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
  </p:notesMasterIdLst>
  <p:handoutMasterIdLst>
    <p:handoutMasterId r:id="rId8"/>
  </p:handoutMasterIdLst>
  <p:sldIdLst>
    <p:sldId id="336" r:id="rId3"/>
    <p:sldId id="337" r:id="rId4"/>
    <p:sldId id="338" r:id="rId5"/>
    <p:sldId id="339"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0000"/>
    <a:srgbClr val="9E0000"/>
    <a:srgbClr val="B12421"/>
    <a:srgbClr val="679E2A"/>
    <a:srgbClr val="82C836"/>
    <a:srgbClr val="C0E9FC"/>
    <a:srgbClr val="CE751C"/>
    <a:srgbClr val="E1801F"/>
    <a:srgbClr val="764120"/>
    <a:srgbClr val="D2E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p:cViewPr varScale="1">
        <p:scale>
          <a:sx n="98" d="100"/>
          <a:sy n="98" d="100"/>
        </p:scale>
        <p:origin x="-102" y="-654"/>
      </p:cViewPr>
      <p:guideLst>
        <p:guide orient="horz" pos="1620"/>
        <p:guide pos="2880"/>
      </p:guideLst>
    </p:cSldViewPr>
  </p:slideViewPr>
  <p:notesTextViewPr>
    <p:cViewPr>
      <p:scale>
        <a:sx n="400" d="100"/>
        <a:sy n="400" d="100"/>
      </p:scale>
      <p:origin x="0" y="0"/>
    </p:cViewPr>
  </p:notesTextViewPr>
  <p:notesViewPr>
    <p:cSldViewPr>
      <p:cViewPr varScale="1">
        <p:scale>
          <a:sx n="80" d="100"/>
          <a:sy n="80" d="100"/>
        </p:scale>
        <p:origin x="-19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36AAAF-AA28-485D-A0D0-EE450329EC15}" type="datetimeFigureOut">
              <a:rPr lang="en-US" smtClean="0"/>
              <a:t>3/12/2015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039BE6-D79C-4B11-B03C-8466406B41B4}" type="slidenum">
              <a:rPr lang="en-US" smtClean="0"/>
              <a:t>‹#›</a:t>
            </a:fld>
            <a:endParaRPr lang="en-US"/>
          </a:p>
        </p:txBody>
      </p:sp>
    </p:spTree>
    <p:extLst>
      <p:ext uri="{BB962C8B-B14F-4D97-AF65-F5344CB8AC3E}">
        <p14:creationId xmlns:p14="http://schemas.microsoft.com/office/powerpoint/2010/main" val="3244557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460654-74AB-480A-8478-36B3567D269C}" type="datetimeFigureOut">
              <a:rPr lang="en-IN" smtClean="0"/>
              <a:t>12-03-2015</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0D2AC-C8EE-4265-97AF-4D41F7C98A29}" type="slidenum">
              <a:rPr lang="en-IN" smtClean="0"/>
              <a:t>‹#›</a:t>
            </a:fld>
            <a:endParaRPr lang="en-IN"/>
          </a:p>
        </p:txBody>
      </p:sp>
    </p:spTree>
    <p:extLst>
      <p:ext uri="{BB962C8B-B14F-4D97-AF65-F5344CB8AC3E}">
        <p14:creationId xmlns:p14="http://schemas.microsoft.com/office/powerpoint/2010/main" val="55699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6"/>
          <p:cNvGrpSpPr/>
          <p:nvPr userDrawn="1"/>
        </p:nvGrpSpPr>
        <p:grpSpPr>
          <a:xfrm>
            <a:off x="765175" y="1471484"/>
            <a:ext cx="3378200" cy="3081466"/>
            <a:chOff x="584200" y="1047750"/>
            <a:chExt cx="3644900" cy="3632200"/>
          </a:xfrm>
        </p:grpSpPr>
        <p:sp>
          <p:nvSpPr>
            <p:cNvPr id="8" name="Hexagon 7"/>
            <p:cNvSpPr/>
            <p:nvPr/>
          </p:nvSpPr>
          <p:spPr>
            <a:xfrm>
              <a:off x="609600" y="1047750"/>
              <a:ext cx="1981200" cy="1752600"/>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a:ln>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2247900" y="2038350"/>
              <a:ext cx="1981200" cy="1752600"/>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584200" y="2927350"/>
              <a:ext cx="1981200" cy="1752600"/>
            </a:xfrm>
            <a:prstGeom prst="hexagon">
              <a:avLst/>
            </a:prstGeom>
            <a:blipFill dpi="0" rotWithShape="1">
              <a:blip r:embed="rId4">
                <a:extLst>
                  <a:ext uri="{28A0092B-C50C-407E-A947-70E740481C1C}">
                    <a14:useLocalDpi xmlns:a14="http://schemas.microsoft.com/office/drawing/2010/main" val="0"/>
                  </a:ext>
                </a:extLst>
              </a:blip>
              <a:srcRect/>
              <a:stretch>
                <a:fillRect/>
              </a:stretch>
            </a:blipFill>
            <a:ln>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ound Single Corner Rectangle 10"/>
          <p:cNvSpPr/>
          <p:nvPr userDrawn="1"/>
        </p:nvSpPr>
        <p:spPr>
          <a:xfrm>
            <a:off x="696133" y="260687"/>
            <a:ext cx="6829004" cy="553998"/>
          </a:xfrm>
          <a:prstGeom prst="round1Rect">
            <a:avLst>
              <a:gd name="adj" fmla="val 33548"/>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spcBef>
                <a:spcPts val="0"/>
              </a:spcBef>
              <a:defRPr/>
            </a:pPr>
            <a:r>
              <a:rPr lang="en-US" sz="3000" b="1" kern="0" dirty="0" smtClean="0">
                <a:solidFill>
                  <a:schemeClr val="bg1"/>
                </a:solidFill>
                <a:effectLst>
                  <a:outerShdw blurRad="50800" dist="38100" dir="2700000" algn="tl" rotWithShape="0">
                    <a:prstClr val="black">
                      <a:alpha val="40000"/>
                    </a:prstClr>
                  </a:outerShdw>
                </a:effectLst>
                <a:latin typeface="Bookman Old Style" panose="02050604050505020204" pitchFamily="18" charset="0"/>
                <a:cs typeface="Andalus" pitchFamily="18" charset="-78"/>
              </a:rPr>
              <a:t>14. Natural resources</a:t>
            </a:r>
            <a:endParaRPr lang="en-IN" sz="3000" b="1" kern="0" dirty="0">
              <a:solidFill>
                <a:schemeClr val="bg1"/>
              </a:solidFill>
              <a:effectLst>
                <a:outerShdw blurRad="50800" dist="38100" dir="2700000" algn="tl" rotWithShape="0">
                  <a:prstClr val="black">
                    <a:alpha val="40000"/>
                  </a:prstClr>
                </a:outerShdw>
              </a:effectLst>
              <a:latin typeface="Bookman Old Style" panose="02050604050505020204" pitchFamily="18" charset="0"/>
              <a:cs typeface="Andalus" pitchFamily="18" charset="-78"/>
            </a:endParaRPr>
          </a:p>
        </p:txBody>
      </p:sp>
    </p:spTree>
    <p:extLst>
      <p:ext uri="{BB962C8B-B14F-4D97-AF65-F5344CB8AC3E}">
        <p14:creationId xmlns:p14="http://schemas.microsoft.com/office/powerpoint/2010/main" val="1952070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294961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91029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5383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2609794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2046665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1101524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BF59B6-F993-4DEF-B5F6-1BA99D25E658}"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300231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BF59B6-F993-4DEF-B5F6-1BA99D25E658}" type="datetimeFigureOut">
              <a:rPr lang="en-US" smtClean="0"/>
              <a:t>3/12/2015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4025637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BF59B6-F993-4DEF-B5F6-1BA99D25E658}" type="datetimeFigureOut">
              <a:rPr lang="en-US" smtClean="0"/>
              <a:t>3/12/2015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1026262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F59B6-F993-4DEF-B5F6-1BA99D25E658}" type="datetimeFigureOut">
              <a:rPr lang="en-US" smtClean="0"/>
              <a:t>3/12/2015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204493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6371277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F59B6-F993-4DEF-B5F6-1BA99D25E658}"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2151319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F59B6-F993-4DEF-B5F6-1BA99D25E658}"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1028268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705177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41264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39945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360332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394970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372585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183359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200224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107911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386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9BF59B6-F993-4DEF-B5F6-1BA99D25E658}" type="datetimeFigureOut">
              <a:rPr lang="en-US" smtClean="0"/>
              <a:t>3/12/2015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4E4DE4-44F0-4F06-ADE4-378B41D6D7A1}" type="slidenum">
              <a:rPr lang="en-US" smtClean="0"/>
              <a:t>‹#›</a:t>
            </a:fld>
            <a:endParaRPr lang="en-US"/>
          </a:p>
        </p:txBody>
      </p:sp>
    </p:spTree>
    <p:extLst>
      <p:ext uri="{BB962C8B-B14F-4D97-AF65-F5344CB8AC3E}">
        <p14:creationId xmlns:p14="http://schemas.microsoft.com/office/powerpoint/2010/main" val="16468113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9858" y="1657350"/>
            <a:ext cx="2544287" cy="1862048"/>
          </a:xfrm>
          <a:prstGeom prst="rect">
            <a:avLst/>
          </a:prstGeom>
          <a:noFill/>
        </p:spPr>
        <p:txBody>
          <a:bodyPr wrap="none" lIns="91440" tIns="45720" rIns="91440" bIns="45720">
            <a:spAutoFit/>
          </a:bodyPr>
          <a:lstStyle/>
          <a:p>
            <a:pPr algn="ctr"/>
            <a:r>
              <a:rPr lang="en-US" sz="11500" b="1" cap="none" spc="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Bookman Old Style" panose="02050604050505020204" pitchFamily="18" charset="0"/>
              </a:rPr>
              <a:t>M8</a:t>
            </a:r>
            <a:endParaRPr lang="en-US" sz="115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Bookman Old Style" panose="02050604050505020204" pitchFamily="18" charset="0"/>
            </a:endParaRPr>
          </a:p>
        </p:txBody>
      </p:sp>
    </p:spTree>
    <p:extLst>
      <p:ext uri="{BB962C8B-B14F-4D97-AF65-F5344CB8AC3E}">
        <p14:creationId xmlns:p14="http://schemas.microsoft.com/office/powerpoint/2010/main" val="72740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195485"/>
            <a:ext cx="2592288" cy="461665"/>
          </a:xfrm>
          <a:prstGeom prst="rect">
            <a:avLst/>
          </a:prstGeom>
          <a:solidFill>
            <a:schemeClr val="bg1"/>
          </a:solidFill>
          <a:effectLst>
            <a:glow rad="228600">
              <a:schemeClr val="accent1">
                <a:satMod val="175000"/>
                <a:alpha val="40000"/>
              </a:schemeClr>
            </a:glow>
          </a:effectLst>
        </p:spPr>
        <p:txBody>
          <a:bodyPr wrap="square" rtlCol="0">
            <a:spAutoFit/>
          </a:bodyPr>
          <a:lstStyle/>
          <a:p>
            <a:pPr algn="ctr"/>
            <a:r>
              <a:rPr lang="en-US" sz="2400" b="1" dirty="0" smtClean="0">
                <a:latin typeface="Bookman Old Style" panose="02050604050505020204" pitchFamily="18" charset="0"/>
              </a:rPr>
              <a:t>Soil pollution </a:t>
            </a:r>
            <a:endParaRPr lang="en-IN" sz="2400" b="1" dirty="0">
              <a:latin typeface="Bookman Old Style" panose="02050604050505020204" pitchFamily="18" charset="0"/>
            </a:endParaRPr>
          </a:p>
        </p:txBody>
      </p:sp>
      <p:sp>
        <p:nvSpPr>
          <p:cNvPr id="3" name="Rectangle 2"/>
          <p:cNvSpPr/>
          <p:nvPr/>
        </p:nvSpPr>
        <p:spPr>
          <a:xfrm>
            <a:off x="517949" y="750896"/>
            <a:ext cx="7942484" cy="646331"/>
          </a:xfrm>
          <a:prstGeom prst="rect">
            <a:avLst/>
          </a:prstGeom>
        </p:spPr>
        <p:txBody>
          <a:bodyPr wrap="square">
            <a:spAutoFit/>
          </a:bodyPr>
          <a:lstStyle/>
          <a:p>
            <a:r>
              <a:rPr lang="en-US" dirty="0">
                <a:latin typeface="Bookman Old Style" panose="02050604050505020204" pitchFamily="18" charset="0"/>
              </a:rPr>
              <a:t>Modern farming practices involve the use large amounts of fertilizers and pesticides.</a:t>
            </a:r>
          </a:p>
        </p:txBody>
      </p:sp>
      <p:sp>
        <p:nvSpPr>
          <p:cNvPr id="5" name="Rectangle 4"/>
          <p:cNvSpPr/>
          <p:nvPr/>
        </p:nvSpPr>
        <p:spPr>
          <a:xfrm>
            <a:off x="521769" y="1397227"/>
            <a:ext cx="7942484" cy="923330"/>
          </a:xfrm>
          <a:prstGeom prst="rect">
            <a:avLst/>
          </a:prstGeom>
        </p:spPr>
        <p:txBody>
          <a:bodyPr wrap="square">
            <a:spAutoFit/>
          </a:bodyPr>
          <a:lstStyle/>
          <a:p>
            <a:r>
              <a:rPr lang="en-US" dirty="0">
                <a:latin typeface="Bookman Old Style" panose="02050604050505020204" pitchFamily="18" charset="0"/>
              </a:rPr>
              <a:t>Use of these substances over long periods of time can destroy the soil structure by </a:t>
            </a:r>
            <a:r>
              <a:rPr lang="en-US" dirty="0" smtClean="0">
                <a:latin typeface="Bookman Old Style" panose="02050604050505020204" pitchFamily="18" charset="0"/>
              </a:rPr>
              <a:t>killing the </a:t>
            </a:r>
            <a:r>
              <a:rPr lang="en-US" dirty="0">
                <a:latin typeface="Bookman Old Style" panose="02050604050505020204" pitchFamily="18" charset="0"/>
              </a:rPr>
              <a:t>soil micro-organisms that recycle nutrients in the soil. </a:t>
            </a:r>
          </a:p>
        </p:txBody>
      </p:sp>
      <p:sp>
        <p:nvSpPr>
          <p:cNvPr id="7" name="Rectangle 6"/>
          <p:cNvSpPr/>
          <p:nvPr/>
        </p:nvSpPr>
        <p:spPr>
          <a:xfrm>
            <a:off x="605570" y="2967590"/>
            <a:ext cx="7942484" cy="646331"/>
          </a:xfrm>
          <a:prstGeom prst="rect">
            <a:avLst/>
          </a:prstGeom>
        </p:spPr>
        <p:txBody>
          <a:bodyPr wrap="square">
            <a:spAutoFit/>
          </a:bodyPr>
          <a:lstStyle/>
          <a:p>
            <a:r>
              <a:rPr lang="en-US" dirty="0">
                <a:latin typeface="Bookman Old Style" panose="02050604050505020204" pitchFamily="18" charset="0"/>
              </a:rPr>
              <a:t>Fertile soil can quickly be turned barren if sustainable practices are not followed.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949" y="1515604"/>
            <a:ext cx="2756863" cy="1775151"/>
          </a:xfrm>
          <a:prstGeom prst="round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2787" y="1515603"/>
            <a:ext cx="2671602" cy="1775151"/>
          </a:xfrm>
          <a:prstGeom prst="round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672" y="2235242"/>
            <a:ext cx="2756863" cy="1704660"/>
          </a:xfrm>
          <a:prstGeom prst="round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0410" y="3372673"/>
            <a:ext cx="533386" cy="53338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163" y="2982382"/>
            <a:ext cx="1608169" cy="1704660"/>
          </a:xfrm>
          <a:prstGeom prst="round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2698" y="3094163"/>
            <a:ext cx="1481098" cy="1481098"/>
          </a:xfrm>
          <a:prstGeom prst="rect">
            <a:avLst/>
          </a:prstGeom>
        </p:spPr>
      </p:pic>
      <p:sp>
        <p:nvSpPr>
          <p:cNvPr id="6" name="Rectangle 5"/>
          <p:cNvSpPr/>
          <p:nvPr/>
        </p:nvSpPr>
        <p:spPr>
          <a:xfrm>
            <a:off x="600758" y="2329714"/>
            <a:ext cx="7942484" cy="646331"/>
          </a:xfrm>
          <a:prstGeom prst="rect">
            <a:avLst/>
          </a:prstGeom>
        </p:spPr>
        <p:txBody>
          <a:bodyPr wrap="square">
            <a:spAutoFit/>
          </a:bodyPr>
          <a:lstStyle/>
          <a:p>
            <a:r>
              <a:rPr lang="en-US" dirty="0">
                <a:latin typeface="Bookman Old Style" panose="02050604050505020204" pitchFamily="18" charset="0"/>
              </a:rPr>
              <a:t>It also kills the Earthworms which are instrumental in making the rich humus. </a:t>
            </a:r>
          </a:p>
        </p:txBody>
      </p:sp>
      <p:pic>
        <p:nvPicPr>
          <p:cNvPr id="16" name="Picture 15"/>
          <p:cNvPicPr>
            <a:picLocks noChangeAspect="1"/>
          </p:cNvPicPr>
          <p:nvPr/>
        </p:nvPicPr>
        <p:blipFill rotWithShape="1">
          <a:blip r:embed="rId8">
            <a:extLst>
              <a:ext uri="{28A0092B-C50C-407E-A947-70E740481C1C}">
                <a14:useLocalDpi xmlns:a14="http://schemas.microsoft.com/office/drawing/2010/main" val="0"/>
              </a:ext>
            </a:extLst>
          </a:blip>
          <a:srcRect l="8262" t="3358" r="5682"/>
          <a:stretch/>
        </p:blipFill>
        <p:spPr>
          <a:xfrm>
            <a:off x="515495" y="3579862"/>
            <a:ext cx="2181110" cy="1322207"/>
          </a:xfrm>
          <a:prstGeom prst="round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7864" y="3533918"/>
            <a:ext cx="2019411" cy="1368151"/>
          </a:xfrm>
          <a:prstGeom prst="roundRect">
            <a:avLst/>
          </a:prstGeom>
        </p:spPr>
      </p:pic>
      <p:sp>
        <p:nvSpPr>
          <p:cNvPr id="18" name="Notched Right Arrow 17"/>
          <p:cNvSpPr/>
          <p:nvPr/>
        </p:nvSpPr>
        <p:spPr>
          <a:xfrm>
            <a:off x="2555776" y="3952951"/>
            <a:ext cx="978408" cy="484632"/>
          </a:xfrm>
          <a:prstGeom prst="notchedRightArrow">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3179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0"/>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1"/>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47"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47"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22" presetClass="entr" presetSubtype="8"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par>
                          <p:cTn id="66" fill="hold">
                            <p:stCondLst>
                              <p:cond delay="500"/>
                            </p:stCondLst>
                            <p:childTnLst>
                              <p:par>
                                <p:cTn id="67" presetID="47" presetClass="entr" presetSubtype="0" fill="hold"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childTnLst>
                          </p:cTn>
                        </p:par>
                        <p:par>
                          <p:cTn id="72" fill="hold">
                            <p:stCondLst>
                              <p:cond delay="1500"/>
                            </p:stCondLst>
                            <p:childTnLst>
                              <p:par>
                                <p:cTn id="73" presetID="10" presetClass="entr" presetSubtype="0"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par>
                          <p:cTn id="76" fill="hold">
                            <p:stCondLst>
                              <p:cond delay="2000"/>
                            </p:stCondLst>
                            <p:childTnLst>
                              <p:par>
                                <p:cTn id="77" presetID="47" presetClass="entr" presetSubtype="0"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6"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72666"/>
            <a:ext cx="7942484" cy="369332"/>
          </a:xfrm>
          <a:prstGeom prst="rect">
            <a:avLst/>
          </a:prstGeom>
        </p:spPr>
        <p:txBody>
          <a:bodyPr wrap="square">
            <a:spAutoFit/>
          </a:bodyPr>
          <a:lstStyle/>
          <a:p>
            <a:endParaRPr lang="en-US" dirty="0">
              <a:latin typeface="Bookman Old Style" panose="02050604050505020204" pitchFamily="18" charset="0"/>
            </a:endParaRPr>
          </a:p>
        </p:txBody>
      </p:sp>
      <p:grpSp>
        <p:nvGrpSpPr>
          <p:cNvPr id="4" name="Group 3"/>
          <p:cNvGrpSpPr/>
          <p:nvPr/>
        </p:nvGrpSpPr>
        <p:grpSpPr>
          <a:xfrm>
            <a:off x="2554254" y="1059582"/>
            <a:ext cx="5762163" cy="4033514"/>
            <a:chOff x="3322824" y="1994925"/>
            <a:chExt cx="4285085" cy="299956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2824" y="1994925"/>
              <a:ext cx="4285085" cy="2999560"/>
            </a:xfrm>
            <a:prstGeom prst="rect">
              <a:avLst/>
            </a:prstGeom>
          </p:spPr>
        </p:pic>
        <p:sp>
          <p:nvSpPr>
            <p:cNvPr id="6" name="Rectangle 5"/>
            <p:cNvSpPr/>
            <p:nvPr/>
          </p:nvSpPr>
          <p:spPr>
            <a:xfrm rot="21360000">
              <a:off x="4156919" y="2685630"/>
              <a:ext cx="2744971" cy="1510614"/>
            </a:xfrm>
            <a:prstGeom prst="rect">
              <a:avLst/>
            </a:prstGeom>
          </p:spPr>
          <p:txBody>
            <a:bodyPr wrap="square">
              <a:spAutoFit/>
            </a:bodyPr>
            <a:lstStyle/>
            <a:p>
              <a:pPr algn="ctr"/>
              <a:r>
                <a:rPr lang="en-US" dirty="0">
                  <a:solidFill>
                    <a:srgbClr val="002060"/>
                  </a:solidFill>
                  <a:latin typeface="Bookman Old Style" panose="02050604050505020204" pitchFamily="18" charset="0"/>
                </a:rPr>
                <a:t>Removal of useful components from the soil and addition of other substances, which adversely affect the fertility of the soil and kill the diversity of organisms that live in it, is called soil pollution.</a:t>
              </a:r>
            </a:p>
          </p:txBody>
        </p:sp>
      </p:gr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299" y="810801"/>
            <a:ext cx="2607729" cy="2930373"/>
          </a:xfrm>
          <a:prstGeom prst="rect">
            <a:avLst/>
          </a:prstGeom>
        </p:spPr>
      </p:pic>
      <p:sp>
        <p:nvSpPr>
          <p:cNvPr id="8" name="Rounded Rectangular Callout 7"/>
          <p:cNvSpPr/>
          <p:nvPr/>
        </p:nvSpPr>
        <p:spPr>
          <a:xfrm>
            <a:off x="1907704" y="644237"/>
            <a:ext cx="3456384" cy="919401"/>
          </a:xfrm>
          <a:prstGeom prst="wedgeRoundRectCallout">
            <a:avLst>
              <a:gd name="adj1" fmla="val -65712"/>
              <a:gd name="adj2" fmla="val 57804"/>
              <a:gd name="adj3" fmla="val 16667"/>
            </a:avLst>
          </a:prstGeom>
          <a:gradFill>
            <a:gsLst>
              <a:gs pos="0">
                <a:srgbClr val="00B0F0"/>
              </a:gs>
              <a:gs pos="35000">
                <a:srgbClr val="C0E9FC"/>
              </a:gs>
              <a:gs pos="100000">
                <a:schemeClr val="bg1"/>
              </a:gs>
            </a:gsLst>
          </a:gradFill>
          <a:ln/>
          <a:effectLst>
            <a:outerShdw blurRad="50800" dist="38100" dir="8100000" algn="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400" dirty="0">
                <a:latin typeface="Bookman Old Style" panose="02050604050505020204" pitchFamily="18" charset="0"/>
              </a:rPr>
              <a:t>So, how do we define soil </a:t>
            </a:r>
            <a:r>
              <a:rPr lang="en-US" sz="2400" dirty="0" smtClean="0">
                <a:latin typeface="Bookman Old Style" panose="02050604050505020204" pitchFamily="18" charset="0"/>
              </a:rPr>
              <a:t>pollution?</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47545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429" y="2429481"/>
            <a:ext cx="2674427" cy="1775151"/>
          </a:xfrm>
          <a:prstGeom prst="roundRect">
            <a:avLst>
              <a:gd name="adj" fmla="val 8082"/>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948" y="2164751"/>
            <a:ext cx="2738399" cy="1775151"/>
          </a:xfrm>
          <a:prstGeom prst="roundRect">
            <a:avLst/>
          </a:prstGeom>
        </p:spPr>
      </p:pic>
      <p:sp>
        <p:nvSpPr>
          <p:cNvPr id="2" name="TextBox 1"/>
          <p:cNvSpPr txBox="1"/>
          <p:nvPr/>
        </p:nvSpPr>
        <p:spPr>
          <a:xfrm>
            <a:off x="3275856" y="195485"/>
            <a:ext cx="2592288" cy="461665"/>
          </a:xfrm>
          <a:prstGeom prst="rect">
            <a:avLst/>
          </a:prstGeom>
          <a:solidFill>
            <a:schemeClr val="bg1"/>
          </a:solidFill>
          <a:effectLst>
            <a:glow rad="228600">
              <a:schemeClr val="accent1">
                <a:satMod val="175000"/>
                <a:alpha val="40000"/>
              </a:schemeClr>
            </a:glow>
          </a:effectLst>
        </p:spPr>
        <p:txBody>
          <a:bodyPr wrap="square" rtlCol="0">
            <a:spAutoFit/>
          </a:bodyPr>
          <a:lstStyle/>
          <a:p>
            <a:pPr algn="ctr"/>
            <a:r>
              <a:rPr lang="en-US" sz="2400" b="1" dirty="0" smtClean="0">
                <a:latin typeface="Bookman Old Style" panose="02050604050505020204" pitchFamily="18" charset="0"/>
              </a:rPr>
              <a:t>Soil erosion </a:t>
            </a:r>
            <a:endParaRPr lang="en-IN" sz="2400" b="1" dirty="0">
              <a:latin typeface="Bookman Old Style" panose="020506040505050202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06" y="1244097"/>
            <a:ext cx="2489141" cy="1775151"/>
          </a:xfrm>
          <a:prstGeom prst="round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9930" y="1244097"/>
            <a:ext cx="2583937" cy="1775151"/>
          </a:xfrm>
          <a:prstGeom prst="roundRect">
            <a:avLst/>
          </a:prstGeom>
        </p:spPr>
      </p:pic>
      <p:sp>
        <p:nvSpPr>
          <p:cNvPr id="3" name="Rectangle 2"/>
          <p:cNvSpPr/>
          <p:nvPr/>
        </p:nvSpPr>
        <p:spPr>
          <a:xfrm>
            <a:off x="517948" y="822703"/>
            <a:ext cx="8158508" cy="369332"/>
          </a:xfrm>
          <a:prstGeom prst="rect">
            <a:avLst/>
          </a:prstGeom>
        </p:spPr>
        <p:txBody>
          <a:bodyPr wrap="square">
            <a:spAutoFit/>
          </a:bodyPr>
          <a:lstStyle/>
          <a:p>
            <a:r>
              <a:rPr lang="en-US" dirty="0">
                <a:latin typeface="Bookman Old Style" panose="02050604050505020204" pitchFamily="18" charset="0"/>
              </a:rPr>
              <a:t>The fine </a:t>
            </a:r>
            <a:r>
              <a:rPr lang="en-US" dirty="0" smtClean="0">
                <a:latin typeface="Bookman Old Style" panose="02050604050505020204" pitchFamily="18" charset="0"/>
              </a:rPr>
              <a:t>particles of </a:t>
            </a:r>
            <a:r>
              <a:rPr lang="en-US" dirty="0">
                <a:latin typeface="Bookman Old Style" panose="02050604050505020204" pitchFamily="18" charset="0"/>
              </a:rPr>
              <a:t>soil may be carried away by flowing </a:t>
            </a:r>
            <a:r>
              <a:rPr lang="en-US" dirty="0" smtClean="0">
                <a:latin typeface="Bookman Old Style" panose="02050604050505020204" pitchFamily="18" charset="0"/>
              </a:rPr>
              <a:t>water or wind.</a:t>
            </a:r>
            <a:endParaRPr lang="en-US" dirty="0">
              <a:latin typeface="Bookman Old Style" panose="02050604050505020204" pitchFamily="18" charset="0"/>
            </a:endParaRPr>
          </a:p>
        </p:txBody>
      </p:sp>
      <p:sp>
        <p:nvSpPr>
          <p:cNvPr id="4" name="Rectangle 3"/>
          <p:cNvSpPr/>
          <p:nvPr/>
        </p:nvSpPr>
        <p:spPr>
          <a:xfrm>
            <a:off x="517948" y="1192035"/>
            <a:ext cx="8158508" cy="923330"/>
          </a:xfrm>
          <a:prstGeom prst="rect">
            <a:avLst/>
          </a:prstGeom>
        </p:spPr>
        <p:txBody>
          <a:bodyPr wrap="square">
            <a:spAutoFit/>
          </a:bodyPr>
          <a:lstStyle/>
          <a:p>
            <a:r>
              <a:rPr lang="en-US" dirty="0" smtClean="0">
                <a:latin typeface="Bookman Old Style" panose="02050604050505020204" pitchFamily="18" charset="0"/>
              </a:rPr>
              <a:t>If </a:t>
            </a:r>
            <a:r>
              <a:rPr lang="en-US" dirty="0">
                <a:latin typeface="Bookman Old Style" panose="02050604050505020204" pitchFamily="18" charset="0"/>
              </a:rPr>
              <a:t>all the soil gets washed away </a:t>
            </a:r>
            <a:r>
              <a:rPr lang="en-US" dirty="0" smtClean="0">
                <a:latin typeface="Bookman Old Style" panose="02050604050505020204" pitchFamily="18" charset="0"/>
              </a:rPr>
              <a:t>and the </a:t>
            </a:r>
            <a:r>
              <a:rPr lang="en-US" dirty="0">
                <a:latin typeface="Bookman Old Style" panose="02050604050505020204" pitchFamily="18" charset="0"/>
              </a:rPr>
              <a:t>rocks underneath are exposed, we </a:t>
            </a:r>
            <a:r>
              <a:rPr lang="en-US" dirty="0" smtClean="0">
                <a:latin typeface="Bookman Old Style" panose="02050604050505020204" pitchFamily="18" charset="0"/>
              </a:rPr>
              <a:t>have lost  a valuable resources are exposed, we have lost a valuable resources because very little will grow on the rock. </a:t>
            </a:r>
            <a:endParaRPr lang="en-US" dirty="0">
              <a:latin typeface="Bookman Old Style" panose="02050604050505020204" pitchFamily="18" charset="0"/>
            </a:endParaRPr>
          </a:p>
        </p:txBody>
      </p:sp>
      <p:sp>
        <p:nvSpPr>
          <p:cNvPr id="5" name="Rectangle 4"/>
          <p:cNvSpPr/>
          <p:nvPr/>
        </p:nvSpPr>
        <p:spPr>
          <a:xfrm>
            <a:off x="517948" y="2067694"/>
            <a:ext cx="8158508" cy="369332"/>
          </a:xfrm>
          <a:prstGeom prst="rect">
            <a:avLst/>
          </a:prstGeom>
        </p:spPr>
        <p:txBody>
          <a:bodyPr wrap="square">
            <a:spAutoFit/>
          </a:bodyPr>
          <a:lstStyle/>
          <a:p>
            <a:r>
              <a:rPr lang="en-US" dirty="0">
                <a:latin typeface="Bookman Old Style" panose="02050604050505020204" pitchFamily="18" charset="0"/>
              </a:rPr>
              <a:t>The roots of plants have an important </a:t>
            </a:r>
            <a:r>
              <a:rPr lang="en-US" dirty="0" smtClean="0">
                <a:latin typeface="Bookman Old Style" panose="02050604050505020204" pitchFamily="18" charset="0"/>
              </a:rPr>
              <a:t>role in </a:t>
            </a:r>
            <a:r>
              <a:rPr lang="en-US" dirty="0">
                <a:latin typeface="Bookman Old Style" panose="02050604050505020204" pitchFamily="18" charset="0"/>
              </a:rPr>
              <a:t>preventing soil erosion. </a:t>
            </a:r>
          </a:p>
        </p:txBody>
      </p:sp>
      <p:sp>
        <p:nvSpPr>
          <p:cNvPr id="6" name="Rectangle 5"/>
          <p:cNvSpPr/>
          <p:nvPr/>
        </p:nvSpPr>
        <p:spPr>
          <a:xfrm>
            <a:off x="517948" y="2355726"/>
            <a:ext cx="8158508" cy="646331"/>
          </a:xfrm>
          <a:prstGeom prst="rect">
            <a:avLst/>
          </a:prstGeom>
        </p:spPr>
        <p:txBody>
          <a:bodyPr wrap="square">
            <a:spAutoFit/>
          </a:bodyPr>
          <a:lstStyle/>
          <a:p>
            <a:r>
              <a:rPr lang="en-US" dirty="0">
                <a:latin typeface="Bookman Old Style" panose="02050604050505020204" pitchFamily="18" charset="0"/>
              </a:rPr>
              <a:t>The </a:t>
            </a:r>
            <a:r>
              <a:rPr lang="en-US" dirty="0" smtClean="0">
                <a:latin typeface="Bookman Old Style" panose="02050604050505020204" pitchFamily="18" charset="0"/>
              </a:rPr>
              <a:t>large-scale deforestation </a:t>
            </a:r>
            <a:r>
              <a:rPr lang="en-US" dirty="0">
                <a:latin typeface="Bookman Old Style" panose="02050604050505020204" pitchFamily="18" charset="0"/>
              </a:rPr>
              <a:t>that is happening all over the</a:t>
            </a:r>
          </a:p>
          <a:p>
            <a:r>
              <a:rPr lang="en-US" dirty="0">
                <a:latin typeface="Bookman Old Style" panose="02050604050505020204" pitchFamily="18" charset="0"/>
              </a:rPr>
              <a:t>world not only destroys biodiversity, it </a:t>
            </a:r>
            <a:r>
              <a:rPr lang="en-US" dirty="0" smtClean="0">
                <a:latin typeface="Bookman Old Style" panose="02050604050505020204" pitchFamily="18" charset="0"/>
              </a:rPr>
              <a:t>also leads </a:t>
            </a:r>
            <a:r>
              <a:rPr lang="en-US" dirty="0">
                <a:latin typeface="Bookman Old Style" panose="02050604050505020204" pitchFamily="18" charset="0"/>
              </a:rPr>
              <a:t>to soil erosion.</a:t>
            </a: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659" y="3257922"/>
            <a:ext cx="2151698" cy="1613774"/>
          </a:xfrm>
          <a:prstGeom prst="roundRect">
            <a:avLst>
              <a:gd name="adj" fmla="val 8082"/>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9312" y="3257922"/>
            <a:ext cx="2431297" cy="1613774"/>
          </a:xfrm>
          <a:prstGeom prst="roundRect">
            <a:avLst>
              <a:gd name="adj" fmla="val 8082"/>
            </a:avLst>
          </a:prstGeom>
        </p:spPr>
      </p:pic>
      <p:sp>
        <p:nvSpPr>
          <p:cNvPr id="7" name="Rectangle 6"/>
          <p:cNvSpPr/>
          <p:nvPr/>
        </p:nvSpPr>
        <p:spPr>
          <a:xfrm>
            <a:off x="517948" y="2931790"/>
            <a:ext cx="8158508" cy="369332"/>
          </a:xfrm>
          <a:prstGeom prst="rect">
            <a:avLst/>
          </a:prstGeom>
        </p:spPr>
        <p:txBody>
          <a:bodyPr wrap="square">
            <a:spAutoFit/>
          </a:bodyPr>
          <a:lstStyle/>
          <a:p>
            <a:r>
              <a:rPr lang="en-US" dirty="0">
                <a:latin typeface="Bookman Old Style" panose="02050604050505020204" pitchFamily="18" charset="0"/>
              </a:rPr>
              <a:t>Topsoil that is bare </a:t>
            </a:r>
            <a:r>
              <a:rPr lang="en-US" dirty="0" smtClean="0">
                <a:latin typeface="Bookman Old Style" panose="02050604050505020204" pitchFamily="18" charset="0"/>
              </a:rPr>
              <a:t>of vegetation</a:t>
            </a:r>
            <a:r>
              <a:rPr lang="en-US" dirty="0">
                <a:latin typeface="Bookman Old Style" panose="02050604050505020204" pitchFamily="18" charset="0"/>
              </a:rPr>
              <a:t>, is likely to be removed </a:t>
            </a:r>
            <a:r>
              <a:rPr lang="en-US" dirty="0" smtClean="0">
                <a:latin typeface="Bookman Old Style" panose="02050604050505020204" pitchFamily="18" charset="0"/>
              </a:rPr>
              <a:t>very quickly</a:t>
            </a:r>
            <a:r>
              <a:rPr lang="en-US" dirty="0">
                <a:latin typeface="Bookman Old Style" panose="02050604050505020204" pitchFamily="18" charset="0"/>
              </a:rPr>
              <a:t>. </a:t>
            </a:r>
          </a:p>
        </p:txBody>
      </p:sp>
      <p:sp>
        <p:nvSpPr>
          <p:cNvPr id="8" name="Rectangle 7"/>
          <p:cNvSpPr/>
          <p:nvPr/>
        </p:nvSpPr>
        <p:spPr>
          <a:xfrm>
            <a:off x="517948" y="3281427"/>
            <a:ext cx="8374532" cy="646331"/>
          </a:xfrm>
          <a:prstGeom prst="rect">
            <a:avLst/>
          </a:prstGeom>
        </p:spPr>
        <p:txBody>
          <a:bodyPr wrap="square">
            <a:spAutoFit/>
          </a:bodyPr>
          <a:lstStyle/>
          <a:p>
            <a:r>
              <a:rPr lang="en-US" dirty="0" smtClean="0">
                <a:latin typeface="Bookman Old Style" panose="02050604050505020204" pitchFamily="18" charset="0"/>
              </a:rPr>
              <a:t>Vegetative cover </a:t>
            </a:r>
            <a:r>
              <a:rPr lang="en-US" dirty="0">
                <a:latin typeface="Bookman Old Style" panose="02050604050505020204" pitchFamily="18" charset="0"/>
              </a:rPr>
              <a:t>on the ground has a role to play in </a:t>
            </a:r>
            <a:r>
              <a:rPr lang="en-US" dirty="0" smtClean="0">
                <a:latin typeface="Bookman Old Style" panose="02050604050505020204" pitchFamily="18" charset="0"/>
              </a:rPr>
              <a:t>the percolation </a:t>
            </a:r>
            <a:r>
              <a:rPr lang="en-US" dirty="0">
                <a:latin typeface="Bookman Old Style" panose="02050604050505020204" pitchFamily="18" charset="0"/>
              </a:rPr>
              <a:t>of water into the </a:t>
            </a:r>
            <a:r>
              <a:rPr lang="en-US" dirty="0" smtClean="0">
                <a:latin typeface="Bookman Old Style" panose="02050604050505020204" pitchFamily="18" charset="0"/>
              </a:rPr>
              <a:t>deeper layers </a:t>
            </a:r>
            <a:r>
              <a:rPr lang="en-US" dirty="0">
                <a:latin typeface="Bookman Old Style" panose="02050604050505020204" pitchFamily="18" charset="0"/>
              </a:rPr>
              <a:t>too.</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1560" y="915566"/>
            <a:ext cx="3938629" cy="2342356"/>
          </a:xfrm>
          <a:prstGeom prst="roundRect">
            <a:avLst>
              <a:gd name="adj" fmla="val 8082"/>
            </a:avLst>
          </a:prstGeom>
        </p:spPr>
      </p:pic>
    </p:spTree>
    <p:extLst>
      <p:ext uri="{BB962C8B-B14F-4D97-AF65-F5344CB8AC3E}">
        <p14:creationId xmlns:p14="http://schemas.microsoft.com/office/powerpoint/2010/main" val="426074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47"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9"/>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47"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1"/>
                                        </p:tgtEl>
                                        <p:attrNameLst>
                                          <p:attrName>style.visibility</p:attrName>
                                        </p:attrNameLst>
                                      </p:cBhvr>
                                      <p:to>
                                        <p:strVal val="hidden"/>
                                      </p:to>
                                    </p:set>
                                  </p:childTnLst>
                                </p:cTn>
                              </p:par>
                              <p:par>
                                <p:cTn id="36" presetID="22" presetClass="entr" presetSubtype="8"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47"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2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47"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anim calcmode="lin" valueType="num">
                                      <p:cBhvr>
                                        <p:cTn id="59" dur="1000" fill="hold"/>
                                        <p:tgtEl>
                                          <p:spTgt spid="14"/>
                                        </p:tgtEl>
                                        <p:attrNameLst>
                                          <p:attrName>ppt_x</p:attrName>
                                        </p:attrNameLst>
                                      </p:cBhvr>
                                      <p:tavLst>
                                        <p:tav tm="0">
                                          <p:val>
                                            <p:strVal val="#ppt_x"/>
                                          </p:val>
                                        </p:tav>
                                        <p:tav tm="100000">
                                          <p:val>
                                            <p:strVal val="#ppt_x"/>
                                          </p:val>
                                        </p:tav>
                                      </p:tavLst>
                                    </p:anim>
                                    <p:anim calcmode="lin" valueType="num">
                                      <p:cBhvr>
                                        <p:cTn id="6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13"/>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22" presetClass="entr" presetSubtype="8" fill="hold" grpId="0"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left)">
                                      <p:cBhvr>
                                        <p:cTn id="74" dur="500"/>
                                        <p:tgtEl>
                                          <p:spTgt spid="8"/>
                                        </p:tgtEl>
                                      </p:cBhvr>
                                    </p:animEffec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6229</TotalTime>
  <Words>242</Words>
  <Application>Microsoft Office PowerPoint</Application>
  <PresentationFormat>On-screen Show (16:9)</PresentationFormat>
  <Paragraphs>16</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Office Theme</vt:lpstr>
      <vt:lpstr>Custom Design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PC-21</dc:creator>
  <cp:lastModifiedBy>ADMIN</cp:lastModifiedBy>
  <cp:revision>535</cp:revision>
  <dcterms:created xsi:type="dcterms:W3CDTF">2013-09-27T10:29:20Z</dcterms:created>
  <dcterms:modified xsi:type="dcterms:W3CDTF">2015-03-12T09:11:53Z</dcterms:modified>
</cp:coreProperties>
</file>