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362" r:id="rId3"/>
    <p:sldId id="363" r:id="rId4"/>
    <p:sldId id="364" r:id="rId5"/>
    <p:sldId id="365" r:id="rId6"/>
    <p:sldId id="366" r:id="rId7"/>
    <p:sldId id="367" r:id="rId8"/>
    <p:sldId id="368" r:id="rId9"/>
    <p:sldId id="3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3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.png"/><Relationship Id="rId18" Type="http://schemas.openxmlformats.org/officeDocument/2006/relationships/image" Target="../media/image3.gif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3.gif"/><Relationship Id="rId2" Type="http://schemas.openxmlformats.org/officeDocument/2006/relationships/image" Target="../media/image13.jpg"/><Relationship Id="rId16" Type="http://schemas.openxmlformats.org/officeDocument/2006/relationships/image" Target="../media/image3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19" Type="http://schemas.openxmlformats.org/officeDocument/2006/relationships/image" Target="../media/image34.gif"/><Relationship Id="rId4" Type="http://schemas.openxmlformats.org/officeDocument/2006/relationships/image" Target="../media/image21.gif"/><Relationship Id="rId9" Type="http://schemas.openxmlformats.org/officeDocument/2006/relationships/image" Target="../media/image26.png"/><Relationship Id="rId1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3" Type="http://schemas.openxmlformats.org/officeDocument/2006/relationships/image" Target="../media/image14.png"/><Relationship Id="rId7" Type="http://schemas.openxmlformats.org/officeDocument/2006/relationships/image" Target="../media/image3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M11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919" y="195485"/>
            <a:ext cx="3368289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Bookman Old Style" panose="02050604050505020204" pitchFamily="18" charset="0"/>
              </a:rPr>
              <a:t>The </a:t>
            </a:r>
            <a:r>
              <a:rPr lang="en-US" sz="2400" b="1" i="1" dirty="0">
                <a:latin typeface="Bookman Old Style" panose="02050604050505020204" pitchFamily="18" charset="0"/>
              </a:rPr>
              <a:t>carbon 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cycle</a:t>
            </a:r>
            <a:endParaRPr lang="en-IN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31640" y="843558"/>
            <a:ext cx="6552728" cy="37457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Carbon is found in various  forms on the Earth.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31640" y="1343638"/>
            <a:ext cx="6552728" cy="37457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It occurs in the elemental form as </a:t>
            </a:r>
            <a:r>
              <a:rPr lang="en-US" sz="1600" b="1" i="1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diamonds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 and </a:t>
            </a:r>
            <a:r>
              <a:rPr lang="en-US" sz="1600" b="1" i="1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graphite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.</a:t>
            </a:r>
            <a:endParaRPr lang="en-US" sz="1600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3" y="1868293"/>
            <a:ext cx="2620386" cy="21436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78" y="1868293"/>
            <a:ext cx="3078630" cy="21436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1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" y="0"/>
            <a:ext cx="9135244" cy="5143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95726" y="1594892"/>
            <a:ext cx="856865" cy="747728"/>
            <a:chOff x="1835696" y="469694"/>
            <a:chExt cx="856865" cy="7477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69694"/>
              <a:ext cx="799709" cy="74772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1921040" y="542337"/>
              <a:ext cx="771521" cy="613257"/>
              <a:chOff x="1921040" y="542337"/>
              <a:chExt cx="771521" cy="61325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100323" y="54233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C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21040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78051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64227" y="643786"/>
            <a:ext cx="7922616" cy="37457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In the 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combined state</a:t>
            </a:r>
            <a:r>
              <a:rPr lang="en-US" sz="1600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, it is found as carbon dioxide in 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the atmosphere</a:t>
            </a:r>
            <a:endParaRPr lang="en-US" sz="1600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467545" y="1497275"/>
            <a:ext cx="1296144" cy="340520"/>
          </a:xfrm>
          <a:prstGeom prst="round2DiagRect">
            <a:avLst/>
          </a:prstGeom>
          <a:solidFill>
            <a:schemeClr val="bg2">
              <a:alpha val="51000"/>
            </a:schemeClr>
          </a:solidFill>
          <a:ln w="1905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Carbonate  </a:t>
            </a:r>
            <a:endParaRPr lang="en-US" sz="1400" b="1" baseline="-25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ound Diagonal Corner Rectangle 28"/>
          <p:cNvSpPr/>
          <p:nvPr/>
        </p:nvSpPr>
        <p:spPr>
          <a:xfrm>
            <a:off x="2717905" y="1497397"/>
            <a:ext cx="2646183" cy="340519"/>
          </a:xfrm>
          <a:prstGeom prst="round2DiagRect">
            <a:avLst/>
          </a:prstGeom>
          <a:solidFill>
            <a:schemeClr val="bg2">
              <a:alpha val="51000"/>
            </a:schemeClr>
          </a:solidFill>
          <a:ln w="1905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Hydrogen carbonate salts </a:t>
            </a:r>
            <a:endParaRPr lang="en-US" sz="1400" b="1" baseline="-25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5782437" y="1497276"/>
            <a:ext cx="2677995" cy="340519"/>
          </a:xfrm>
          <a:prstGeom prst="round2DiagRect">
            <a:avLst/>
          </a:prstGeom>
          <a:solidFill>
            <a:schemeClr val="bg2">
              <a:alpha val="51000"/>
            </a:schemeClr>
          </a:solidFill>
          <a:ln w="1905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 </a:t>
            </a:r>
            <a:r>
              <a:rPr lang="en-US" sz="1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various minerals</a:t>
            </a:r>
            <a:endParaRPr lang="en-US" sz="1400" b="1" baseline="-25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919" y="195485"/>
            <a:ext cx="3368289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Bookman Old Style" panose="02050604050505020204" pitchFamily="18" charset="0"/>
              </a:rPr>
              <a:t>The </a:t>
            </a:r>
            <a:r>
              <a:rPr lang="en-US" sz="2400" b="1" i="1" dirty="0">
                <a:latin typeface="Bookman Old Style" panose="02050604050505020204" pitchFamily="18" charset="0"/>
              </a:rPr>
              <a:t>carbon 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cycle</a:t>
            </a:r>
            <a:endParaRPr lang="en-IN" sz="2400" b="1" i="1" dirty="0">
              <a:latin typeface="Bookman Old Style" panose="020506040505050202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32498" y="1563638"/>
            <a:ext cx="1819909" cy="1728192"/>
            <a:chOff x="395536" y="3107626"/>
            <a:chExt cx="1819909" cy="17281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07626"/>
              <a:ext cx="1819909" cy="1364932"/>
            </a:xfrm>
            <a:prstGeom prst="rect">
              <a:avLst/>
            </a:prstGeom>
          </p:spPr>
        </p:pic>
        <p:sp>
          <p:nvSpPr>
            <p:cNvPr id="11" name="Round Diagonal Corner Rectangle 10"/>
            <p:cNvSpPr/>
            <p:nvPr/>
          </p:nvSpPr>
          <p:spPr>
            <a:xfrm>
              <a:off x="395536" y="4495299"/>
              <a:ext cx="1636546" cy="340519"/>
            </a:xfrm>
            <a:prstGeom prst="round2DiagRect">
              <a:avLst/>
            </a:prstGeom>
            <a:ln w="19050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i="1" dirty="0" smtClean="0">
                  <a:latin typeface="Bookman Old Style" panose="02050604050505020204" pitchFamily="18" charset="0"/>
                </a:rPr>
                <a:t>Carbohydrates</a:t>
              </a:r>
              <a:endParaRPr lang="en-US" sz="1400" b="1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902" y="1635646"/>
            <a:ext cx="2699930" cy="1656184"/>
            <a:chOff x="2819002" y="3179634"/>
            <a:chExt cx="2699930" cy="16561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002" y="3179634"/>
              <a:ext cx="2699930" cy="1292924"/>
            </a:xfrm>
            <a:prstGeom prst="rect">
              <a:avLst/>
            </a:prstGeom>
          </p:spPr>
        </p:pic>
        <p:sp>
          <p:nvSpPr>
            <p:cNvPr id="12" name="Round Diagonal Corner Rectangle 11"/>
            <p:cNvSpPr/>
            <p:nvPr/>
          </p:nvSpPr>
          <p:spPr>
            <a:xfrm>
              <a:off x="3563888" y="4495299"/>
              <a:ext cx="1316771" cy="340519"/>
            </a:xfrm>
            <a:prstGeom prst="round2DiagRect">
              <a:avLst/>
            </a:prstGeom>
            <a:ln w="19050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i="1" dirty="0" smtClean="0">
                  <a:latin typeface="Bookman Old Style" panose="02050604050505020204" pitchFamily="18" charset="0"/>
                </a:rPr>
                <a:t>Proteins</a:t>
              </a:r>
              <a:endParaRPr lang="en-US" sz="1400" b="1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6366" y="1615159"/>
            <a:ext cx="1296145" cy="1676671"/>
            <a:chOff x="7167404" y="3159147"/>
            <a:chExt cx="1296145" cy="16766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04" y="3159147"/>
              <a:ext cx="1296145" cy="1261889"/>
            </a:xfrm>
            <a:prstGeom prst="rect">
              <a:avLst/>
            </a:prstGeom>
          </p:spPr>
        </p:pic>
        <p:sp>
          <p:nvSpPr>
            <p:cNvPr id="13" name="Round Diagonal Corner Rectangle 12"/>
            <p:cNvSpPr/>
            <p:nvPr/>
          </p:nvSpPr>
          <p:spPr>
            <a:xfrm>
              <a:off x="7345866" y="4495299"/>
              <a:ext cx="939222" cy="340519"/>
            </a:xfrm>
            <a:prstGeom prst="round2DiagRect">
              <a:avLst/>
            </a:prstGeom>
            <a:ln w="19050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i="1" dirty="0" smtClean="0">
                  <a:latin typeface="Bookman Old Style" panose="02050604050505020204" pitchFamily="18" charset="0"/>
                </a:rPr>
                <a:t>Fats</a:t>
              </a:r>
              <a:endParaRPr lang="en-US" sz="1400" b="1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2461" y="1615159"/>
            <a:ext cx="1621738" cy="1676671"/>
            <a:chOff x="7345866" y="3159147"/>
            <a:chExt cx="1621738" cy="16766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191" y="3159147"/>
              <a:ext cx="908381" cy="1261889"/>
            </a:xfrm>
            <a:prstGeom prst="rect">
              <a:avLst/>
            </a:prstGeom>
          </p:spPr>
        </p:pic>
        <p:sp>
          <p:nvSpPr>
            <p:cNvPr id="19" name="Round Diagonal Corner Rectangle 18"/>
            <p:cNvSpPr/>
            <p:nvPr/>
          </p:nvSpPr>
          <p:spPr>
            <a:xfrm>
              <a:off x="7345866" y="4495299"/>
              <a:ext cx="1621738" cy="340519"/>
            </a:xfrm>
            <a:prstGeom prst="round2DiagRect">
              <a:avLst/>
            </a:prstGeom>
            <a:ln w="19050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i="1" dirty="0" smtClean="0">
                  <a:latin typeface="Bookman Old Style" panose="02050604050505020204" pitchFamily="18" charset="0"/>
                </a:rPr>
                <a:t>Nucleic acids</a:t>
              </a:r>
              <a:endParaRPr lang="en-US" sz="1400" b="1" i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20" name="Cloud Callout 19"/>
          <p:cNvSpPr/>
          <p:nvPr/>
        </p:nvSpPr>
        <p:spPr>
          <a:xfrm>
            <a:off x="4955222" y="3435846"/>
            <a:ext cx="1777018" cy="890171"/>
          </a:xfrm>
          <a:prstGeom prst="cloudCallout">
            <a:avLst>
              <a:gd name="adj1" fmla="val 59713"/>
              <a:gd name="adj2" fmla="val -8117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DNA and RNA</a:t>
            </a:r>
            <a:endParaRPr lang="en-US" sz="1600" b="1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5575" y="843558"/>
            <a:ext cx="7488833" cy="64698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All life-forms are based on carbon-containing molecules like proteins, carbohydrates, fats, 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nucleic acids, vitamins.</a:t>
            </a:r>
            <a:endParaRPr lang="en-US" sz="1600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96567" y="3435846"/>
            <a:ext cx="1975233" cy="1448224"/>
            <a:chOff x="7157293" y="3387594"/>
            <a:chExt cx="1975233" cy="144822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24"/>
            <a:stretch/>
          </p:blipFill>
          <p:spPr>
            <a:xfrm>
              <a:off x="7157293" y="3387594"/>
              <a:ext cx="1975233" cy="1178203"/>
            </a:xfrm>
            <a:prstGeom prst="rect">
              <a:avLst/>
            </a:prstGeom>
          </p:spPr>
        </p:pic>
        <p:sp>
          <p:nvSpPr>
            <p:cNvPr id="25" name="Round Diagonal Corner Rectangle 24"/>
            <p:cNvSpPr/>
            <p:nvPr/>
          </p:nvSpPr>
          <p:spPr>
            <a:xfrm>
              <a:off x="7393994" y="4495299"/>
              <a:ext cx="1436419" cy="340519"/>
            </a:xfrm>
            <a:prstGeom prst="round2DiagRect">
              <a:avLst/>
            </a:prstGeom>
            <a:ln w="19050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i="1" dirty="0" smtClean="0">
                  <a:latin typeface="Bookman Old Style" panose="02050604050505020204" pitchFamily="18" charset="0"/>
                </a:rPr>
                <a:t>Vitamins</a:t>
              </a:r>
              <a:endParaRPr lang="en-US" sz="1400" b="1" i="1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3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7734"/>
            <a:ext cx="9163050" cy="2078178"/>
          </a:xfrm>
          <a:prstGeom prst="rect">
            <a:avLst/>
          </a:prstGeom>
          <a:solidFill>
            <a:srgbClr val="82C83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5765" y="0"/>
            <a:ext cx="9159765" cy="2872380"/>
          </a:xfrm>
          <a:custGeom>
            <a:avLst/>
            <a:gdLst>
              <a:gd name="connsiteX0" fmla="*/ 0 w 9159765"/>
              <a:gd name="connsiteY0" fmla="*/ 0 h 2459530"/>
              <a:gd name="connsiteX1" fmla="*/ 9159765 w 9159765"/>
              <a:gd name="connsiteY1" fmla="*/ 0 h 2459530"/>
              <a:gd name="connsiteX2" fmla="*/ 9159765 w 9159765"/>
              <a:gd name="connsiteY2" fmla="*/ 2459530 h 2459530"/>
              <a:gd name="connsiteX3" fmla="*/ 0 w 9159765"/>
              <a:gd name="connsiteY3" fmla="*/ 2459530 h 2459530"/>
              <a:gd name="connsiteX4" fmla="*/ 0 w 9159765"/>
              <a:gd name="connsiteY4" fmla="*/ 0 h 2459530"/>
              <a:gd name="connsiteX0" fmla="*/ 0 w 9159765"/>
              <a:gd name="connsiteY0" fmla="*/ 0 h 2872380"/>
              <a:gd name="connsiteX1" fmla="*/ 9159765 w 9159765"/>
              <a:gd name="connsiteY1" fmla="*/ 0 h 2872380"/>
              <a:gd name="connsiteX2" fmla="*/ 9159765 w 9159765"/>
              <a:gd name="connsiteY2" fmla="*/ 2459530 h 2872380"/>
              <a:gd name="connsiteX3" fmla="*/ 0 w 9159765"/>
              <a:gd name="connsiteY3" fmla="*/ 2459530 h 2872380"/>
              <a:gd name="connsiteX4" fmla="*/ 0 w 9159765"/>
              <a:gd name="connsiteY4" fmla="*/ 0 h 287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765" h="2872380">
                <a:moveTo>
                  <a:pt x="0" y="0"/>
                </a:moveTo>
                <a:lnTo>
                  <a:pt x="9159765" y="0"/>
                </a:lnTo>
                <a:lnTo>
                  <a:pt x="9159765" y="2459530"/>
                </a:lnTo>
                <a:cubicBezTo>
                  <a:pt x="6106510" y="2459530"/>
                  <a:pt x="3212912" y="3388444"/>
                  <a:pt x="0" y="245953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1560" y="339502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3937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SUN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96" y="909320"/>
            <a:ext cx="2531488" cy="3663537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881747" y="254050"/>
            <a:ext cx="5329434" cy="1021556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Carbon enters the plants in the form of carbon dioxide through photosynthesis in the presence of sunlight 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0465" y="2232899"/>
            <a:ext cx="3609308" cy="2467847"/>
            <a:chOff x="2704180" y="1668674"/>
            <a:chExt cx="4175951" cy="285528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180" y="1668674"/>
              <a:ext cx="3857073" cy="2855287"/>
            </a:xfrm>
            <a:prstGeom prst="rect">
              <a:avLst/>
            </a:prstGeom>
          </p:spPr>
        </p:pic>
        <p:sp>
          <p:nvSpPr>
            <p:cNvPr id="33" name="Freeform 32"/>
            <p:cNvSpPr/>
            <p:nvPr/>
          </p:nvSpPr>
          <p:spPr>
            <a:xfrm rot="1654969">
              <a:off x="6226721" y="217541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900000">
              <a:off x="6255075" y="214162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33" t="13305" b="69615"/>
            <a:stretch/>
          </p:blipFill>
          <p:spPr>
            <a:xfrm>
              <a:off x="6261138" y="2052823"/>
              <a:ext cx="295753" cy="48768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5412"/>
            <a:ext cx="9144000" cy="1268087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 rot="20987833">
            <a:off x="1834282" y="768853"/>
            <a:ext cx="3350288" cy="144032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6426" h="1440327">
                <a:moveTo>
                  <a:pt x="0" y="0"/>
                </a:moveTo>
                <a:cubicBezTo>
                  <a:pt x="22992" y="292902"/>
                  <a:pt x="525446" y="912183"/>
                  <a:pt x="764932" y="1072957"/>
                </a:cubicBezTo>
                <a:cubicBezTo>
                  <a:pt x="1087254" y="1284382"/>
                  <a:pt x="1510343" y="1400943"/>
                  <a:pt x="1905197" y="1434327"/>
                </a:cubicBezTo>
                <a:cubicBezTo>
                  <a:pt x="2300051" y="1467711"/>
                  <a:pt x="3026405" y="1350864"/>
                  <a:pt x="3226426" y="1351649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73550" y="919730"/>
            <a:ext cx="489236" cy="378802"/>
            <a:chOff x="1060719" y="2962877"/>
            <a:chExt cx="489236" cy="378802"/>
          </a:xfrm>
        </p:grpSpPr>
        <p:sp>
          <p:nvSpPr>
            <p:cNvPr id="38" name="Oval 37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  <p:sp>
        <p:nvSpPr>
          <p:cNvPr id="40" name="Round Diagonal Corner Rectangle 39"/>
          <p:cNvSpPr/>
          <p:nvPr/>
        </p:nvSpPr>
        <p:spPr>
          <a:xfrm>
            <a:off x="5309165" y="1140334"/>
            <a:ext cx="1840945" cy="374571"/>
          </a:xfrm>
          <a:prstGeom prst="round2Diag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Carbohydrates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3882624" y="2355726"/>
            <a:ext cx="1913512" cy="374571"/>
          </a:xfrm>
          <a:prstGeom prst="round2Diag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Photosynthesis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81747" y="254050"/>
            <a:ext cx="5329434" cy="715089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In the body of plants carbon dioxide is converted into glucose(carbohydrates)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2 C 0.0026 0.0262 0.10816 0.35943 0.43437 0.10481 " pathEditMode="relative" rAng="0" ptsTypes="ff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6" y="1800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0" grpId="1" animBg="1"/>
      <p:bldP spid="36" grpId="0" animBg="1"/>
      <p:bldP spid="40" grpId="0" animBg="1"/>
      <p:bldP spid="41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2427734"/>
            <a:ext cx="9163050" cy="2078178"/>
          </a:xfrm>
          <a:prstGeom prst="rect">
            <a:avLst/>
          </a:prstGeom>
          <a:solidFill>
            <a:srgbClr val="82C83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"/>
          <p:cNvSpPr/>
          <p:nvPr/>
        </p:nvSpPr>
        <p:spPr>
          <a:xfrm>
            <a:off x="-15765" y="0"/>
            <a:ext cx="9159765" cy="2872380"/>
          </a:xfrm>
          <a:custGeom>
            <a:avLst/>
            <a:gdLst>
              <a:gd name="connsiteX0" fmla="*/ 0 w 9159765"/>
              <a:gd name="connsiteY0" fmla="*/ 0 h 2459530"/>
              <a:gd name="connsiteX1" fmla="*/ 9159765 w 9159765"/>
              <a:gd name="connsiteY1" fmla="*/ 0 h 2459530"/>
              <a:gd name="connsiteX2" fmla="*/ 9159765 w 9159765"/>
              <a:gd name="connsiteY2" fmla="*/ 2459530 h 2459530"/>
              <a:gd name="connsiteX3" fmla="*/ 0 w 9159765"/>
              <a:gd name="connsiteY3" fmla="*/ 2459530 h 2459530"/>
              <a:gd name="connsiteX4" fmla="*/ 0 w 9159765"/>
              <a:gd name="connsiteY4" fmla="*/ 0 h 2459530"/>
              <a:gd name="connsiteX0" fmla="*/ 0 w 9159765"/>
              <a:gd name="connsiteY0" fmla="*/ 0 h 2872380"/>
              <a:gd name="connsiteX1" fmla="*/ 9159765 w 9159765"/>
              <a:gd name="connsiteY1" fmla="*/ 0 h 2872380"/>
              <a:gd name="connsiteX2" fmla="*/ 9159765 w 9159765"/>
              <a:gd name="connsiteY2" fmla="*/ 2459530 h 2872380"/>
              <a:gd name="connsiteX3" fmla="*/ 0 w 9159765"/>
              <a:gd name="connsiteY3" fmla="*/ 2459530 h 2872380"/>
              <a:gd name="connsiteX4" fmla="*/ 0 w 9159765"/>
              <a:gd name="connsiteY4" fmla="*/ 0 h 287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765" h="2872380">
                <a:moveTo>
                  <a:pt x="0" y="0"/>
                </a:moveTo>
                <a:lnTo>
                  <a:pt x="9159765" y="0"/>
                </a:lnTo>
                <a:lnTo>
                  <a:pt x="9159765" y="2459530"/>
                </a:lnTo>
                <a:cubicBezTo>
                  <a:pt x="6106510" y="2459530"/>
                  <a:pt x="3212912" y="3388444"/>
                  <a:pt x="0" y="245953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flipH="1">
            <a:off x="3347864" y="2232899"/>
            <a:ext cx="3609308" cy="2467847"/>
            <a:chOff x="2704180" y="1668674"/>
            <a:chExt cx="4175951" cy="285528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180" y="1668674"/>
              <a:ext cx="3857073" cy="2855287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 rot="1654969">
              <a:off x="6226721" y="217541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900000">
              <a:off x="6255075" y="214162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33" t="13305" b="69615"/>
            <a:stretch/>
          </p:blipFill>
          <p:spPr>
            <a:xfrm>
              <a:off x="6261138" y="2052823"/>
              <a:ext cx="295753" cy="487681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5412"/>
            <a:ext cx="9144000" cy="1268087"/>
          </a:xfrm>
          <a:prstGeom prst="rect">
            <a:avLst/>
          </a:prstGeom>
        </p:spPr>
      </p:pic>
      <p:sp>
        <p:nvSpPr>
          <p:cNvPr id="51" name="Freeform 50"/>
          <p:cNvSpPr/>
          <p:nvPr/>
        </p:nvSpPr>
        <p:spPr>
          <a:xfrm>
            <a:off x="5015589" y="2646927"/>
            <a:ext cx="1332702" cy="1153220"/>
          </a:xfrm>
          <a:custGeom>
            <a:avLst/>
            <a:gdLst>
              <a:gd name="connsiteX0" fmla="*/ 370355 w 1483874"/>
              <a:gd name="connsiteY0" fmla="*/ 1105175 h 1187029"/>
              <a:gd name="connsiteX1" fmla="*/ 667535 w 1483874"/>
              <a:gd name="connsiteY1" fmla="*/ 1181375 h 1187029"/>
              <a:gd name="connsiteX2" fmla="*/ 880895 w 1483874"/>
              <a:gd name="connsiteY2" fmla="*/ 1173755 h 1187029"/>
              <a:gd name="connsiteX3" fmla="*/ 1124735 w 1483874"/>
              <a:gd name="connsiteY3" fmla="*/ 1112795 h 1187029"/>
              <a:gd name="connsiteX4" fmla="*/ 1330475 w 1483874"/>
              <a:gd name="connsiteY4" fmla="*/ 1082315 h 1187029"/>
              <a:gd name="connsiteX5" fmla="*/ 1460015 w 1483874"/>
              <a:gd name="connsiteY5" fmla="*/ 876575 h 1187029"/>
              <a:gd name="connsiteX6" fmla="*/ 1460015 w 1483874"/>
              <a:gd name="connsiteY6" fmla="*/ 396515 h 1187029"/>
              <a:gd name="connsiteX7" fmla="*/ 1216175 w 1483874"/>
              <a:gd name="connsiteY7" fmla="*/ 23135 h 1187029"/>
              <a:gd name="connsiteX8" fmla="*/ 629435 w 1483874"/>
              <a:gd name="connsiteY8" fmla="*/ 61235 h 1187029"/>
              <a:gd name="connsiteX9" fmla="*/ 195095 w 1483874"/>
              <a:gd name="connsiteY9" fmla="*/ 236495 h 1187029"/>
              <a:gd name="connsiteX10" fmla="*/ 4595 w 1483874"/>
              <a:gd name="connsiteY10" fmla="*/ 647975 h 1187029"/>
              <a:gd name="connsiteX11" fmla="*/ 370355 w 1483874"/>
              <a:gd name="connsiteY11" fmla="*/ 1105175 h 1187029"/>
              <a:gd name="connsiteX0" fmla="*/ 370355 w 1483874"/>
              <a:gd name="connsiteY0" fmla="*/ 1105175 h 1194611"/>
              <a:gd name="connsiteX1" fmla="*/ 667535 w 1483874"/>
              <a:gd name="connsiteY1" fmla="*/ 1181375 h 1194611"/>
              <a:gd name="connsiteX2" fmla="*/ 928520 w 1483874"/>
              <a:gd name="connsiteY2" fmla="*/ 1188042 h 1194611"/>
              <a:gd name="connsiteX3" fmla="*/ 1124735 w 1483874"/>
              <a:gd name="connsiteY3" fmla="*/ 1112795 h 1194611"/>
              <a:gd name="connsiteX4" fmla="*/ 1330475 w 1483874"/>
              <a:gd name="connsiteY4" fmla="*/ 1082315 h 1194611"/>
              <a:gd name="connsiteX5" fmla="*/ 1460015 w 1483874"/>
              <a:gd name="connsiteY5" fmla="*/ 876575 h 1194611"/>
              <a:gd name="connsiteX6" fmla="*/ 1460015 w 1483874"/>
              <a:gd name="connsiteY6" fmla="*/ 396515 h 1194611"/>
              <a:gd name="connsiteX7" fmla="*/ 1216175 w 1483874"/>
              <a:gd name="connsiteY7" fmla="*/ 23135 h 1194611"/>
              <a:gd name="connsiteX8" fmla="*/ 629435 w 1483874"/>
              <a:gd name="connsiteY8" fmla="*/ 61235 h 1194611"/>
              <a:gd name="connsiteX9" fmla="*/ 195095 w 1483874"/>
              <a:gd name="connsiteY9" fmla="*/ 236495 h 1194611"/>
              <a:gd name="connsiteX10" fmla="*/ 4595 w 1483874"/>
              <a:gd name="connsiteY10" fmla="*/ 647975 h 1194611"/>
              <a:gd name="connsiteX11" fmla="*/ 370355 w 1483874"/>
              <a:gd name="connsiteY11" fmla="*/ 1105175 h 1194611"/>
              <a:gd name="connsiteX0" fmla="*/ 370355 w 1483874"/>
              <a:gd name="connsiteY0" fmla="*/ 1105175 h 1193242"/>
              <a:gd name="connsiteX1" fmla="*/ 667535 w 1483874"/>
              <a:gd name="connsiteY1" fmla="*/ 1181375 h 1193242"/>
              <a:gd name="connsiteX2" fmla="*/ 928520 w 1483874"/>
              <a:gd name="connsiteY2" fmla="*/ 1188042 h 1193242"/>
              <a:gd name="connsiteX3" fmla="*/ 1134260 w 1483874"/>
              <a:gd name="connsiteY3" fmla="*/ 1131845 h 1193242"/>
              <a:gd name="connsiteX4" fmla="*/ 1330475 w 1483874"/>
              <a:gd name="connsiteY4" fmla="*/ 1082315 h 1193242"/>
              <a:gd name="connsiteX5" fmla="*/ 1460015 w 1483874"/>
              <a:gd name="connsiteY5" fmla="*/ 876575 h 1193242"/>
              <a:gd name="connsiteX6" fmla="*/ 1460015 w 1483874"/>
              <a:gd name="connsiteY6" fmla="*/ 396515 h 1193242"/>
              <a:gd name="connsiteX7" fmla="*/ 1216175 w 1483874"/>
              <a:gd name="connsiteY7" fmla="*/ 23135 h 1193242"/>
              <a:gd name="connsiteX8" fmla="*/ 629435 w 1483874"/>
              <a:gd name="connsiteY8" fmla="*/ 61235 h 1193242"/>
              <a:gd name="connsiteX9" fmla="*/ 195095 w 1483874"/>
              <a:gd name="connsiteY9" fmla="*/ 236495 h 1193242"/>
              <a:gd name="connsiteX10" fmla="*/ 4595 w 1483874"/>
              <a:gd name="connsiteY10" fmla="*/ 647975 h 1193242"/>
              <a:gd name="connsiteX11" fmla="*/ 370355 w 1483874"/>
              <a:gd name="connsiteY11" fmla="*/ 1105175 h 1193242"/>
              <a:gd name="connsiteX0" fmla="*/ 340613 w 1482707"/>
              <a:gd name="connsiteY0" fmla="*/ 1052787 h 1196260"/>
              <a:gd name="connsiteX1" fmla="*/ 666368 w 1482707"/>
              <a:gd name="connsiteY1" fmla="*/ 1181375 h 1196260"/>
              <a:gd name="connsiteX2" fmla="*/ 927353 w 1482707"/>
              <a:gd name="connsiteY2" fmla="*/ 1188042 h 1196260"/>
              <a:gd name="connsiteX3" fmla="*/ 1133093 w 1482707"/>
              <a:gd name="connsiteY3" fmla="*/ 1131845 h 1196260"/>
              <a:gd name="connsiteX4" fmla="*/ 1329308 w 1482707"/>
              <a:gd name="connsiteY4" fmla="*/ 1082315 h 1196260"/>
              <a:gd name="connsiteX5" fmla="*/ 1458848 w 1482707"/>
              <a:gd name="connsiteY5" fmla="*/ 876575 h 1196260"/>
              <a:gd name="connsiteX6" fmla="*/ 1458848 w 1482707"/>
              <a:gd name="connsiteY6" fmla="*/ 396515 h 1196260"/>
              <a:gd name="connsiteX7" fmla="*/ 1215008 w 1482707"/>
              <a:gd name="connsiteY7" fmla="*/ 23135 h 1196260"/>
              <a:gd name="connsiteX8" fmla="*/ 628268 w 1482707"/>
              <a:gd name="connsiteY8" fmla="*/ 61235 h 1196260"/>
              <a:gd name="connsiteX9" fmla="*/ 193928 w 1482707"/>
              <a:gd name="connsiteY9" fmla="*/ 236495 h 1196260"/>
              <a:gd name="connsiteX10" fmla="*/ 3428 w 1482707"/>
              <a:gd name="connsiteY10" fmla="*/ 647975 h 1196260"/>
              <a:gd name="connsiteX11" fmla="*/ 340613 w 1482707"/>
              <a:gd name="connsiteY11" fmla="*/ 1052787 h 1196260"/>
              <a:gd name="connsiteX0" fmla="*/ 340613 w 1482707"/>
              <a:gd name="connsiteY0" fmla="*/ 1052787 h 1188046"/>
              <a:gd name="connsiteX1" fmla="*/ 675893 w 1482707"/>
              <a:gd name="connsiteY1" fmla="*/ 1128987 h 1188046"/>
              <a:gd name="connsiteX2" fmla="*/ 927353 w 1482707"/>
              <a:gd name="connsiteY2" fmla="*/ 1188042 h 1188046"/>
              <a:gd name="connsiteX3" fmla="*/ 1133093 w 1482707"/>
              <a:gd name="connsiteY3" fmla="*/ 1131845 h 1188046"/>
              <a:gd name="connsiteX4" fmla="*/ 1329308 w 1482707"/>
              <a:gd name="connsiteY4" fmla="*/ 1082315 h 1188046"/>
              <a:gd name="connsiteX5" fmla="*/ 1458848 w 1482707"/>
              <a:gd name="connsiteY5" fmla="*/ 876575 h 1188046"/>
              <a:gd name="connsiteX6" fmla="*/ 1458848 w 1482707"/>
              <a:gd name="connsiteY6" fmla="*/ 396515 h 1188046"/>
              <a:gd name="connsiteX7" fmla="*/ 1215008 w 1482707"/>
              <a:gd name="connsiteY7" fmla="*/ 23135 h 1188046"/>
              <a:gd name="connsiteX8" fmla="*/ 628268 w 1482707"/>
              <a:gd name="connsiteY8" fmla="*/ 61235 h 1188046"/>
              <a:gd name="connsiteX9" fmla="*/ 193928 w 1482707"/>
              <a:gd name="connsiteY9" fmla="*/ 236495 h 1188046"/>
              <a:gd name="connsiteX10" fmla="*/ 3428 w 1482707"/>
              <a:gd name="connsiteY10" fmla="*/ 647975 h 1188046"/>
              <a:gd name="connsiteX11" fmla="*/ 340613 w 1482707"/>
              <a:gd name="connsiteY11" fmla="*/ 1052787 h 1188046"/>
              <a:gd name="connsiteX0" fmla="*/ 340613 w 1482707"/>
              <a:gd name="connsiteY0" fmla="*/ 1052787 h 1190420"/>
              <a:gd name="connsiteX1" fmla="*/ 652080 w 1482707"/>
              <a:gd name="connsiteY1" fmla="*/ 1167087 h 1190420"/>
              <a:gd name="connsiteX2" fmla="*/ 927353 w 1482707"/>
              <a:gd name="connsiteY2" fmla="*/ 1188042 h 1190420"/>
              <a:gd name="connsiteX3" fmla="*/ 1133093 w 1482707"/>
              <a:gd name="connsiteY3" fmla="*/ 1131845 h 1190420"/>
              <a:gd name="connsiteX4" fmla="*/ 1329308 w 1482707"/>
              <a:gd name="connsiteY4" fmla="*/ 1082315 h 1190420"/>
              <a:gd name="connsiteX5" fmla="*/ 1458848 w 1482707"/>
              <a:gd name="connsiteY5" fmla="*/ 876575 h 1190420"/>
              <a:gd name="connsiteX6" fmla="*/ 1458848 w 1482707"/>
              <a:gd name="connsiteY6" fmla="*/ 396515 h 1190420"/>
              <a:gd name="connsiteX7" fmla="*/ 1215008 w 1482707"/>
              <a:gd name="connsiteY7" fmla="*/ 23135 h 1190420"/>
              <a:gd name="connsiteX8" fmla="*/ 628268 w 1482707"/>
              <a:gd name="connsiteY8" fmla="*/ 61235 h 1190420"/>
              <a:gd name="connsiteX9" fmla="*/ 193928 w 1482707"/>
              <a:gd name="connsiteY9" fmla="*/ 236495 h 1190420"/>
              <a:gd name="connsiteX10" fmla="*/ 3428 w 1482707"/>
              <a:gd name="connsiteY10" fmla="*/ 647975 h 1190420"/>
              <a:gd name="connsiteX11" fmla="*/ 340613 w 1482707"/>
              <a:gd name="connsiteY11" fmla="*/ 1052787 h 1190420"/>
              <a:gd name="connsiteX0" fmla="*/ 330723 w 1482342"/>
              <a:gd name="connsiteY0" fmla="*/ 1024212 h 1191290"/>
              <a:gd name="connsiteX1" fmla="*/ 651715 w 1482342"/>
              <a:gd name="connsiteY1" fmla="*/ 1167087 h 1191290"/>
              <a:gd name="connsiteX2" fmla="*/ 926988 w 1482342"/>
              <a:gd name="connsiteY2" fmla="*/ 1188042 h 1191290"/>
              <a:gd name="connsiteX3" fmla="*/ 1132728 w 1482342"/>
              <a:gd name="connsiteY3" fmla="*/ 1131845 h 1191290"/>
              <a:gd name="connsiteX4" fmla="*/ 1328943 w 1482342"/>
              <a:gd name="connsiteY4" fmla="*/ 1082315 h 1191290"/>
              <a:gd name="connsiteX5" fmla="*/ 1458483 w 1482342"/>
              <a:gd name="connsiteY5" fmla="*/ 876575 h 1191290"/>
              <a:gd name="connsiteX6" fmla="*/ 1458483 w 1482342"/>
              <a:gd name="connsiteY6" fmla="*/ 396515 h 1191290"/>
              <a:gd name="connsiteX7" fmla="*/ 1214643 w 1482342"/>
              <a:gd name="connsiteY7" fmla="*/ 23135 h 1191290"/>
              <a:gd name="connsiteX8" fmla="*/ 627903 w 1482342"/>
              <a:gd name="connsiteY8" fmla="*/ 61235 h 1191290"/>
              <a:gd name="connsiteX9" fmla="*/ 193563 w 1482342"/>
              <a:gd name="connsiteY9" fmla="*/ 236495 h 1191290"/>
              <a:gd name="connsiteX10" fmla="*/ 3063 w 1482342"/>
              <a:gd name="connsiteY10" fmla="*/ 647975 h 1191290"/>
              <a:gd name="connsiteX11" fmla="*/ 330723 w 1482342"/>
              <a:gd name="connsiteY11" fmla="*/ 1024212 h 1191290"/>
              <a:gd name="connsiteX0" fmla="*/ 330723 w 1482342"/>
              <a:gd name="connsiteY0" fmla="*/ 1024212 h 1191290"/>
              <a:gd name="connsiteX1" fmla="*/ 651715 w 1482342"/>
              <a:gd name="connsiteY1" fmla="*/ 1167087 h 1191290"/>
              <a:gd name="connsiteX2" fmla="*/ 926988 w 1482342"/>
              <a:gd name="connsiteY2" fmla="*/ 1188042 h 1191290"/>
              <a:gd name="connsiteX3" fmla="*/ 1132728 w 1482342"/>
              <a:gd name="connsiteY3" fmla="*/ 1131845 h 1191290"/>
              <a:gd name="connsiteX4" fmla="*/ 1328943 w 1482342"/>
              <a:gd name="connsiteY4" fmla="*/ 1082315 h 1191290"/>
              <a:gd name="connsiteX5" fmla="*/ 1458483 w 1482342"/>
              <a:gd name="connsiteY5" fmla="*/ 876575 h 1191290"/>
              <a:gd name="connsiteX6" fmla="*/ 1458483 w 1482342"/>
              <a:gd name="connsiteY6" fmla="*/ 396515 h 1191290"/>
              <a:gd name="connsiteX7" fmla="*/ 1214643 w 1482342"/>
              <a:gd name="connsiteY7" fmla="*/ 23135 h 1191290"/>
              <a:gd name="connsiteX8" fmla="*/ 627903 w 1482342"/>
              <a:gd name="connsiteY8" fmla="*/ 61235 h 1191290"/>
              <a:gd name="connsiteX9" fmla="*/ 193563 w 1482342"/>
              <a:gd name="connsiteY9" fmla="*/ 236495 h 1191290"/>
              <a:gd name="connsiteX10" fmla="*/ 3063 w 1482342"/>
              <a:gd name="connsiteY10" fmla="*/ 647975 h 1191290"/>
              <a:gd name="connsiteX11" fmla="*/ 330723 w 1482342"/>
              <a:gd name="connsiteY11" fmla="*/ 1024212 h 1191290"/>
              <a:gd name="connsiteX0" fmla="*/ 203854 w 1355473"/>
              <a:gd name="connsiteY0" fmla="*/ 1024212 h 1191290"/>
              <a:gd name="connsiteX1" fmla="*/ 524846 w 1355473"/>
              <a:gd name="connsiteY1" fmla="*/ 1167087 h 1191290"/>
              <a:gd name="connsiteX2" fmla="*/ 800119 w 1355473"/>
              <a:gd name="connsiteY2" fmla="*/ 1188042 h 1191290"/>
              <a:gd name="connsiteX3" fmla="*/ 1005859 w 1355473"/>
              <a:gd name="connsiteY3" fmla="*/ 1131845 h 1191290"/>
              <a:gd name="connsiteX4" fmla="*/ 1202074 w 1355473"/>
              <a:gd name="connsiteY4" fmla="*/ 1082315 h 1191290"/>
              <a:gd name="connsiteX5" fmla="*/ 1331614 w 1355473"/>
              <a:gd name="connsiteY5" fmla="*/ 876575 h 1191290"/>
              <a:gd name="connsiteX6" fmla="*/ 1331614 w 1355473"/>
              <a:gd name="connsiteY6" fmla="*/ 396515 h 1191290"/>
              <a:gd name="connsiteX7" fmla="*/ 1087774 w 1355473"/>
              <a:gd name="connsiteY7" fmla="*/ 23135 h 1191290"/>
              <a:gd name="connsiteX8" fmla="*/ 501034 w 1355473"/>
              <a:gd name="connsiteY8" fmla="*/ 61235 h 1191290"/>
              <a:gd name="connsiteX9" fmla="*/ 66694 w 1355473"/>
              <a:gd name="connsiteY9" fmla="*/ 236495 h 1191290"/>
              <a:gd name="connsiteX10" fmla="*/ 28594 w 1355473"/>
              <a:gd name="connsiteY10" fmla="*/ 676550 h 1191290"/>
              <a:gd name="connsiteX11" fmla="*/ 203854 w 1355473"/>
              <a:gd name="connsiteY11" fmla="*/ 1024212 h 1191290"/>
              <a:gd name="connsiteX0" fmla="*/ 176700 w 1328319"/>
              <a:gd name="connsiteY0" fmla="*/ 1025126 h 1192204"/>
              <a:gd name="connsiteX1" fmla="*/ 497692 w 1328319"/>
              <a:gd name="connsiteY1" fmla="*/ 1168001 h 1192204"/>
              <a:gd name="connsiteX2" fmla="*/ 772965 w 1328319"/>
              <a:gd name="connsiteY2" fmla="*/ 1188956 h 1192204"/>
              <a:gd name="connsiteX3" fmla="*/ 978705 w 1328319"/>
              <a:gd name="connsiteY3" fmla="*/ 1132759 h 1192204"/>
              <a:gd name="connsiteX4" fmla="*/ 1174920 w 1328319"/>
              <a:gd name="connsiteY4" fmla="*/ 1083229 h 1192204"/>
              <a:gd name="connsiteX5" fmla="*/ 1304460 w 1328319"/>
              <a:gd name="connsiteY5" fmla="*/ 877489 h 1192204"/>
              <a:gd name="connsiteX6" fmla="*/ 1304460 w 1328319"/>
              <a:gd name="connsiteY6" fmla="*/ 397429 h 1192204"/>
              <a:gd name="connsiteX7" fmla="*/ 1060620 w 1328319"/>
              <a:gd name="connsiteY7" fmla="*/ 24049 h 1192204"/>
              <a:gd name="connsiteX8" fmla="*/ 473880 w 1328319"/>
              <a:gd name="connsiteY8" fmla="*/ 62149 h 1192204"/>
              <a:gd name="connsiteX9" fmla="*/ 125265 w 1328319"/>
              <a:gd name="connsiteY9" fmla="*/ 265984 h 1192204"/>
              <a:gd name="connsiteX10" fmla="*/ 1440 w 1328319"/>
              <a:gd name="connsiteY10" fmla="*/ 677464 h 1192204"/>
              <a:gd name="connsiteX11" fmla="*/ 176700 w 1328319"/>
              <a:gd name="connsiteY11" fmla="*/ 1025126 h 1192204"/>
              <a:gd name="connsiteX0" fmla="*/ 176700 w 1332702"/>
              <a:gd name="connsiteY0" fmla="*/ 986142 h 1153220"/>
              <a:gd name="connsiteX1" fmla="*/ 497692 w 1332702"/>
              <a:gd name="connsiteY1" fmla="*/ 1129017 h 1153220"/>
              <a:gd name="connsiteX2" fmla="*/ 772965 w 1332702"/>
              <a:gd name="connsiteY2" fmla="*/ 1149972 h 1153220"/>
              <a:gd name="connsiteX3" fmla="*/ 978705 w 1332702"/>
              <a:gd name="connsiteY3" fmla="*/ 1093775 h 1153220"/>
              <a:gd name="connsiteX4" fmla="*/ 1174920 w 1332702"/>
              <a:gd name="connsiteY4" fmla="*/ 1044245 h 1153220"/>
              <a:gd name="connsiteX5" fmla="*/ 1304460 w 1332702"/>
              <a:gd name="connsiteY5" fmla="*/ 838505 h 1153220"/>
              <a:gd name="connsiteX6" fmla="*/ 1304460 w 1332702"/>
              <a:gd name="connsiteY6" fmla="*/ 358445 h 1153220"/>
              <a:gd name="connsiteX7" fmla="*/ 998708 w 1332702"/>
              <a:gd name="connsiteY7" fmla="*/ 42215 h 1153220"/>
              <a:gd name="connsiteX8" fmla="*/ 473880 w 1332702"/>
              <a:gd name="connsiteY8" fmla="*/ 23165 h 1153220"/>
              <a:gd name="connsiteX9" fmla="*/ 125265 w 1332702"/>
              <a:gd name="connsiteY9" fmla="*/ 227000 h 1153220"/>
              <a:gd name="connsiteX10" fmla="*/ 1440 w 1332702"/>
              <a:gd name="connsiteY10" fmla="*/ 638480 h 1153220"/>
              <a:gd name="connsiteX11" fmla="*/ 176700 w 1332702"/>
              <a:gd name="connsiteY11" fmla="*/ 986142 h 115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2702" h="1153220">
                <a:moveTo>
                  <a:pt x="176700" y="986142"/>
                </a:moveTo>
                <a:cubicBezTo>
                  <a:pt x="259409" y="1067898"/>
                  <a:pt x="398315" y="1101712"/>
                  <a:pt x="497692" y="1129017"/>
                </a:cubicBezTo>
                <a:cubicBezTo>
                  <a:pt x="597070" y="1156322"/>
                  <a:pt x="692796" y="1155846"/>
                  <a:pt x="772965" y="1149972"/>
                </a:cubicBezTo>
                <a:cubicBezTo>
                  <a:pt x="853134" y="1144098"/>
                  <a:pt x="911712" y="1111396"/>
                  <a:pt x="978705" y="1093775"/>
                </a:cubicBezTo>
                <a:cubicBezTo>
                  <a:pt x="1045698" y="1076154"/>
                  <a:pt x="1120628" y="1086790"/>
                  <a:pt x="1174920" y="1044245"/>
                </a:cubicBezTo>
                <a:cubicBezTo>
                  <a:pt x="1229212" y="1001700"/>
                  <a:pt x="1282870" y="952805"/>
                  <a:pt x="1304460" y="838505"/>
                </a:cubicBezTo>
                <a:cubicBezTo>
                  <a:pt x="1326050" y="724205"/>
                  <a:pt x="1355419" y="491160"/>
                  <a:pt x="1304460" y="358445"/>
                </a:cubicBezTo>
                <a:cubicBezTo>
                  <a:pt x="1253501" y="225730"/>
                  <a:pt x="1137138" y="98095"/>
                  <a:pt x="998708" y="42215"/>
                </a:cubicBezTo>
                <a:cubicBezTo>
                  <a:pt x="860278" y="-13665"/>
                  <a:pt x="619454" y="-7632"/>
                  <a:pt x="473880" y="23165"/>
                </a:cubicBezTo>
                <a:cubicBezTo>
                  <a:pt x="328306" y="53963"/>
                  <a:pt x="229405" y="129210"/>
                  <a:pt x="125265" y="227000"/>
                </a:cubicBezTo>
                <a:cubicBezTo>
                  <a:pt x="21125" y="324790"/>
                  <a:pt x="-7132" y="511956"/>
                  <a:pt x="1440" y="638480"/>
                </a:cubicBezTo>
                <a:cubicBezTo>
                  <a:pt x="10013" y="765004"/>
                  <a:pt x="93991" y="904386"/>
                  <a:pt x="176700" y="986142"/>
                </a:cubicBezTo>
                <a:close/>
              </a:path>
            </a:pathLst>
          </a:custGeom>
          <a:gradFill>
            <a:gsLst>
              <a:gs pos="43000">
                <a:srgbClr val="B40505">
                  <a:alpha val="65000"/>
                </a:srgbClr>
              </a:gs>
              <a:gs pos="82000">
                <a:srgbClr val="BD0606"/>
              </a:gs>
              <a:gs pos="9000">
                <a:srgbClr val="8A0000"/>
              </a:gs>
              <a:gs pos="97000">
                <a:srgbClr val="8A0000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 flipV="1">
            <a:off x="5373827" y="3220049"/>
            <a:ext cx="134277" cy="180588"/>
            <a:chOff x="916678" y="1836299"/>
            <a:chExt cx="856252" cy="115155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 flipV="1">
            <a:off x="5652120" y="3219822"/>
            <a:ext cx="134277" cy="180588"/>
            <a:chOff x="916678" y="1836299"/>
            <a:chExt cx="856252" cy="1151556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508104" y="2967226"/>
            <a:ext cx="134277" cy="180588"/>
            <a:chOff x="916678" y="1836299"/>
            <a:chExt cx="856252" cy="1151556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5724128" y="3007410"/>
            <a:ext cx="134277" cy="180588"/>
            <a:chOff x="916678" y="1836299"/>
            <a:chExt cx="856252" cy="115155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436096" y="3075806"/>
            <a:ext cx="134277" cy="180588"/>
            <a:chOff x="916678" y="1836299"/>
            <a:chExt cx="856252" cy="1151556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35518" y="3121731"/>
            <a:ext cx="134277" cy="180588"/>
            <a:chOff x="916678" y="1836299"/>
            <a:chExt cx="856252" cy="1151556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sp>
        <p:nvSpPr>
          <p:cNvPr id="76" name="Freeform 75"/>
          <p:cNvSpPr/>
          <p:nvPr/>
        </p:nvSpPr>
        <p:spPr>
          <a:xfrm rot="3071980" flipH="1">
            <a:off x="1642305" y="1875085"/>
            <a:ext cx="1950562" cy="86017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  <a:gd name="connsiteX0" fmla="*/ -1 w 2461493"/>
              <a:gd name="connsiteY0" fmla="*/ 0 h 367370"/>
              <a:gd name="connsiteX1" fmla="*/ 1140264 w 2461493"/>
              <a:gd name="connsiteY1" fmla="*/ 361370 h 367370"/>
              <a:gd name="connsiteX2" fmla="*/ 2461493 w 2461493"/>
              <a:gd name="connsiteY2" fmla="*/ 278692 h 367370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860177"/>
              <a:gd name="connsiteX1" fmla="*/ 3240759 w 3240759"/>
              <a:gd name="connsiteY1" fmla="*/ 727001 h 8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0759" h="860177">
                <a:moveTo>
                  <a:pt x="0" y="0"/>
                </a:moveTo>
                <a:cubicBezTo>
                  <a:pt x="908906" y="892353"/>
                  <a:pt x="2121096" y="1002396"/>
                  <a:pt x="3240759" y="727001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252047" y="2628666"/>
            <a:ext cx="489236" cy="378802"/>
            <a:chOff x="1060719" y="2962877"/>
            <a:chExt cx="489236" cy="378802"/>
          </a:xfrm>
        </p:grpSpPr>
        <p:sp>
          <p:nvSpPr>
            <p:cNvPr id="78" name="Oval 77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75242" y="3334741"/>
            <a:ext cx="134277" cy="180588"/>
            <a:chOff x="916678" y="1836299"/>
            <a:chExt cx="856252" cy="1151556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 flipV="1">
            <a:off x="5822328" y="3148891"/>
            <a:ext cx="134277" cy="180588"/>
            <a:chOff x="916678" y="1836299"/>
            <a:chExt cx="856252" cy="1151556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 flipH="1">
            <a:off x="5662004" y="2874484"/>
            <a:ext cx="134277" cy="180588"/>
            <a:chOff x="916678" y="1836299"/>
            <a:chExt cx="856252" cy="1151556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1312828" y="1836299"/>
              <a:ext cx="460102" cy="444935"/>
            </a:xfrm>
            <a:prstGeom prst="ellipse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41686" y="1994551"/>
              <a:ext cx="831244" cy="803842"/>
            </a:xfrm>
            <a:prstGeom prst="ellipse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9" t="5478" r="68779" b="71956"/>
            <a:stretch/>
          </p:blipFill>
          <p:spPr>
            <a:xfrm>
              <a:off x="916678" y="2542920"/>
              <a:ext cx="460102" cy="444935"/>
            </a:xfrm>
            <a:prstGeom prst="ellipse">
              <a:avLst/>
            </a:prstGeom>
          </p:spPr>
        </p:pic>
      </p:grpSp>
      <p:sp>
        <p:nvSpPr>
          <p:cNvPr id="92" name="Round Diagonal Corner Rectangle 91"/>
          <p:cNvSpPr/>
          <p:nvPr/>
        </p:nvSpPr>
        <p:spPr>
          <a:xfrm>
            <a:off x="2411760" y="1779662"/>
            <a:ext cx="1621176" cy="374571"/>
          </a:xfrm>
          <a:prstGeom prst="round2Diag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Respiration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881747" y="254050"/>
            <a:ext cx="5329434" cy="715089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When the plants are eaten by animals carbohydrates enters the body of animals.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887475" y="254050"/>
            <a:ext cx="5329434" cy="1021556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During respiration carbohydrates are broken down to produce energy and carbon dioxide is released back into the atmosphere.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0.03385 -0.032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-160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2916 -0.0175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89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0.03385 -0.032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-160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-0.01667 -0.0469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23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46914E-6 L -0.03264 -0.0342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172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71605E-6 L -0.01823 0.08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425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02414 0.0385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91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401 0.0385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062 C -0.05244 0.01512 -0.15643 -0.02006 -0.18577 -0.19537 " pathEditMode="relative" rAng="0" ptsTypes="ff">
                                      <p:cBhvr>
                                        <p:cTn id="1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1684 0.0441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9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6" grpId="0" animBg="1"/>
      <p:bldP spid="92" grpId="0" animBg="1"/>
      <p:bldP spid="93" grpId="0" animBg="1"/>
      <p:bldP spid="93" grpId="1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2466613"/>
            <a:ext cx="9163050" cy="2078178"/>
          </a:xfrm>
          <a:prstGeom prst="rect">
            <a:avLst/>
          </a:prstGeom>
          <a:solidFill>
            <a:srgbClr val="82C83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"/>
          <p:cNvSpPr/>
          <p:nvPr/>
        </p:nvSpPr>
        <p:spPr>
          <a:xfrm>
            <a:off x="-15765" y="0"/>
            <a:ext cx="9159765" cy="2872380"/>
          </a:xfrm>
          <a:custGeom>
            <a:avLst/>
            <a:gdLst>
              <a:gd name="connsiteX0" fmla="*/ 0 w 9159765"/>
              <a:gd name="connsiteY0" fmla="*/ 0 h 2459530"/>
              <a:gd name="connsiteX1" fmla="*/ 9159765 w 9159765"/>
              <a:gd name="connsiteY1" fmla="*/ 0 h 2459530"/>
              <a:gd name="connsiteX2" fmla="*/ 9159765 w 9159765"/>
              <a:gd name="connsiteY2" fmla="*/ 2459530 h 2459530"/>
              <a:gd name="connsiteX3" fmla="*/ 0 w 9159765"/>
              <a:gd name="connsiteY3" fmla="*/ 2459530 h 2459530"/>
              <a:gd name="connsiteX4" fmla="*/ 0 w 9159765"/>
              <a:gd name="connsiteY4" fmla="*/ 0 h 2459530"/>
              <a:gd name="connsiteX0" fmla="*/ 0 w 9159765"/>
              <a:gd name="connsiteY0" fmla="*/ 0 h 2872380"/>
              <a:gd name="connsiteX1" fmla="*/ 9159765 w 9159765"/>
              <a:gd name="connsiteY1" fmla="*/ 0 h 2872380"/>
              <a:gd name="connsiteX2" fmla="*/ 9159765 w 9159765"/>
              <a:gd name="connsiteY2" fmla="*/ 2459530 h 2872380"/>
              <a:gd name="connsiteX3" fmla="*/ 0 w 9159765"/>
              <a:gd name="connsiteY3" fmla="*/ 2459530 h 2872380"/>
              <a:gd name="connsiteX4" fmla="*/ 0 w 9159765"/>
              <a:gd name="connsiteY4" fmla="*/ 0 h 287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765" h="2872380">
                <a:moveTo>
                  <a:pt x="0" y="0"/>
                </a:moveTo>
                <a:lnTo>
                  <a:pt x="9159765" y="0"/>
                </a:lnTo>
                <a:lnTo>
                  <a:pt x="9159765" y="2459530"/>
                </a:lnTo>
                <a:cubicBezTo>
                  <a:pt x="6106510" y="2459530"/>
                  <a:pt x="3212912" y="3388444"/>
                  <a:pt x="0" y="245953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6102"/>
            <a:ext cx="9144000" cy="1957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562" y="2931790"/>
            <a:ext cx="1466850" cy="1447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96" y="3281604"/>
            <a:ext cx="1112432" cy="10979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8575" y="2998133"/>
            <a:ext cx="2537241" cy="1530273"/>
            <a:chOff x="3837836" y="2049590"/>
            <a:chExt cx="1950724" cy="1176530"/>
          </a:xfrm>
          <a:effectLst>
            <a:glow rad="50800">
              <a:schemeClr val="bg1">
                <a:alpha val="84000"/>
              </a:schemeClr>
            </a:glo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81959">
              <a:off x="3837836" y="2049590"/>
              <a:ext cx="1950724" cy="117653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12" b="29517"/>
            <a:stretch/>
          </p:blipFill>
          <p:spPr>
            <a:xfrm rot="11425680">
              <a:off x="3871788" y="2372868"/>
              <a:ext cx="1882820" cy="758807"/>
            </a:xfrm>
            <a:prstGeom prst="rect">
              <a:avLst/>
            </a:prstGeom>
          </p:spPr>
        </p:pic>
      </p:grpSp>
      <p:sp>
        <p:nvSpPr>
          <p:cNvPr id="10" name="Round Diagonal Corner Rectangle 9"/>
          <p:cNvSpPr/>
          <p:nvPr/>
        </p:nvSpPr>
        <p:spPr>
          <a:xfrm>
            <a:off x="855767" y="2571750"/>
            <a:ext cx="2003809" cy="374571"/>
          </a:xfrm>
          <a:prstGeom prst="round2Diag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Decomposition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617">
            <a:off x="1245647" y="3389147"/>
            <a:ext cx="2760660" cy="12535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24587" y="3170118"/>
            <a:ext cx="1185469" cy="1186592"/>
            <a:chOff x="1785586" y="-1460698"/>
            <a:chExt cx="1185469" cy="1186592"/>
          </a:xfrm>
        </p:grpSpPr>
        <p:sp>
          <p:nvSpPr>
            <p:cNvPr id="7" name="Oval 6"/>
            <p:cNvSpPr/>
            <p:nvPr/>
          </p:nvSpPr>
          <p:spPr>
            <a:xfrm>
              <a:off x="1785586" y="-1460698"/>
              <a:ext cx="1185469" cy="1186592"/>
            </a:xfrm>
            <a:prstGeom prst="ellipse">
              <a:avLst/>
            </a:prstGeom>
            <a:solidFill>
              <a:srgbClr val="0070C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343" y="-1316683"/>
              <a:ext cx="343370" cy="34337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395" y="-943911"/>
              <a:ext cx="406436" cy="45925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320" y="-1316683"/>
              <a:ext cx="502101" cy="5021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623" y="-718878"/>
              <a:ext cx="381871" cy="3818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074" y="-1047338"/>
              <a:ext cx="406436" cy="40643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219251" y="3082868"/>
            <a:ext cx="856865" cy="747728"/>
            <a:chOff x="1835696" y="469694"/>
            <a:chExt cx="856865" cy="7477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69694"/>
              <a:ext cx="799709" cy="747728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921040" y="542337"/>
              <a:ext cx="771521" cy="613257"/>
              <a:chOff x="1921040" y="542337"/>
              <a:chExt cx="771521" cy="61325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00323" y="54233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C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21040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78051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67544" y="3147814"/>
            <a:ext cx="856865" cy="747728"/>
            <a:chOff x="1835696" y="469694"/>
            <a:chExt cx="856865" cy="7477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69694"/>
              <a:ext cx="799709" cy="747728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1921040" y="542337"/>
              <a:ext cx="771521" cy="613257"/>
              <a:chOff x="1921040" y="542337"/>
              <a:chExt cx="771521" cy="61325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00323" y="54233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C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21040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78051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288599" y="3146560"/>
            <a:ext cx="3257444" cy="2167681"/>
          </a:xfrm>
          <a:prstGeom prst="ellipse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18265" r="64813" b="70016"/>
          <a:stretch/>
        </p:blipFill>
        <p:spPr bwMode="auto">
          <a:xfrm>
            <a:off x="457209" y="482518"/>
            <a:ext cx="1203325" cy="1213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t="34683" r="64872" b="52895"/>
          <a:stretch/>
        </p:blipFill>
        <p:spPr bwMode="auto">
          <a:xfrm>
            <a:off x="1784499" y="483518"/>
            <a:ext cx="1203325" cy="121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50992" r="64794" b="36586"/>
          <a:stretch/>
        </p:blipFill>
        <p:spPr bwMode="auto">
          <a:xfrm>
            <a:off x="3097483" y="483518"/>
            <a:ext cx="1203325" cy="121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Round Diagonal Corner Rectangle 36"/>
          <p:cNvSpPr/>
          <p:nvPr/>
        </p:nvSpPr>
        <p:spPr>
          <a:xfrm>
            <a:off x="1446018" y="1779664"/>
            <a:ext cx="1685822" cy="374571"/>
          </a:xfrm>
          <a:prstGeom prst="round2Diag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Fossils fuel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96" y="1827470"/>
            <a:ext cx="2079972" cy="1512707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73" y="1827470"/>
            <a:ext cx="2396933" cy="1512707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37" y="3445946"/>
            <a:ext cx="2647642" cy="1489298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8" y="1765932"/>
            <a:ext cx="2438400" cy="24384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2219251" y="3075806"/>
            <a:ext cx="856865" cy="747728"/>
            <a:chOff x="1835696" y="469694"/>
            <a:chExt cx="856865" cy="7477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69694"/>
              <a:ext cx="799709" cy="747728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1921040" y="542337"/>
              <a:ext cx="771521" cy="613257"/>
              <a:chOff x="1921040" y="542337"/>
              <a:chExt cx="771521" cy="61325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100323" y="54233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C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21040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78051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67544" y="3140752"/>
            <a:ext cx="856865" cy="747728"/>
            <a:chOff x="1835696" y="469694"/>
            <a:chExt cx="856865" cy="74772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69694"/>
              <a:ext cx="799709" cy="747728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/>
          </p:nvGrpSpPr>
          <p:grpSpPr>
            <a:xfrm>
              <a:off x="1921040" y="542337"/>
              <a:ext cx="771521" cy="613257"/>
              <a:chOff x="1921040" y="542337"/>
              <a:chExt cx="771521" cy="61325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100323" y="54233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C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21040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78051" y="786262"/>
                <a:ext cx="31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ffectLst>
                      <a:glow rad="127000">
                        <a:schemeClr val="bg1">
                          <a:alpha val="78000"/>
                        </a:schemeClr>
                      </a:glow>
                    </a:effectLst>
                    <a:latin typeface="Bookman Old Style" panose="02050604050505020204" pitchFamily="18" charset="0"/>
                  </a:rPr>
                  <a:t>o</a:t>
                </a:r>
                <a:endParaRPr lang="en-US" dirty="0"/>
              </a:p>
            </p:txBody>
          </p:sp>
        </p:grpSp>
      </p:grpSp>
      <p:sp>
        <p:nvSpPr>
          <p:cNvPr id="60" name="Rounded Rectangle 59"/>
          <p:cNvSpPr/>
          <p:nvPr/>
        </p:nvSpPr>
        <p:spPr>
          <a:xfrm>
            <a:off x="2045559" y="414634"/>
            <a:ext cx="5329434" cy="1021556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When plants and animals die, they are decomposed by bacteria and fungi and carbon dioxide is released in atmosphere.  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385227" y="414634"/>
            <a:ext cx="4435245" cy="1021556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Also, dead plants and animals in the soil are converted into fossils fuels like coal, petroleum and natural gas. 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338552" y="411510"/>
            <a:ext cx="4481920" cy="1191816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When these fossils fuels are burnt for heating , cooking , transportation and industrial processes carbon dioxide is released into atmosphere.</a:t>
            </a:r>
            <a:endParaRPr lang="en-US" sz="1600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3.58025E-6 L 0.0132 -0.10154 C 0.02535 -0.18765 0.05625 -0.22191 0.02153 -0.2821 C 0.0007 -0.33858 -0.00902 -0.40277 0.01598 -0.47191 C 0.04098 -0.54135 0.00174 -0.70648 -0.00208 -0.76821 " pathEditMode="relative" rAng="0" ptsTypes="FffsF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3842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58025E-6 L 0.0132 -0.10154 C 0.02535 -0.18765 0.05625 -0.22191 0.02153 -0.2821 C 0.0007 -0.33858 -0.00902 -0.40277 0.01598 -0.47191 C 0.04098 -0.54135 0.00174 -0.70648 -0.00208 -0.76821 " pathEditMode="relative" rAng="0" ptsTypes="FffsF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3.58025E-6 L 0.0132 -0.10154 C 0.02535 -0.18765 0.05625 -0.22191 0.02153 -0.2821 C 0.0007 -0.33858 -0.00902 -0.40277 0.01598 -0.47191 C 0.04098 -0.54135 0.00174 -0.70648 -0.00208 -0.76821 " pathEditMode="relative" rAng="0" ptsTypes="FffsF"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38426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58025E-6 L 0.0132 -0.10154 C 0.02535 -0.18765 0.05625 -0.22191 0.02153 -0.2821 C 0.0007 -0.33858 -0.00902 -0.40277 0.01598 -0.47191 C 0.04098 -0.54135 0.00174 -0.70648 -0.00208 -0.76821 " pathEditMode="relative" rAng="0" ptsTypes="FffsF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7" grpId="0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2427734"/>
            <a:ext cx="9163050" cy="2078178"/>
          </a:xfrm>
          <a:prstGeom prst="rect">
            <a:avLst/>
          </a:prstGeom>
          <a:solidFill>
            <a:srgbClr val="82C83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"/>
          <p:cNvSpPr/>
          <p:nvPr/>
        </p:nvSpPr>
        <p:spPr>
          <a:xfrm>
            <a:off x="-15765" y="0"/>
            <a:ext cx="9159765" cy="2872380"/>
          </a:xfrm>
          <a:custGeom>
            <a:avLst/>
            <a:gdLst>
              <a:gd name="connsiteX0" fmla="*/ 0 w 9159765"/>
              <a:gd name="connsiteY0" fmla="*/ 0 h 2459530"/>
              <a:gd name="connsiteX1" fmla="*/ 9159765 w 9159765"/>
              <a:gd name="connsiteY1" fmla="*/ 0 h 2459530"/>
              <a:gd name="connsiteX2" fmla="*/ 9159765 w 9159765"/>
              <a:gd name="connsiteY2" fmla="*/ 2459530 h 2459530"/>
              <a:gd name="connsiteX3" fmla="*/ 0 w 9159765"/>
              <a:gd name="connsiteY3" fmla="*/ 2459530 h 2459530"/>
              <a:gd name="connsiteX4" fmla="*/ 0 w 9159765"/>
              <a:gd name="connsiteY4" fmla="*/ 0 h 2459530"/>
              <a:gd name="connsiteX0" fmla="*/ 0 w 9159765"/>
              <a:gd name="connsiteY0" fmla="*/ 0 h 2872380"/>
              <a:gd name="connsiteX1" fmla="*/ 9159765 w 9159765"/>
              <a:gd name="connsiteY1" fmla="*/ 0 h 2872380"/>
              <a:gd name="connsiteX2" fmla="*/ 9159765 w 9159765"/>
              <a:gd name="connsiteY2" fmla="*/ 2459530 h 2872380"/>
              <a:gd name="connsiteX3" fmla="*/ 0 w 9159765"/>
              <a:gd name="connsiteY3" fmla="*/ 2459530 h 2872380"/>
              <a:gd name="connsiteX4" fmla="*/ 0 w 9159765"/>
              <a:gd name="connsiteY4" fmla="*/ 0 h 287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765" h="2872380">
                <a:moveTo>
                  <a:pt x="0" y="0"/>
                </a:moveTo>
                <a:lnTo>
                  <a:pt x="9159765" y="0"/>
                </a:lnTo>
                <a:lnTo>
                  <a:pt x="9159765" y="2459530"/>
                </a:lnTo>
                <a:cubicBezTo>
                  <a:pt x="6106510" y="2459530"/>
                  <a:pt x="3212912" y="3388444"/>
                  <a:pt x="0" y="245953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 75"/>
          <p:cNvSpPr/>
          <p:nvPr/>
        </p:nvSpPr>
        <p:spPr>
          <a:xfrm rot="3071980" flipH="1">
            <a:off x="1642305" y="1875085"/>
            <a:ext cx="1950562" cy="86017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  <a:gd name="connsiteX0" fmla="*/ -1 w 2461493"/>
              <a:gd name="connsiteY0" fmla="*/ 0 h 367370"/>
              <a:gd name="connsiteX1" fmla="*/ 1140264 w 2461493"/>
              <a:gd name="connsiteY1" fmla="*/ 361370 h 367370"/>
              <a:gd name="connsiteX2" fmla="*/ 2461493 w 2461493"/>
              <a:gd name="connsiteY2" fmla="*/ 278692 h 367370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860177"/>
              <a:gd name="connsiteX1" fmla="*/ 3240759 w 3240759"/>
              <a:gd name="connsiteY1" fmla="*/ 727001 h 8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0759" h="860177">
                <a:moveTo>
                  <a:pt x="0" y="0"/>
                </a:moveTo>
                <a:cubicBezTo>
                  <a:pt x="908906" y="892353"/>
                  <a:pt x="2121096" y="1002396"/>
                  <a:pt x="3240759" y="727001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11560" y="339502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3937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SUN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6" name="Freeform 95"/>
          <p:cNvSpPr/>
          <p:nvPr/>
        </p:nvSpPr>
        <p:spPr>
          <a:xfrm rot="5351980" flipH="1">
            <a:off x="518180" y="2546791"/>
            <a:ext cx="1950562" cy="86017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  <a:gd name="connsiteX0" fmla="*/ -1 w 2461493"/>
              <a:gd name="connsiteY0" fmla="*/ 0 h 367370"/>
              <a:gd name="connsiteX1" fmla="*/ 1140264 w 2461493"/>
              <a:gd name="connsiteY1" fmla="*/ 361370 h 367370"/>
              <a:gd name="connsiteX2" fmla="*/ 2461493 w 2461493"/>
              <a:gd name="connsiteY2" fmla="*/ 278692 h 367370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860177"/>
              <a:gd name="connsiteX1" fmla="*/ 3240759 w 3240759"/>
              <a:gd name="connsiteY1" fmla="*/ 727001 h 8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0759" h="860177">
                <a:moveTo>
                  <a:pt x="0" y="0"/>
                </a:moveTo>
                <a:cubicBezTo>
                  <a:pt x="908906" y="892353"/>
                  <a:pt x="2121096" y="1002396"/>
                  <a:pt x="3240759" y="727001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1525960" y="3747039"/>
            <a:ext cx="489236" cy="378802"/>
            <a:chOff x="1060719" y="2962877"/>
            <a:chExt cx="489236" cy="378802"/>
          </a:xfrm>
        </p:grpSpPr>
        <p:sp>
          <p:nvSpPr>
            <p:cNvPr id="98" name="Oval 97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96" y="909320"/>
            <a:ext cx="2531488" cy="3663537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flipH="1">
            <a:off x="3347864" y="2232899"/>
            <a:ext cx="3609308" cy="2467847"/>
            <a:chOff x="2704180" y="1668674"/>
            <a:chExt cx="4175951" cy="285528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180" y="1668674"/>
              <a:ext cx="3857073" cy="2855287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 rot="1654969">
              <a:off x="6226721" y="217541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 rot="900000">
              <a:off x="6255075" y="2141627"/>
              <a:ext cx="625056" cy="754743"/>
            </a:xfrm>
            <a:custGeom>
              <a:avLst/>
              <a:gdLst>
                <a:gd name="connsiteX0" fmla="*/ 450884 w 625056"/>
                <a:gd name="connsiteY0" fmla="*/ 14514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450884 w 625056"/>
                <a:gd name="connsiteY6" fmla="*/ 145143 h 754743"/>
                <a:gd name="connsiteX0" fmla="*/ 398496 w 625056"/>
                <a:gd name="connsiteY0" fmla="*/ 126093 h 754743"/>
                <a:gd name="connsiteX1" fmla="*/ 131570 w 625056"/>
                <a:gd name="connsiteY1" fmla="*/ 377371 h 754743"/>
                <a:gd name="connsiteX2" fmla="*/ 175113 w 625056"/>
                <a:gd name="connsiteY2" fmla="*/ 754743 h 754743"/>
                <a:gd name="connsiteX3" fmla="*/ 941 w 625056"/>
                <a:gd name="connsiteY3" fmla="*/ 420914 h 754743"/>
                <a:gd name="connsiteX4" fmla="*/ 131570 w 625056"/>
                <a:gd name="connsiteY4" fmla="*/ 174171 h 754743"/>
                <a:gd name="connsiteX5" fmla="*/ 625056 w 625056"/>
                <a:gd name="connsiteY5" fmla="*/ 0 h 754743"/>
                <a:gd name="connsiteX6" fmla="*/ 398496 w 625056"/>
                <a:gd name="connsiteY6" fmla="*/ 126093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056" h="754743">
                  <a:moveTo>
                    <a:pt x="398496" y="126093"/>
                  </a:moveTo>
                  <a:cubicBezTo>
                    <a:pt x="261820" y="191407"/>
                    <a:pt x="168800" y="272596"/>
                    <a:pt x="131570" y="377371"/>
                  </a:cubicBezTo>
                  <a:cubicBezTo>
                    <a:pt x="94340" y="482146"/>
                    <a:pt x="187208" y="718457"/>
                    <a:pt x="175113" y="754743"/>
                  </a:cubicBezTo>
                  <a:cubicBezTo>
                    <a:pt x="117056" y="643467"/>
                    <a:pt x="8198" y="517676"/>
                    <a:pt x="941" y="420914"/>
                  </a:cubicBezTo>
                  <a:cubicBezTo>
                    <a:pt x="-6316" y="324152"/>
                    <a:pt x="27551" y="244323"/>
                    <a:pt x="131570" y="174171"/>
                  </a:cubicBezTo>
                  <a:cubicBezTo>
                    <a:pt x="235589" y="104019"/>
                    <a:pt x="559742" y="12095"/>
                    <a:pt x="625056" y="0"/>
                  </a:cubicBezTo>
                  <a:lnTo>
                    <a:pt x="398496" y="126093"/>
                  </a:lnTo>
                  <a:close/>
                </a:path>
              </a:pathLst>
            </a:custGeom>
            <a:solidFill>
              <a:srgbClr val="679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33" t="13305" b="69615"/>
            <a:stretch/>
          </p:blipFill>
          <p:spPr>
            <a:xfrm>
              <a:off x="6261138" y="2052823"/>
              <a:ext cx="295753" cy="48768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3252047" y="2628666"/>
            <a:ext cx="489236" cy="378802"/>
            <a:chOff x="1060719" y="2962877"/>
            <a:chExt cx="489236" cy="378802"/>
          </a:xfrm>
        </p:grpSpPr>
        <p:sp>
          <p:nvSpPr>
            <p:cNvPr id="78" name="Oval 77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951"/>
            <a:ext cx="9144000" cy="126808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711067" y="3892827"/>
            <a:ext cx="2216692" cy="1475108"/>
          </a:xfrm>
          <a:prstGeom prst="ellipse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0" y="2931790"/>
            <a:ext cx="1659332" cy="1659332"/>
          </a:xfrm>
          <a:prstGeom prst="rect">
            <a:avLst/>
          </a:prstGeom>
        </p:spPr>
      </p:pic>
      <p:sp>
        <p:nvSpPr>
          <p:cNvPr id="101" name="Freeform 100"/>
          <p:cNvSpPr/>
          <p:nvPr/>
        </p:nvSpPr>
        <p:spPr>
          <a:xfrm rot="20987833">
            <a:off x="2257316" y="372933"/>
            <a:ext cx="3350288" cy="1388522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  <a:gd name="connsiteX0" fmla="*/ 0 w 3226426"/>
              <a:gd name="connsiteY0" fmla="*/ 0 h 1351649"/>
              <a:gd name="connsiteX1" fmla="*/ 764932 w 3226426"/>
              <a:gd name="connsiteY1" fmla="*/ 1072957 h 1351649"/>
              <a:gd name="connsiteX2" fmla="*/ 3226426 w 3226426"/>
              <a:gd name="connsiteY2" fmla="*/ 1351649 h 1351649"/>
              <a:gd name="connsiteX0" fmla="*/ 0 w 3226426"/>
              <a:gd name="connsiteY0" fmla="*/ 0 h 1351649"/>
              <a:gd name="connsiteX1" fmla="*/ 3226426 w 3226426"/>
              <a:gd name="connsiteY1" fmla="*/ 1351649 h 1351649"/>
              <a:gd name="connsiteX0" fmla="*/ 0 w 3226426"/>
              <a:gd name="connsiteY0" fmla="*/ 0 h 1351649"/>
              <a:gd name="connsiteX1" fmla="*/ 3226426 w 3226426"/>
              <a:gd name="connsiteY1" fmla="*/ 1351649 h 1351649"/>
              <a:gd name="connsiteX0" fmla="*/ 0 w 3226426"/>
              <a:gd name="connsiteY0" fmla="*/ 35721 h 1387370"/>
              <a:gd name="connsiteX1" fmla="*/ 3226426 w 3226426"/>
              <a:gd name="connsiteY1" fmla="*/ 1387370 h 1387370"/>
              <a:gd name="connsiteX0" fmla="*/ 0 w 3226426"/>
              <a:gd name="connsiteY0" fmla="*/ 38416 h 1390065"/>
              <a:gd name="connsiteX1" fmla="*/ 3226426 w 3226426"/>
              <a:gd name="connsiteY1" fmla="*/ 1390065 h 1390065"/>
              <a:gd name="connsiteX0" fmla="*/ 0 w 3226426"/>
              <a:gd name="connsiteY0" fmla="*/ 36873 h 1388522"/>
              <a:gd name="connsiteX1" fmla="*/ 3226426 w 3226426"/>
              <a:gd name="connsiteY1" fmla="*/ 1388522 h 138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6426" h="1388522">
                <a:moveTo>
                  <a:pt x="0" y="36873"/>
                </a:moveTo>
                <a:cubicBezTo>
                  <a:pt x="1591851" y="-125796"/>
                  <a:pt x="2471364" y="236515"/>
                  <a:pt x="3226426" y="1388522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994532" y="464756"/>
            <a:ext cx="489236" cy="378802"/>
            <a:chOff x="1060719" y="2962877"/>
            <a:chExt cx="489236" cy="378802"/>
          </a:xfrm>
        </p:grpSpPr>
        <p:sp>
          <p:nvSpPr>
            <p:cNvPr id="103" name="Oval 102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564117" y="202871"/>
            <a:ext cx="4481920" cy="919401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Carbon, is thus cycled repeatedly </a:t>
            </a:r>
            <a:r>
              <a:rPr lang="en-US" sz="160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through different </a:t>
            </a:r>
            <a:r>
              <a:rPr lang="en-US" sz="1600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forms by various physical and biological activities. </a:t>
            </a:r>
            <a:endParaRPr lang="en-US" sz="1600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13265" y="3880839"/>
            <a:ext cx="1939200" cy="1169579"/>
            <a:chOff x="3837836" y="2049590"/>
            <a:chExt cx="1950724" cy="1176530"/>
          </a:xfrm>
          <a:effectLst>
            <a:glow rad="50800">
              <a:schemeClr val="bg1">
                <a:alpha val="84000"/>
              </a:schemeClr>
            </a:glow>
          </a:effectLst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81959">
              <a:off x="3837836" y="2049590"/>
              <a:ext cx="1950724" cy="117653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12" b="29517"/>
            <a:stretch/>
          </p:blipFill>
          <p:spPr>
            <a:xfrm rot="11425680">
              <a:off x="3871788" y="2372868"/>
              <a:ext cx="1882820" cy="758807"/>
            </a:xfrm>
            <a:prstGeom prst="rect">
              <a:avLst/>
            </a:prstGeom>
          </p:spPr>
        </p:pic>
      </p:grpSp>
      <p:sp>
        <p:nvSpPr>
          <p:cNvPr id="30" name="Freeform 29"/>
          <p:cNvSpPr/>
          <p:nvPr/>
        </p:nvSpPr>
        <p:spPr>
          <a:xfrm rot="4494981" flipH="1">
            <a:off x="1662894" y="2904653"/>
            <a:ext cx="1950562" cy="86017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  <a:gd name="connsiteX0" fmla="*/ 0 w 1907952"/>
              <a:gd name="connsiteY0" fmla="*/ 0 h 1221022"/>
              <a:gd name="connsiteX1" fmla="*/ 490763 w 1907952"/>
              <a:gd name="connsiteY1" fmla="*/ 780073 h 1221022"/>
              <a:gd name="connsiteX2" fmla="*/ 1907952 w 1907952"/>
              <a:gd name="connsiteY2" fmla="*/ 1215265 h 1221022"/>
              <a:gd name="connsiteX0" fmla="*/ 0 w 1907952"/>
              <a:gd name="connsiteY0" fmla="*/ 0 h 1224595"/>
              <a:gd name="connsiteX1" fmla="*/ 555333 w 1907952"/>
              <a:gd name="connsiteY1" fmla="*/ 923761 h 1224595"/>
              <a:gd name="connsiteX2" fmla="*/ 1907952 w 1907952"/>
              <a:gd name="connsiteY2" fmla="*/ 1215265 h 1224595"/>
              <a:gd name="connsiteX0" fmla="*/ 0 w 3134057"/>
              <a:gd name="connsiteY0" fmla="*/ 0 h 1280733"/>
              <a:gd name="connsiteX1" fmla="*/ 555333 w 3134057"/>
              <a:gd name="connsiteY1" fmla="*/ 923761 h 1280733"/>
              <a:gd name="connsiteX2" fmla="*/ 3134057 w 3134057"/>
              <a:gd name="connsiteY2" fmla="*/ 1273261 h 1280733"/>
              <a:gd name="connsiteX0" fmla="*/ 0 w 3134057"/>
              <a:gd name="connsiteY0" fmla="*/ 0 h 1279948"/>
              <a:gd name="connsiteX1" fmla="*/ 831981 w 3134057"/>
              <a:gd name="connsiteY1" fmla="*/ 889889 h 1279948"/>
              <a:gd name="connsiteX2" fmla="*/ 3134057 w 3134057"/>
              <a:gd name="connsiteY2" fmla="*/ 1273261 h 1279948"/>
              <a:gd name="connsiteX0" fmla="*/ 0 w 3134057"/>
              <a:gd name="connsiteY0" fmla="*/ 0 h 1288280"/>
              <a:gd name="connsiteX1" fmla="*/ 764932 w 3134057"/>
              <a:gd name="connsiteY1" fmla="*/ 1072957 h 1288280"/>
              <a:gd name="connsiteX2" fmla="*/ 3134057 w 3134057"/>
              <a:gd name="connsiteY2" fmla="*/ 1273261 h 1288280"/>
              <a:gd name="connsiteX0" fmla="*/ 0 w 3134057"/>
              <a:gd name="connsiteY0" fmla="*/ 0 h 1380394"/>
              <a:gd name="connsiteX1" fmla="*/ 764932 w 3134057"/>
              <a:gd name="connsiteY1" fmla="*/ 1072957 h 1380394"/>
              <a:gd name="connsiteX2" fmla="*/ 1915459 w 3134057"/>
              <a:gd name="connsiteY2" fmla="*/ 1375120 h 1380394"/>
              <a:gd name="connsiteX3" fmla="*/ 3134057 w 3134057"/>
              <a:gd name="connsiteY3" fmla="*/ 1273261 h 1380394"/>
              <a:gd name="connsiteX0" fmla="*/ 0 w 3226426"/>
              <a:gd name="connsiteY0" fmla="*/ 0 h 1385532"/>
              <a:gd name="connsiteX1" fmla="*/ 764932 w 3226426"/>
              <a:gd name="connsiteY1" fmla="*/ 1072957 h 1385532"/>
              <a:gd name="connsiteX2" fmla="*/ 1915459 w 3226426"/>
              <a:gd name="connsiteY2" fmla="*/ 1375120 h 1385532"/>
              <a:gd name="connsiteX3" fmla="*/ 3226426 w 3226426"/>
              <a:gd name="connsiteY3" fmla="*/ 1351649 h 1385532"/>
              <a:gd name="connsiteX0" fmla="*/ 0 w 3226426"/>
              <a:gd name="connsiteY0" fmla="*/ 0 h 1440327"/>
              <a:gd name="connsiteX1" fmla="*/ 764932 w 3226426"/>
              <a:gd name="connsiteY1" fmla="*/ 1072957 h 1440327"/>
              <a:gd name="connsiteX2" fmla="*/ 1905197 w 3226426"/>
              <a:gd name="connsiteY2" fmla="*/ 1434327 h 1440327"/>
              <a:gd name="connsiteX3" fmla="*/ 3226426 w 3226426"/>
              <a:gd name="connsiteY3" fmla="*/ 1351649 h 1440327"/>
              <a:gd name="connsiteX0" fmla="*/ -1 w 2461493"/>
              <a:gd name="connsiteY0" fmla="*/ 0 h 367370"/>
              <a:gd name="connsiteX1" fmla="*/ 1140264 w 2461493"/>
              <a:gd name="connsiteY1" fmla="*/ 361370 h 367370"/>
              <a:gd name="connsiteX2" fmla="*/ 2461493 w 2461493"/>
              <a:gd name="connsiteY2" fmla="*/ 278692 h 367370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815679"/>
              <a:gd name="connsiteX1" fmla="*/ 1919530 w 3240759"/>
              <a:gd name="connsiteY1" fmla="*/ 809679 h 815679"/>
              <a:gd name="connsiteX2" fmla="*/ 3240759 w 3240759"/>
              <a:gd name="connsiteY2" fmla="*/ 727001 h 815679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727001"/>
              <a:gd name="connsiteX1" fmla="*/ 3240759 w 3240759"/>
              <a:gd name="connsiteY1" fmla="*/ 727001 h 727001"/>
              <a:gd name="connsiteX0" fmla="*/ 0 w 3240759"/>
              <a:gd name="connsiteY0" fmla="*/ 0 h 860177"/>
              <a:gd name="connsiteX1" fmla="*/ 3240759 w 3240759"/>
              <a:gd name="connsiteY1" fmla="*/ 727001 h 8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0759" h="860177">
                <a:moveTo>
                  <a:pt x="0" y="0"/>
                </a:moveTo>
                <a:cubicBezTo>
                  <a:pt x="908906" y="892353"/>
                  <a:pt x="2121096" y="1002396"/>
                  <a:pt x="3240759" y="727001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72636" y="3921140"/>
            <a:ext cx="489236" cy="378802"/>
            <a:chOff x="1060719" y="2962877"/>
            <a:chExt cx="489236" cy="378802"/>
          </a:xfrm>
        </p:grpSpPr>
        <p:sp>
          <p:nvSpPr>
            <p:cNvPr id="32" name="Oval 31"/>
            <p:cNvSpPr/>
            <p:nvPr/>
          </p:nvSpPr>
          <p:spPr>
            <a:xfrm>
              <a:off x="1116071" y="2962877"/>
              <a:ext cx="378802" cy="378802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67000">
                  <a:srgbClr val="FFFF00"/>
                </a:gs>
                <a:gs pos="29000">
                  <a:srgbClr val="FFFF00"/>
                </a:gs>
                <a:gs pos="86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0719" y="30072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2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1358 C 0.08438 -0.0142 0.22327 -0.11235 0.37604 0.13951 " pathEditMode="relative" rAng="0" ptsTypes="ff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062 C -0.05244 0.01512 -0.15643 -0.02006 -0.18577 -0.19537 " pathEditMode="relative" rAng="0" ptsTypes="ff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3274 C -0.02986 -0.04943 -0.10417 -0.1835 -0.07275 -0.35712 " pathEditMode="relative" rAng="2073517" ptsTypes="ff">
                                      <p:cBhvr>
                                        <p:cTn id="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-155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7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-0.00061 C -0.05243 0.01513 -0.15868 -0.06574 -0.15659 -0.30092 " pathEditMode="relative" rAng="0" ptsTypes="ff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96" grpId="0" animBg="1"/>
      <p:bldP spid="101" grpId="0" animBg="1"/>
      <p:bldP spid="26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249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535</cp:revision>
  <dcterms:created xsi:type="dcterms:W3CDTF">2013-09-27T10:29:20Z</dcterms:created>
  <dcterms:modified xsi:type="dcterms:W3CDTF">2015-03-12T09:17:14Z</dcterms:modified>
</cp:coreProperties>
</file>