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71" r:id="rId2"/>
    <p:sldId id="491" r:id="rId3"/>
    <p:sldId id="487" r:id="rId4"/>
    <p:sldId id="493" r:id="rId5"/>
    <p:sldId id="494" r:id="rId6"/>
    <p:sldId id="495" r:id="rId7"/>
    <p:sldId id="496" r:id="rId8"/>
    <p:sldId id="49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98901" autoAdjust="0"/>
  </p:normalViewPr>
  <p:slideViewPr>
    <p:cSldViewPr>
      <p:cViewPr>
        <p:scale>
          <a:sx n="103" d="100"/>
          <a:sy n="103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0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804922" cy="3429000"/>
            <a:chOff x="584200" y="1047750"/>
            <a:chExt cx="368923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92230" y="2022207"/>
              <a:ext cx="1981200" cy="1752600"/>
            </a:xfrm>
            <a:prstGeom prst="hexagon">
              <a:avLst/>
            </a:prstGeom>
            <a:blipFill dpi="0" rotWithShape="1">
              <a:blip r:embed="rId6"/>
              <a:srcRect/>
              <a:stretch>
                <a:fillRect l="-15000" r="-26000" b="-2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7"/>
              <a:srcRect/>
              <a:stretch>
                <a:fillRect l="2000" r="-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M3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15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393088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Crop Production </a:t>
            </a:r>
            <a:r>
              <a:rPr lang="en-US" b="1" dirty="0" smtClean="0">
                <a:latin typeface="Bookman Old Style" panose="02050604050505020204" pitchFamily="18" charset="0"/>
              </a:rPr>
              <a:t>Management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3720" y="664793"/>
            <a:ext cx="4939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It involves different steps </a:t>
            </a:r>
            <a:r>
              <a:rPr lang="en-US" dirty="0" smtClean="0">
                <a:latin typeface="Bookman Old Style" panose="02050604050505020204" pitchFamily="18" charset="0"/>
              </a:rPr>
              <a:t>like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" y="1036216"/>
            <a:ext cx="33009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1. Nutrient management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3720" y="1407639"/>
            <a:ext cx="4939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Just as we need food for development, growth and well-being, plants also require nutrients for growth.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3720" y="2277660"/>
            <a:ext cx="4932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Nutrients are supplied to plants by air, water and soil.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3720" y="2870682"/>
            <a:ext cx="4932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There are sixteen nutrients which are essential for plants.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720" y="3463704"/>
            <a:ext cx="4932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Air supplies carbon and oxygen.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3720" y="3779727"/>
            <a:ext cx="4932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Water supplies hydrogen.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3720" y="4095750"/>
            <a:ext cx="4932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Soil supplies the remaining thirteen nutrients.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6880" y="346264"/>
            <a:ext cx="1490346" cy="19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\\192.168.1.20\home\CBSE_BIO_TAT_2014-15\Std 9th\Chpt 15\Images\macr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560" b="9646"/>
          <a:stretch/>
        </p:blipFill>
        <p:spPr bwMode="auto">
          <a:xfrm>
            <a:off x="5516880" y="664793"/>
            <a:ext cx="2242745" cy="166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319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20" y="285750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These 13 nutrients are classified as :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1" y="2099628"/>
            <a:ext cx="2362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Nitrogen, phosphorus, potassium, calcium, magnesium, </a:t>
            </a:r>
            <a:r>
              <a:rPr lang="en-US" dirty="0" err="1" smtClean="0">
                <a:latin typeface="Bookman Old Style" panose="02050604050505020204" pitchFamily="18" charset="0"/>
              </a:rPr>
              <a:t>sulphur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1" y="954058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Macronutrients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978942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Micronutrients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1" y="1388344"/>
            <a:ext cx="2362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Required in large quantities.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0" y="2114550"/>
            <a:ext cx="2362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Iron, manganese, boron, zinc, copper, molybdenum and chlorine.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0" y="1352550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Required in small quantities.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3720" y="3897168"/>
            <a:ext cx="5008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Deficiency of these nutrients affects reproduction, growth and susceptibility to diseases. </a:t>
            </a:r>
          </a:p>
        </p:txBody>
      </p:sp>
      <p:sp>
        <p:nvSpPr>
          <p:cNvPr id="3" name="Left Brace 2"/>
          <p:cNvSpPr/>
          <p:nvPr/>
        </p:nvSpPr>
        <p:spPr>
          <a:xfrm rot="5400000">
            <a:off x="2523346" y="-391304"/>
            <a:ext cx="287308" cy="2438400"/>
          </a:xfrm>
          <a:prstGeom prst="leftBrace">
            <a:avLst>
              <a:gd name="adj1" fmla="val 3154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4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9" grpId="0"/>
      <p:bldP spid="10" grpId="0"/>
      <p:bldP spid="11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1020" y="294635"/>
            <a:ext cx="124264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Manure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3720" y="666058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Manure </a:t>
            </a:r>
            <a:r>
              <a:rPr lang="en-US" dirty="0">
                <a:latin typeface="Bookman Old Style" panose="02050604050505020204" pitchFamily="18" charset="0"/>
              </a:rPr>
              <a:t>is prepared by the decomposition of animal excreta and plant waste.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3720" y="1314480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Manure </a:t>
            </a:r>
            <a:r>
              <a:rPr lang="en-US" dirty="0">
                <a:latin typeface="Bookman Old Style" panose="02050604050505020204" pitchFamily="18" charset="0"/>
              </a:rPr>
              <a:t>contains large quantities of organic matter and also supplies small quantities of nutrients to the soil.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3720" y="1962902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It </a:t>
            </a:r>
            <a:r>
              <a:rPr lang="en-US" dirty="0">
                <a:latin typeface="Bookman Old Style" panose="02050604050505020204" pitchFamily="18" charset="0"/>
              </a:rPr>
              <a:t>also helps in improving the soil structure and water holding capacity of the soil.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720" y="2611324"/>
            <a:ext cx="493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Manure </a:t>
            </a:r>
            <a:r>
              <a:rPr lang="en-US" dirty="0">
                <a:latin typeface="Bookman Old Style" panose="02050604050505020204" pitchFamily="18" charset="0"/>
              </a:rPr>
              <a:t>also helps in protecting our environment from excessive use of fertilizers and it is also a way of recycling farm waste.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3720" y="3815834"/>
            <a:ext cx="4932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Based </a:t>
            </a:r>
            <a:r>
              <a:rPr lang="en-US" dirty="0">
                <a:latin typeface="Bookman Old Style" panose="02050604050505020204" pitchFamily="18" charset="0"/>
              </a:rPr>
              <a:t>on the kind of biological material used, manure can be classified as:</a:t>
            </a:r>
          </a:p>
        </p:txBody>
      </p:sp>
      <p:pic>
        <p:nvPicPr>
          <p:cNvPr id="8194" name="Picture 2" descr="\\192.168.1.20\home\CBSE_BIO_TAT_2014-15\Std 9th\Chpt 15\Images\Manure-and-Compo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" y="2654677"/>
            <a:ext cx="4114799" cy="20705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\\192.168.1.20\home\CBSE_BIO_TAT_2014-15\Std 9th\Chpt 15\Images\horse-manure-pumpkin-patc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" y="1444912"/>
            <a:ext cx="4267200" cy="3183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\\192.168.1.20\home\CBSE_BIO_TAT_2014-15\Std 9th\Chpt 15\Images\k2ct-blog-01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77502"/>
            <a:ext cx="2971800" cy="22287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5715000" y="1938034"/>
            <a:ext cx="2362200" cy="1098543"/>
          </a:xfrm>
          <a:prstGeom prst="wedgeRoundRectCallout">
            <a:avLst>
              <a:gd name="adj1" fmla="val -51614"/>
              <a:gd name="adj2" fmla="val -8253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Matter rich in organic compounds rich in nutrients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04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1020" y="294635"/>
            <a:ext cx="124264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Manure :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020" y="754618"/>
            <a:ext cx="378968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Compost and </a:t>
            </a:r>
            <a:r>
              <a:rPr lang="en-US" dirty="0" err="1" smtClean="0">
                <a:latin typeface="Bookman Old Style" panose="02050604050505020204" pitchFamily="18" charset="0"/>
              </a:rPr>
              <a:t>vermi</a:t>
            </a:r>
            <a:r>
              <a:rPr lang="en-US" dirty="0" smtClean="0">
                <a:latin typeface="Bookman Old Style" panose="02050604050505020204" pitchFamily="18" charset="0"/>
              </a:rPr>
              <a:t>-compost :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3720" y="1232247"/>
            <a:ext cx="8056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process in which farm waste material like livestock </a:t>
            </a:r>
            <a:r>
              <a:rPr lang="en-US" dirty="0" smtClean="0">
                <a:latin typeface="Bookman Old Style" panose="02050604050505020204" pitchFamily="18" charset="0"/>
              </a:rPr>
              <a:t>excreta, </a:t>
            </a:r>
            <a:r>
              <a:rPr lang="en-US" dirty="0">
                <a:latin typeface="Bookman Old Style" panose="02050604050505020204" pitchFamily="18" charset="0"/>
              </a:rPr>
              <a:t>vegetable waste, animal refuse, domestic waste, sewage waste, straw, eradicated weeds, etc. is decomposed in pits is known as composting.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3720" y="2402944"/>
            <a:ext cx="4932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compost is rich in organic matter and nutrients.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720" y="3047821"/>
            <a:ext cx="493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Compost </a:t>
            </a:r>
            <a:r>
              <a:rPr lang="en-US" dirty="0">
                <a:latin typeface="Bookman Old Style" panose="02050604050505020204" pitchFamily="18" charset="0"/>
              </a:rPr>
              <a:t>is also prepared by using earthworm to fasten the process of decomposition of plant and animal refuse.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3720" y="4259818"/>
            <a:ext cx="4932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This </a:t>
            </a:r>
            <a:r>
              <a:rPr lang="en-US" dirty="0">
                <a:latin typeface="Bookman Old Style" panose="02050604050505020204" pitchFamily="18" charset="0"/>
              </a:rPr>
              <a:t>is called </a:t>
            </a:r>
            <a:r>
              <a:rPr lang="en-US" dirty="0" err="1">
                <a:latin typeface="Bookman Old Style" panose="02050604050505020204" pitchFamily="18" charset="0"/>
              </a:rPr>
              <a:t>vermi</a:t>
            </a:r>
            <a:r>
              <a:rPr lang="en-US" dirty="0">
                <a:latin typeface="Bookman Old Style" panose="02050604050505020204" pitchFamily="18" charset="0"/>
              </a:rPr>
              <a:t>-compost.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715000" y="1701807"/>
            <a:ext cx="1765300" cy="469538"/>
          </a:xfrm>
          <a:prstGeom prst="wedgeRoundRectCallout">
            <a:avLst>
              <a:gd name="adj1" fmla="val 47848"/>
              <a:gd name="adj2" fmla="val -8484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Cow-dung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9219" name="Picture 3" descr="\\192.168.1.20\home\CBSE_BIO_TAT_2014-15\Std 9th\Chpt 15\Images\6788436159_d788d8c9df_z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292" y="2574937"/>
            <a:ext cx="2417908" cy="18134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\\192.168.1.20\home\CBSE_BIO_TAT_2014-15\Std 9th\Chpt 15\Images\compos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48" y="2574937"/>
            <a:ext cx="2146300" cy="18141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\\192.168.1.20\home\CBSE_BIO_TAT_2014-15\Std 9th\Chpt 15\Images\compost002tw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7" b="9807"/>
          <a:stretch/>
        </p:blipFill>
        <p:spPr bwMode="auto">
          <a:xfrm>
            <a:off x="1513840" y="3035156"/>
            <a:ext cx="2961640" cy="17290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\\192.168.1.20\home\CBSE_BIO_TAT_2014-15\Std 9th\Chpt 15\Images\vermicompostin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285" y="1232246"/>
            <a:ext cx="2128052" cy="18170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ular Callout 14"/>
          <p:cNvSpPr/>
          <p:nvPr/>
        </p:nvSpPr>
        <p:spPr>
          <a:xfrm>
            <a:off x="2368550" y="2270065"/>
            <a:ext cx="3111500" cy="746532"/>
          </a:xfrm>
          <a:prstGeom prst="wedgeRoundRectCallout">
            <a:avLst>
              <a:gd name="adj1" fmla="val -45927"/>
              <a:gd name="adj2" fmla="val -7166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Unwanted plants removed from the fields.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23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  <p:bldP spid="14" grpId="0" animBg="1"/>
      <p:bldP spid="14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1020" y="294635"/>
            <a:ext cx="204735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Green </a:t>
            </a:r>
            <a:r>
              <a:rPr lang="en-US" b="1" dirty="0" smtClean="0">
                <a:latin typeface="Bookman Old Style" panose="02050604050505020204" pitchFamily="18" charset="0"/>
              </a:rPr>
              <a:t>manure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3720" y="666058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Prior </a:t>
            </a:r>
            <a:r>
              <a:rPr lang="en-US" dirty="0">
                <a:latin typeface="Bookman Old Style" panose="02050604050505020204" pitchFamily="18" charset="0"/>
              </a:rPr>
              <a:t>to the sowing of the crop seeds, some plants like sun hemp or guar are grown and then mulched by ploughing them into the soil.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3720" y="1287236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These </a:t>
            </a:r>
            <a:r>
              <a:rPr lang="en-US" dirty="0">
                <a:latin typeface="Bookman Old Style" panose="02050604050505020204" pitchFamily="18" charset="0"/>
              </a:rPr>
              <a:t>green plants thus turn into green manure which helps in enriching the soil in nitrogen and phosphorus. </a:t>
            </a:r>
          </a:p>
        </p:txBody>
      </p:sp>
      <p:pic>
        <p:nvPicPr>
          <p:cNvPr id="10242" name="Picture 2" descr="\\192.168.1.20\home\CBSE_BIO_TAT_2014-15\Std 9th\Chpt 15\Images\Incorporation of G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58061"/>
            <a:ext cx="3663053" cy="274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886200" y="1414539"/>
            <a:ext cx="2609726" cy="452684"/>
          </a:xfrm>
          <a:prstGeom prst="wedgeRoundRectCallout">
            <a:avLst>
              <a:gd name="adj1" fmla="val -37722"/>
              <a:gd name="adj2" fmla="val -84236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Buried into the soil.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720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1020" y="294635"/>
            <a:ext cx="15808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Fertilizers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3720" y="740104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Fertilizers are commercially produced plant nutrients.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3720" y="1073906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Fertilizers supply nitrogen, phosphorus and potassium.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720" y="1407708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They are used to ensure good vegetable growth (leaves, branches and flowers), giving rise to healthy plants.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3720" y="2018509"/>
            <a:ext cx="5008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Fertilizers should be applied carefully in terms of proper does, time, and observing pre and post application precautions for their complete </a:t>
            </a:r>
            <a:r>
              <a:rPr lang="en-US" dirty="0" err="1" smtClean="0">
                <a:latin typeface="Bookman Old Style" panose="02050604050505020204" pitchFamily="18" charset="0"/>
              </a:rPr>
              <a:t>utilisation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9305" y="3244849"/>
            <a:ext cx="2340955" cy="15086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\\192.168.1.20\home\CBSE_BIO_TAT_2014-15\Std 9th\Chpt 15\Images\preparing-garden-soi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91" y="1274679"/>
            <a:ext cx="3875539" cy="34782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\\192.168.1.20\home\CBSE_BIO_TAT_2014-15\Std 9th\Chpt 15\Images\Fertilizer_by_the_Numbers_Ch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6" b="6506"/>
          <a:stretch/>
        </p:blipFill>
        <p:spPr bwMode="auto">
          <a:xfrm>
            <a:off x="1616871" y="1564333"/>
            <a:ext cx="3235778" cy="31886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563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20" y="711023"/>
            <a:ext cx="8056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For example, sometimes fertilizers get washed away due to excessive irrigation and are not fully absorbed by the plants. This excess fertilizer then leads to water pollution.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20" y="1598822"/>
            <a:ext cx="8056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Continuous use of fertilizers in an area can destroy soil fertility because the organic matter in the soil is not replenished and micro-organisms in the soil are harmed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by the fertilizers used.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2" y="2790825"/>
            <a:ext cx="4931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Short-term benefits of using fertilizers and long term benefits of using manure for maintaining soil fertility have to be considered while aiming for optimum yields in crop production.</a:t>
            </a:r>
          </a:p>
        </p:txBody>
      </p:sp>
      <p:pic>
        <p:nvPicPr>
          <p:cNvPr id="5" name="Picture 2" descr="\\192.168.1.20\home\CBSE_BIO_TAT_2014-15\Std 9th\Chpt 15\Images\P10508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34353"/>
            <a:ext cx="4343400" cy="29054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1020" y="294635"/>
            <a:ext cx="15808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Fertilizers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82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9362</TotalTime>
  <Words>521</Words>
  <Application>Microsoft Office PowerPoint</Application>
  <PresentationFormat>On-screen Show (16:9)</PresentationFormat>
  <Paragraphs>47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1116</cp:revision>
  <dcterms:created xsi:type="dcterms:W3CDTF">2013-07-31T12:47:49Z</dcterms:created>
  <dcterms:modified xsi:type="dcterms:W3CDTF">2015-06-27T06:34:17Z</dcterms:modified>
</cp:coreProperties>
</file>