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573" r:id="rId2"/>
    <p:sldId id="505" r:id="rId3"/>
    <p:sldId id="506" r:id="rId4"/>
    <p:sldId id="508" r:id="rId5"/>
    <p:sldId id="507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8C8"/>
    <a:srgbClr val="B45608"/>
    <a:srgbClr val="0099FF"/>
    <a:srgbClr val="33CC33"/>
    <a:srgbClr val="B88C00"/>
    <a:srgbClr val="FFCC99"/>
    <a:srgbClr val="D2A000"/>
    <a:srgbClr val="EAB200"/>
    <a:srgbClr val="FF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83" autoAdjust="0"/>
    <p:restoredTop sz="98901" autoAdjust="0"/>
  </p:normalViewPr>
  <p:slideViewPr>
    <p:cSldViewPr>
      <p:cViewPr varScale="1">
        <p:scale>
          <a:sx n="103" d="100"/>
          <a:sy n="103" d="100"/>
        </p:scale>
        <p:origin x="-102" y="-678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387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685800" y="1047750"/>
            <a:ext cx="3804922" cy="3429000"/>
            <a:chOff x="584200" y="1047750"/>
            <a:chExt cx="3689230" cy="3632200"/>
          </a:xfrm>
        </p:grpSpPr>
        <p:sp>
          <p:nvSpPr>
            <p:cNvPr id="9" name="Hexagon 8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2292230" y="2022207"/>
              <a:ext cx="1981200" cy="1752600"/>
            </a:xfrm>
            <a:prstGeom prst="hexagon">
              <a:avLst/>
            </a:prstGeom>
            <a:blipFill dpi="0" rotWithShape="1">
              <a:blip r:embed="rId6"/>
              <a:srcRect/>
              <a:stretch>
                <a:fillRect l="-15000" r="-26000" b="-23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 dpi="0" rotWithShape="1">
              <a:blip r:embed="rId7"/>
              <a:srcRect/>
              <a:stretch>
                <a:fillRect l="2000" r="-3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99858" y="1657350"/>
            <a:ext cx="2544287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ookman Old Style" panose="02050604050505020204" pitchFamily="18" charset="0"/>
              </a:rPr>
              <a:t>M5</a:t>
            </a:r>
            <a:endParaRPr lang="en-US" sz="115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1298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754618"/>
            <a:ext cx="8056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Different ways of growing crops </a:t>
            </a:r>
            <a:r>
              <a:rPr lang="en-US" dirty="0" smtClean="0">
                <a:latin typeface="Bookman Old Style" panose="02050604050505020204" pitchFamily="18" charset="0"/>
              </a:rPr>
              <a:t>used to </a:t>
            </a:r>
            <a:r>
              <a:rPr lang="en-US" dirty="0">
                <a:latin typeface="Bookman Old Style" panose="02050604050505020204" pitchFamily="18" charset="0"/>
              </a:rPr>
              <a:t>give maximum benefit.</a:t>
            </a:r>
          </a:p>
        </p:txBody>
      </p:sp>
      <p:sp>
        <p:nvSpPr>
          <p:cNvPr id="3" name="Rectangle 2"/>
          <p:cNvSpPr/>
          <p:nvPr/>
        </p:nvSpPr>
        <p:spPr>
          <a:xfrm>
            <a:off x="541020" y="294635"/>
            <a:ext cx="283122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3. Cropping patterns :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6100" y="1135618"/>
            <a:ext cx="8056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There are different ways of cropping patterns :</a:t>
            </a: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629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020" y="285750"/>
            <a:ext cx="219322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Mixed cropping :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6100" y="709011"/>
            <a:ext cx="8056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Mixed cropping is growing two or </a:t>
            </a:r>
            <a:r>
              <a:rPr lang="en-US" dirty="0" smtClean="0">
                <a:latin typeface="Bookman Old Style" panose="02050604050505020204" pitchFamily="18" charset="0"/>
              </a:rPr>
              <a:t>more crops </a:t>
            </a:r>
            <a:r>
              <a:rPr lang="en-US" dirty="0">
                <a:latin typeface="Bookman Old Style" panose="02050604050505020204" pitchFamily="18" charset="0"/>
              </a:rPr>
              <a:t>simultaneously on the same piece </a:t>
            </a:r>
            <a:r>
              <a:rPr lang="en-US" dirty="0" smtClean="0">
                <a:latin typeface="Bookman Old Style" panose="02050604050505020204" pitchFamily="18" charset="0"/>
              </a:rPr>
              <a:t>of land. 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6100" y="1280511"/>
            <a:ext cx="2044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For </a:t>
            </a:r>
            <a:r>
              <a:rPr lang="en-US" dirty="0">
                <a:latin typeface="Bookman Old Style" panose="02050604050505020204" pitchFamily="18" charset="0"/>
              </a:rPr>
              <a:t>example, </a:t>
            </a:r>
          </a:p>
        </p:txBody>
      </p:sp>
      <p:sp>
        <p:nvSpPr>
          <p:cNvPr id="5" name="Rectangle 4"/>
          <p:cNvSpPr/>
          <p:nvPr/>
        </p:nvSpPr>
        <p:spPr>
          <a:xfrm>
            <a:off x="546100" y="1852011"/>
            <a:ext cx="8056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This reduces </a:t>
            </a:r>
            <a:r>
              <a:rPr lang="en-US" dirty="0">
                <a:latin typeface="Bookman Old Style" panose="02050604050505020204" pitchFamily="18" charset="0"/>
              </a:rPr>
              <a:t>risk and gives some </a:t>
            </a:r>
            <a:r>
              <a:rPr lang="en-US" dirty="0" smtClean="0">
                <a:latin typeface="Bookman Old Style" panose="02050604050505020204" pitchFamily="18" charset="0"/>
              </a:rPr>
              <a:t>insurance against </a:t>
            </a:r>
            <a:r>
              <a:rPr lang="en-US" dirty="0">
                <a:latin typeface="Bookman Old Style" panose="02050604050505020204" pitchFamily="18" charset="0"/>
              </a:rPr>
              <a:t>failure of one of the crops.</a:t>
            </a:r>
          </a:p>
        </p:txBody>
      </p:sp>
      <p:pic>
        <p:nvPicPr>
          <p:cNvPr id="6" name="Picture 2" descr="\\192.168.1.20\home\CBSE_BIO_TAT_2014-15\Std 9th\Chpt 15\Images\3351248_orig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12"/>
          <a:stretch/>
        </p:blipFill>
        <p:spPr bwMode="auto">
          <a:xfrm>
            <a:off x="1757782" y="2015710"/>
            <a:ext cx="2885440" cy="2595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\\192.168.1.20\home\CBSE_BIO_TAT_2014-15\Std 9th\Chpt 15\Images\intercrop071806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0" r="12010"/>
          <a:stretch/>
        </p:blipFill>
        <p:spPr bwMode="auto">
          <a:xfrm>
            <a:off x="1676604" y="2015710"/>
            <a:ext cx="3047796" cy="2595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\\192.168.1.20\home\CBSE_BIO_TAT_2014-15\Std 9th\Chpt 15\Images\ur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333" y="2017872"/>
            <a:ext cx="2700339" cy="25908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\\192.168.1.20\home\CBSE_BIO_TAT_2014-15\Std 9th\Chpt 15\Images\marigold as trap crop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" t="365" r="1" b="29396"/>
          <a:stretch/>
        </p:blipFill>
        <p:spPr bwMode="auto">
          <a:xfrm>
            <a:off x="838200" y="1597325"/>
            <a:ext cx="4605588" cy="2437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387600" y="1280511"/>
            <a:ext cx="2136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wheat + gram,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78514" y="1280511"/>
            <a:ext cx="2561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or wheat + </a:t>
            </a:r>
            <a:r>
              <a:rPr lang="en-US" dirty="0" smtClean="0">
                <a:latin typeface="Bookman Old Style" panose="02050604050505020204" pitchFamily="18" charset="0"/>
              </a:rPr>
              <a:t>mustard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5521" y="1570873"/>
            <a:ext cx="33638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or groundnut </a:t>
            </a:r>
            <a:r>
              <a:rPr lang="en-US" dirty="0">
                <a:latin typeface="Bookman Old Style" panose="02050604050505020204" pitchFamily="18" charset="0"/>
              </a:rPr>
              <a:t>+ sunflower.</a:t>
            </a:r>
          </a:p>
        </p:txBody>
      </p:sp>
    </p:spTree>
    <p:extLst>
      <p:ext uri="{BB962C8B-B14F-4D97-AF65-F5344CB8AC3E}">
        <p14:creationId xmlns:p14="http://schemas.microsoft.com/office/powerpoint/2010/main" val="3369856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5540" y="1800225"/>
            <a:ext cx="3828506" cy="2871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41020" y="285750"/>
            <a:ext cx="207460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Inter-cropping :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6100" y="709011"/>
            <a:ext cx="8056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</a:rPr>
              <a:t>Inter-cropping is growing two or </a:t>
            </a:r>
            <a:r>
              <a:rPr lang="en-US" dirty="0" smtClean="0">
                <a:latin typeface="Bookman Old Style" panose="02050604050505020204" pitchFamily="18" charset="0"/>
              </a:rPr>
              <a:t>more crops </a:t>
            </a:r>
            <a:r>
              <a:rPr lang="en-US" dirty="0">
                <a:latin typeface="Bookman Old Style" panose="02050604050505020204" pitchFamily="18" charset="0"/>
              </a:rPr>
              <a:t>simultaneously on the same field in </a:t>
            </a:r>
            <a:r>
              <a:rPr lang="en-US" dirty="0" smtClean="0">
                <a:latin typeface="Bookman Old Style" panose="02050604050505020204" pitchFamily="18" charset="0"/>
              </a:rPr>
              <a:t>a definite pattern.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6100" y="1636362"/>
            <a:ext cx="2044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For </a:t>
            </a:r>
            <a:r>
              <a:rPr lang="en-US" dirty="0">
                <a:latin typeface="Bookman Old Style" panose="02050604050505020204" pitchFamily="18" charset="0"/>
              </a:rPr>
              <a:t>example, 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7201" y="2146480"/>
            <a:ext cx="3830040" cy="2513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387600" y="1636362"/>
            <a:ext cx="233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Bookman Old Style" panose="02050604050505020204" pitchFamily="18" charset="0"/>
              </a:rPr>
              <a:t>soyabean</a:t>
            </a:r>
            <a:r>
              <a:rPr lang="en-US" dirty="0">
                <a:latin typeface="Bookman Old Style" panose="02050604050505020204" pitchFamily="18" charset="0"/>
              </a:rPr>
              <a:t> + maize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24828" y="1636362"/>
            <a:ext cx="407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 smtClean="0">
                <a:latin typeface="Bookman Old Style" panose="02050604050505020204" pitchFamily="18" charset="0"/>
              </a:rPr>
              <a:t>or Finger millet </a:t>
            </a:r>
            <a:r>
              <a:rPr lang="da-DK" dirty="0">
                <a:latin typeface="Bookman Old Style" panose="02050604050505020204" pitchFamily="18" charset="0"/>
              </a:rPr>
              <a:t>(bajra) + </a:t>
            </a:r>
            <a:r>
              <a:rPr lang="da-DK" dirty="0" smtClean="0">
                <a:latin typeface="Bookman Old Style" panose="02050604050505020204" pitchFamily="18" charset="0"/>
              </a:rPr>
              <a:t>cowpea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40281" y="1969770"/>
            <a:ext cx="33638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latin typeface="Bookman Old Style" panose="02050604050505020204" pitchFamily="18" charset="0"/>
              </a:rPr>
              <a:t>(lobia)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6100" y="1309790"/>
            <a:ext cx="8056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</a:rPr>
              <a:t>A few rows of </a:t>
            </a:r>
            <a:r>
              <a:rPr lang="en-US" dirty="0" smtClean="0">
                <a:latin typeface="Bookman Old Style" panose="02050604050505020204" pitchFamily="18" charset="0"/>
              </a:rPr>
              <a:t>one crop </a:t>
            </a:r>
            <a:r>
              <a:rPr lang="en-US" dirty="0">
                <a:latin typeface="Bookman Old Style" panose="02050604050505020204" pitchFamily="18" charset="0"/>
              </a:rPr>
              <a:t>alternate with a few rows of a </a:t>
            </a:r>
            <a:r>
              <a:rPr lang="en-US" dirty="0" smtClean="0">
                <a:latin typeface="Bookman Old Style" panose="02050604050505020204" pitchFamily="18" charset="0"/>
              </a:rPr>
              <a:t>second crop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6100" y="2343150"/>
            <a:ext cx="5092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</a:rPr>
              <a:t>The crops </a:t>
            </a:r>
            <a:r>
              <a:rPr lang="en-US" dirty="0" smtClean="0">
                <a:latin typeface="Bookman Old Style" panose="02050604050505020204" pitchFamily="18" charset="0"/>
              </a:rPr>
              <a:t>are selected </a:t>
            </a:r>
            <a:r>
              <a:rPr lang="en-US" dirty="0">
                <a:latin typeface="Bookman Old Style" panose="02050604050505020204" pitchFamily="18" charset="0"/>
              </a:rPr>
              <a:t>such that their </a:t>
            </a:r>
            <a:r>
              <a:rPr lang="en-US" dirty="0" smtClean="0">
                <a:latin typeface="Bookman Old Style" panose="02050604050505020204" pitchFamily="18" charset="0"/>
              </a:rPr>
              <a:t>nutrient requirements </a:t>
            </a:r>
            <a:r>
              <a:rPr lang="en-US" dirty="0">
                <a:latin typeface="Bookman Old Style" panose="02050604050505020204" pitchFamily="18" charset="0"/>
              </a:rPr>
              <a:t>are different.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6100" y="2990850"/>
            <a:ext cx="5168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</a:rPr>
              <a:t>This </a:t>
            </a:r>
            <a:r>
              <a:rPr lang="en-US" dirty="0" smtClean="0">
                <a:latin typeface="Bookman Old Style" panose="02050604050505020204" pitchFamily="18" charset="0"/>
              </a:rPr>
              <a:t>ensures maximum </a:t>
            </a:r>
            <a:r>
              <a:rPr lang="en-US" dirty="0" err="1">
                <a:latin typeface="Bookman Old Style" panose="02050604050505020204" pitchFamily="18" charset="0"/>
              </a:rPr>
              <a:t>utilisation</a:t>
            </a:r>
            <a:r>
              <a:rPr lang="en-US" dirty="0">
                <a:latin typeface="Bookman Old Style" panose="02050604050505020204" pitchFamily="18" charset="0"/>
              </a:rPr>
              <a:t> of the </a:t>
            </a:r>
            <a:r>
              <a:rPr lang="en-US" dirty="0" smtClean="0">
                <a:latin typeface="Bookman Old Style" panose="02050604050505020204" pitchFamily="18" charset="0"/>
              </a:rPr>
              <a:t>nutrients supplied</a:t>
            </a:r>
            <a:r>
              <a:rPr lang="en-US" dirty="0">
                <a:latin typeface="Bookman Old Style" panose="02050604050505020204" pitchFamily="18" charset="0"/>
              </a:rPr>
              <a:t>, and also prevents pests </a:t>
            </a:r>
            <a:r>
              <a:rPr lang="en-US" dirty="0" smtClean="0">
                <a:latin typeface="Bookman Old Style" panose="02050604050505020204" pitchFamily="18" charset="0"/>
              </a:rPr>
              <a:t>and diseases </a:t>
            </a:r>
            <a:r>
              <a:rPr lang="en-US" dirty="0">
                <a:latin typeface="Bookman Old Style" panose="02050604050505020204" pitchFamily="18" charset="0"/>
              </a:rPr>
              <a:t>from spreading to all the </a:t>
            </a:r>
            <a:r>
              <a:rPr lang="en-US" dirty="0" smtClean="0">
                <a:latin typeface="Bookman Old Style" panose="02050604050505020204" pitchFamily="18" charset="0"/>
              </a:rPr>
              <a:t>plants belonging </a:t>
            </a:r>
            <a:r>
              <a:rPr lang="en-US" dirty="0">
                <a:latin typeface="Bookman Old Style" panose="02050604050505020204" pitchFamily="18" charset="0"/>
              </a:rPr>
              <a:t>to one crop in a field</a:t>
            </a:r>
            <a:r>
              <a:rPr lang="en-US" dirty="0" smtClean="0">
                <a:latin typeface="Bookman Old Style" panose="02050604050505020204" pitchFamily="18" charset="0"/>
              </a:rPr>
              <a:t>. 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6100" y="4391674"/>
            <a:ext cx="5502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</a:rPr>
              <a:t>This </a:t>
            </a:r>
            <a:r>
              <a:rPr lang="en-US" dirty="0" smtClean="0">
                <a:latin typeface="Bookman Old Style" panose="02050604050505020204" pitchFamily="18" charset="0"/>
              </a:rPr>
              <a:t>way, both </a:t>
            </a:r>
            <a:r>
              <a:rPr lang="en-US" dirty="0">
                <a:latin typeface="Bookman Old Style" panose="02050604050505020204" pitchFamily="18" charset="0"/>
              </a:rPr>
              <a:t>crops can give better returns.</a:t>
            </a:r>
          </a:p>
        </p:txBody>
      </p:sp>
    </p:spTree>
    <p:extLst>
      <p:ext uri="{BB962C8B-B14F-4D97-AF65-F5344CB8AC3E}">
        <p14:creationId xmlns:p14="http://schemas.microsoft.com/office/powerpoint/2010/main" val="2711335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020" y="285750"/>
            <a:ext cx="196560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Crop rotation :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6100" y="709011"/>
            <a:ext cx="8056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 growing of different crops on a </a:t>
            </a:r>
            <a:r>
              <a:rPr lang="en-US" dirty="0" smtClean="0">
                <a:latin typeface="Bookman Old Style" panose="02050604050505020204" pitchFamily="18" charset="0"/>
              </a:rPr>
              <a:t>piece of </a:t>
            </a:r>
            <a:r>
              <a:rPr lang="en-US" dirty="0">
                <a:latin typeface="Bookman Old Style" panose="02050604050505020204" pitchFamily="18" charset="0"/>
              </a:rPr>
              <a:t>land in a pre-planned succession is </a:t>
            </a:r>
            <a:r>
              <a:rPr lang="en-US" dirty="0" smtClean="0">
                <a:latin typeface="Bookman Old Style" panose="02050604050505020204" pitchFamily="18" charset="0"/>
              </a:rPr>
              <a:t>known as </a:t>
            </a:r>
            <a:r>
              <a:rPr lang="en-US" dirty="0">
                <a:latin typeface="Bookman Old Style" panose="02050604050505020204" pitchFamily="18" charset="0"/>
              </a:rPr>
              <a:t>crop rotation.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6100" y="1897618"/>
            <a:ext cx="8056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 availability </a:t>
            </a:r>
            <a:r>
              <a:rPr lang="en-US" dirty="0" smtClean="0">
                <a:latin typeface="Bookman Old Style" panose="02050604050505020204" pitchFamily="18" charset="0"/>
              </a:rPr>
              <a:t>of moisture </a:t>
            </a:r>
            <a:r>
              <a:rPr lang="en-US" dirty="0">
                <a:latin typeface="Bookman Old Style" panose="02050604050505020204" pitchFamily="18" charset="0"/>
              </a:rPr>
              <a:t>and irrigation facilities decide </a:t>
            </a:r>
            <a:r>
              <a:rPr lang="en-US" dirty="0" smtClean="0">
                <a:latin typeface="Bookman Old Style" panose="02050604050505020204" pitchFamily="18" charset="0"/>
              </a:rPr>
              <a:t>the choice </a:t>
            </a:r>
            <a:r>
              <a:rPr lang="en-US" dirty="0">
                <a:latin typeface="Bookman Old Style" panose="02050604050505020204" pitchFamily="18" charset="0"/>
              </a:rPr>
              <a:t>of the crop to be cultivated after </a:t>
            </a:r>
            <a:r>
              <a:rPr lang="en-US" dirty="0" smtClean="0">
                <a:latin typeface="Bookman Old Style" panose="02050604050505020204" pitchFamily="18" charset="0"/>
              </a:rPr>
              <a:t>one harvest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6100" y="1309790"/>
            <a:ext cx="8056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Depending upon </a:t>
            </a:r>
            <a:r>
              <a:rPr lang="en-US" dirty="0" smtClean="0">
                <a:latin typeface="Bookman Old Style" panose="02050604050505020204" pitchFamily="18" charset="0"/>
              </a:rPr>
              <a:t>the duration</a:t>
            </a:r>
            <a:r>
              <a:rPr lang="en-US" dirty="0">
                <a:latin typeface="Bookman Old Style" panose="02050604050505020204" pitchFamily="18" charset="0"/>
              </a:rPr>
              <a:t>, crop rotation is done for </a:t>
            </a:r>
            <a:r>
              <a:rPr lang="en-US" dirty="0" smtClean="0">
                <a:latin typeface="Bookman Old Style" panose="02050604050505020204" pitchFamily="18" charset="0"/>
              </a:rPr>
              <a:t>different crop </a:t>
            </a:r>
            <a:r>
              <a:rPr lang="en-US" dirty="0">
                <a:latin typeface="Bookman Old Style" panose="02050604050505020204" pitchFamily="18" charset="0"/>
              </a:rPr>
              <a:t>combinations.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6100" y="2495550"/>
            <a:ext cx="5092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If crop rotation is done properly </a:t>
            </a:r>
            <a:r>
              <a:rPr lang="en-US" dirty="0" smtClean="0">
                <a:latin typeface="Bookman Old Style" panose="02050604050505020204" pitchFamily="18" charset="0"/>
              </a:rPr>
              <a:t>then two or </a:t>
            </a:r>
            <a:r>
              <a:rPr lang="en-US" dirty="0">
                <a:latin typeface="Bookman Old Style" panose="02050604050505020204" pitchFamily="18" charset="0"/>
              </a:rPr>
              <a:t>three crops can be grown in a </a:t>
            </a:r>
            <a:r>
              <a:rPr lang="en-US" dirty="0" smtClean="0">
                <a:latin typeface="Bookman Old Style" panose="02050604050505020204" pitchFamily="18" charset="0"/>
              </a:rPr>
              <a:t>year with </a:t>
            </a:r>
            <a:r>
              <a:rPr lang="en-US" dirty="0">
                <a:latin typeface="Bookman Old Style" panose="02050604050505020204" pitchFamily="18" charset="0"/>
              </a:rPr>
              <a:t>good harvests.</a:t>
            </a:r>
          </a:p>
        </p:txBody>
      </p:sp>
      <p:pic>
        <p:nvPicPr>
          <p:cNvPr id="21506" name="Picture 2" descr="\\192.168.1.20\home\CBSE_BIO_TAT_2014-15\Std 9th\Chpt 15\Images\crop-rotation-c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095" y="3087146"/>
            <a:ext cx="1834261" cy="171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7" name="Picture 3" descr="\\192.168.1.20\home\CBSE_BIO_TAT_2014-15\Std 9th\Chpt 15\Images\garden-which-crop-rot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654" y="1428750"/>
            <a:ext cx="341312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154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2000" dirty="0">
            <a:solidFill>
              <a:schemeClr val="accent2">
                <a:lumMod val="50000"/>
              </a:schemeClr>
            </a:solidFill>
            <a:latin typeface="Bookman Old Style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9362</TotalTime>
  <Words>255</Words>
  <Application>Microsoft Office PowerPoint</Application>
  <PresentationFormat>On-screen Show (16:9)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1115</cp:revision>
  <dcterms:created xsi:type="dcterms:W3CDTF">2013-07-31T12:47:49Z</dcterms:created>
  <dcterms:modified xsi:type="dcterms:W3CDTF">2015-03-05T11:50:10Z</dcterms:modified>
</cp:coreProperties>
</file>