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08C8"/>
    <a:srgbClr val="B45608"/>
    <a:srgbClr val="0099FF"/>
    <a:srgbClr val="33CC33"/>
    <a:srgbClr val="B88C00"/>
    <a:srgbClr val="FFCC99"/>
    <a:srgbClr val="D2A000"/>
    <a:srgbClr val="EAB200"/>
    <a:srgbClr val="FF9933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83" autoAdjust="0"/>
    <p:restoredTop sz="98901" autoAdjust="0"/>
  </p:normalViewPr>
  <p:slideViewPr>
    <p:cSldViewPr>
      <p:cViewPr varScale="1">
        <p:scale>
          <a:sx n="103" d="100"/>
          <a:sy n="103" d="100"/>
        </p:scale>
        <p:origin x="-102" y="-678"/>
      </p:cViewPr>
      <p:guideLst>
        <p:guide orient="horz" pos="162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D48555-18CF-40D6-9E4D-8B90BBF072F2}" type="datetimeFigureOut">
              <a:rPr lang="en-US" smtClean="0"/>
              <a:pPr/>
              <a:t>3/5/2015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DA6647-7CE1-40E8-B790-00A458F125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7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31977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31977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03878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685800" y="1047750"/>
            <a:ext cx="3804922" cy="3429000"/>
            <a:chOff x="584200" y="1047750"/>
            <a:chExt cx="3689230" cy="3632200"/>
          </a:xfrm>
        </p:grpSpPr>
        <p:sp>
          <p:nvSpPr>
            <p:cNvPr id="9" name="Hexagon 8"/>
            <p:cNvSpPr/>
            <p:nvPr/>
          </p:nvSpPr>
          <p:spPr>
            <a:xfrm>
              <a:off x="609600" y="1047750"/>
              <a:ext cx="1981200" cy="1752600"/>
            </a:xfrm>
            <a:prstGeom prst="hexagon">
              <a:avLst/>
            </a:prstGeom>
            <a:blipFill dpi="0" rotWithShape="1">
              <a:blip r:embed="rId5"/>
              <a:srcRect/>
              <a:stretch>
                <a:fillRect/>
              </a:stretch>
            </a:blipFill>
            <a:ln>
              <a:solidFill>
                <a:srgbClr val="002060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Hexagon 9"/>
            <p:cNvSpPr/>
            <p:nvPr/>
          </p:nvSpPr>
          <p:spPr>
            <a:xfrm>
              <a:off x="2292230" y="2022207"/>
              <a:ext cx="1981200" cy="1752600"/>
            </a:xfrm>
            <a:prstGeom prst="hexagon">
              <a:avLst/>
            </a:prstGeom>
            <a:blipFill dpi="0" rotWithShape="1">
              <a:blip r:embed="rId6"/>
              <a:srcRect/>
              <a:stretch>
                <a:fillRect l="-15000" r="-26000" b="-23000"/>
              </a:stretch>
            </a:blipFill>
            <a:ln>
              <a:solidFill>
                <a:srgbClr val="002060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Hexagon 10"/>
            <p:cNvSpPr/>
            <p:nvPr/>
          </p:nvSpPr>
          <p:spPr>
            <a:xfrm>
              <a:off x="584200" y="2927350"/>
              <a:ext cx="1981200" cy="1752600"/>
            </a:xfrm>
            <a:prstGeom prst="hexagon">
              <a:avLst/>
            </a:prstGeom>
            <a:blipFill dpi="0" rotWithShape="1">
              <a:blip r:embed="rId7"/>
              <a:srcRect/>
              <a:stretch>
                <a:fillRect l="2000" r="-3000"/>
              </a:stretch>
            </a:blipFill>
            <a:ln>
              <a:solidFill>
                <a:srgbClr val="002060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30544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</p:sldLayoutIdLst>
  <p:transition/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1.jpg"/><Relationship Id="rId7" Type="http://schemas.openxmlformats.org/officeDocument/2006/relationships/image" Target="../media/image8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gif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13347" y="1657350"/>
            <a:ext cx="3517310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5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ookman Old Style" panose="02050604050505020204" pitchFamily="18" charset="0"/>
              </a:rPr>
              <a:t>M10</a:t>
            </a:r>
            <a:endParaRPr lang="en-US" sz="115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39167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1020" y="293370"/>
            <a:ext cx="1805302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latin typeface="Bookman Old Style" panose="02050604050505020204" pitchFamily="18" charset="0"/>
              </a:rPr>
              <a:t>Bee-keeping :</a:t>
            </a:r>
            <a:endParaRPr lang="en-US" b="1" dirty="0">
              <a:latin typeface="Bookman Old Style" panose="020506040505050202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46100" y="693083"/>
            <a:ext cx="8064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dirty="0">
                <a:latin typeface="Bookman Old Style" panose="02050604050505020204" pitchFamily="18" charset="0"/>
              </a:rPr>
              <a:t>Honey is widely used and therefore </a:t>
            </a:r>
            <a:r>
              <a:rPr lang="en-US" dirty="0" smtClean="0">
                <a:latin typeface="Bookman Old Style" panose="02050604050505020204" pitchFamily="18" charset="0"/>
              </a:rPr>
              <a:t>bee-keeping for </a:t>
            </a:r>
            <a:r>
              <a:rPr lang="en-US" dirty="0">
                <a:latin typeface="Bookman Old Style" panose="02050604050505020204" pitchFamily="18" charset="0"/>
              </a:rPr>
              <a:t>making honey has become </a:t>
            </a:r>
            <a:r>
              <a:rPr lang="en-US" dirty="0" smtClean="0">
                <a:latin typeface="Bookman Old Style" panose="02050604050505020204" pitchFamily="18" charset="0"/>
              </a:rPr>
              <a:t>an agricultural </a:t>
            </a:r>
            <a:r>
              <a:rPr lang="en-US" dirty="0">
                <a:latin typeface="Bookman Old Style" panose="02050604050505020204" pitchFamily="18" charset="0"/>
              </a:rPr>
              <a:t>enterprise.</a:t>
            </a:r>
          </a:p>
        </p:txBody>
      </p:sp>
      <p:sp>
        <p:nvSpPr>
          <p:cNvPr id="4" name="Rectangle 3"/>
          <p:cNvSpPr/>
          <p:nvPr/>
        </p:nvSpPr>
        <p:spPr>
          <a:xfrm>
            <a:off x="546100" y="1285875"/>
            <a:ext cx="8064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dirty="0">
                <a:latin typeface="Bookman Old Style" panose="02050604050505020204" pitchFamily="18" charset="0"/>
              </a:rPr>
              <a:t>Since </a:t>
            </a:r>
            <a:r>
              <a:rPr lang="en-US" dirty="0" smtClean="0">
                <a:latin typeface="Bookman Old Style" panose="02050604050505020204" pitchFamily="18" charset="0"/>
              </a:rPr>
              <a:t>bee-keeping needs </a:t>
            </a:r>
            <a:r>
              <a:rPr lang="en-US" dirty="0">
                <a:latin typeface="Bookman Old Style" panose="02050604050505020204" pitchFamily="18" charset="0"/>
              </a:rPr>
              <a:t>low investments, farmers use it as </a:t>
            </a:r>
            <a:r>
              <a:rPr lang="en-US" dirty="0" smtClean="0">
                <a:latin typeface="Bookman Old Style" panose="02050604050505020204" pitchFamily="18" charset="0"/>
              </a:rPr>
              <a:t>an additional </a:t>
            </a:r>
            <a:r>
              <a:rPr lang="en-US" dirty="0">
                <a:latin typeface="Bookman Old Style" panose="02050604050505020204" pitchFamily="18" charset="0"/>
              </a:rPr>
              <a:t>income generating activity.</a:t>
            </a:r>
          </a:p>
        </p:txBody>
      </p:sp>
      <p:sp>
        <p:nvSpPr>
          <p:cNvPr id="5" name="Rectangle 4"/>
          <p:cNvSpPr/>
          <p:nvPr/>
        </p:nvSpPr>
        <p:spPr>
          <a:xfrm>
            <a:off x="546100" y="1885950"/>
            <a:ext cx="8064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dirty="0" smtClean="0">
                <a:latin typeface="Bookman Old Style" panose="02050604050505020204" pitchFamily="18" charset="0"/>
              </a:rPr>
              <a:t>In addition </a:t>
            </a:r>
            <a:r>
              <a:rPr lang="en-US" dirty="0">
                <a:latin typeface="Bookman Old Style" panose="02050604050505020204" pitchFamily="18" charset="0"/>
              </a:rPr>
              <a:t>to honey, the beehives are a </a:t>
            </a:r>
            <a:r>
              <a:rPr lang="en-US" dirty="0" smtClean="0">
                <a:latin typeface="Bookman Old Style" panose="02050604050505020204" pitchFamily="18" charset="0"/>
              </a:rPr>
              <a:t>source of </a:t>
            </a:r>
            <a:r>
              <a:rPr lang="en-US" dirty="0">
                <a:latin typeface="Bookman Old Style" panose="02050604050505020204" pitchFamily="18" charset="0"/>
              </a:rPr>
              <a:t>wax which is used in various </a:t>
            </a:r>
            <a:r>
              <a:rPr lang="en-US" dirty="0" smtClean="0">
                <a:latin typeface="Bookman Old Style" panose="02050604050505020204" pitchFamily="18" charset="0"/>
              </a:rPr>
              <a:t>medicinal preparations</a:t>
            </a:r>
            <a:r>
              <a:rPr lang="en-US" dirty="0">
                <a:latin typeface="Bookman Old Style" panose="02050604050505020204" pitchFamily="18" charset="0"/>
              </a:rPr>
              <a:t>.</a:t>
            </a:r>
          </a:p>
        </p:txBody>
      </p:sp>
      <p:pic>
        <p:nvPicPr>
          <p:cNvPr id="12290" name="Picture 2" descr="\\192.168.1.20\home\CBSE_BIO_TAT_2014-15\Std 9th\Chpt 15\Images\bee_farm_pic001_resize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997" y="1504950"/>
            <a:ext cx="4611877" cy="30726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\\192.168.1.20\home\CBSE_BIO_TAT_2014-15\Std 9th\Chpt 15\Images\benefits-of-beeswax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" y="3502300"/>
            <a:ext cx="1938512" cy="12901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3" name="Picture 5" descr="\\192.168.1.20\home\CBSE_BIO_TAT_2014-15\Std 9th\Chpt 15\Images\beeswax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0145" y="3486956"/>
            <a:ext cx="1856409" cy="13055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5" name="Picture 7" descr="\\192.168.1.20\home\CBSE_BIO_TAT_2014-15\Std 9th\Chpt 15\Images\beehive_ANIMATION.gif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874" y="1121060"/>
            <a:ext cx="1316490" cy="122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6" name="Picture 8" descr="\\192.168.1.20\home\CBSE_BIO_TAT_2014-15\Std 9th\Chpt 15\Images\honey_spoon_dripping.gif"/>
          <p:cNvPicPr>
            <a:picLocks noChangeAspect="1" noChangeArrowheads="1" noCrop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761" y="3730900"/>
            <a:ext cx="1061586" cy="1061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1" name="Picture 3" descr="\\192.168.1.20\home\CBSE_BIO_TAT_2014-15\Std 9th\Chpt 15\Images\bees wax start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670" y="2584452"/>
            <a:ext cx="1911810" cy="11482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5714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22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22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1020" y="293370"/>
            <a:ext cx="1805302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latin typeface="Bookman Old Style" panose="02050604050505020204" pitchFamily="18" charset="0"/>
              </a:rPr>
              <a:t>Bee-keeping :</a:t>
            </a:r>
            <a:endParaRPr lang="en-US" b="1" dirty="0">
              <a:latin typeface="Bookman Old Style" panose="020506040505050202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46100" y="715744"/>
            <a:ext cx="8064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dirty="0">
                <a:latin typeface="Bookman Old Style" panose="02050604050505020204" pitchFamily="18" charset="0"/>
              </a:rPr>
              <a:t>The local varieties of bees used </a:t>
            </a:r>
            <a:r>
              <a:rPr lang="en-US" dirty="0" smtClean="0">
                <a:latin typeface="Bookman Old Style" panose="02050604050505020204" pitchFamily="18" charset="0"/>
              </a:rPr>
              <a:t>for commercial </a:t>
            </a:r>
            <a:r>
              <a:rPr lang="en-US" dirty="0">
                <a:latin typeface="Bookman Old Style" panose="02050604050505020204" pitchFamily="18" charset="0"/>
              </a:rPr>
              <a:t>honey production are </a:t>
            </a:r>
            <a:r>
              <a:rPr lang="en-US" i="1" dirty="0" err="1">
                <a:latin typeface="Bookman Old Style" panose="02050604050505020204" pitchFamily="18" charset="0"/>
              </a:rPr>
              <a:t>Apis</a:t>
            </a:r>
            <a:r>
              <a:rPr lang="en-US" i="1" dirty="0">
                <a:latin typeface="Bookman Old Style" panose="02050604050505020204" pitchFamily="18" charset="0"/>
              </a:rPr>
              <a:t> </a:t>
            </a:r>
            <a:r>
              <a:rPr lang="en-US" i="1" dirty="0" err="1" smtClean="0">
                <a:latin typeface="Bookman Old Style" panose="02050604050505020204" pitchFamily="18" charset="0"/>
              </a:rPr>
              <a:t>cerana</a:t>
            </a:r>
            <a:r>
              <a:rPr lang="en-US" i="1" dirty="0" smtClean="0">
                <a:latin typeface="Bookman Old Style" panose="02050604050505020204" pitchFamily="18" charset="0"/>
              </a:rPr>
              <a:t> </a:t>
            </a:r>
            <a:r>
              <a:rPr lang="en-US" i="1" dirty="0" err="1" smtClean="0">
                <a:latin typeface="Bookman Old Style" panose="02050604050505020204" pitchFamily="18" charset="0"/>
              </a:rPr>
              <a:t>indica</a:t>
            </a:r>
            <a:r>
              <a:rPr lang="en-US" dirty="0">
                <a:latin typeface="Bookman Old Style" panose="02050604050505020204" pitchFamily="18" charset="0"/>
              </a:rPr>
              <a:t>,</a:t>
            </a:r>
          </a:p>
        </p:txBody>
      </p:sp>
      <p:sp>
        <p:nvSpPr>
          <p:cNvPr id="7" name="Rectangle 6"/>
          <p:cNvSpPr/>
          <p:nvPr/>
        </p:nvSpPr>
        <p:spPr>
          <a:xfrm>
            <a:off x="3416301" y="984587"/>
            <a:ext cx="51943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Bookman Old Style" panose="02050604050505020204" pitchFamily="18" charset="0"/>
              </a:rPr>
              <a:t>commonly known as the Indian bee,</a:t>
            </a:r>
          </a:p>
        </p:txBody>
      </p:sp>
      <p:sp>
        <p:nvSpPr>
          <p:cNvPr id="8" name="Rectangle 7"/>
          <p:cNvSpPr/>
          <p:nvPr/>
        </p:nvSpPr>
        <p:spPr>
          <a:xfrm>
            <a:off x="869315" y="1281767"/>
            <a:ext cx="25241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err="1" smtClean="0">
                <a:latin typeface="Bookman Old Style" panose="02050604050505020204" pitchFamily="18" charset="0"/>
              </a:rPr>
              <a:t>Apis</a:t>
            </a:r>
            <a:r>
              <a:rPr lang="en-US" i="1" dirty="0" smtClean="0">
                <a:latin typeface="Bookman Old Style" panose="02050604050505020204" pitchFamily="18" charset="0"/>
              </a:rPr>
              <a:t> </a:t>
            </a:r>
            <a:r>
              <a:rPr lang="en-US" i="1" dirty="0" err="1" smtClean="0">
                <a:latin typeface="Bookman Old Style" panose="02050604050505020204" pitchFamily="18" charset="0"/>
              </a:rPr>
              <a:t>dorsata</a:t>
            </a:r>
            <a:r>
              <a:rPr lang="en-US" i="1" dirty="0">
                <a:latin typeface="Bookman Old Style" panose="02050604050505020204" pitchFamily="18" charset="0"/>
              </a:rPr>
              <a:t>,</a:t>
            </a:r>
          </a:p>
        </p:txBody>
      </p:sp>
      <p:sp>
        <p:nvSpPr>
          <p:cNvPr id="9" name="Rectangle 8"/>
          <p:cNvSpPr/>
          <p:nvPr/>
        </p:nvSpPr>
        <p:spPr>
          <a:xfrm>
            <a:off x="2402840" y="1291292"/>
            <a:ext cx="45085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Bookman Old Style" panose="02050604050505020204" pitchFamily="18" charset="0"/>
              </a:rPr>
              <a:t>commonly known as </a:t>
            </a:r>
            <a:r>
              <a:rPr lang="en-US" dirty="0" smtClean="0">
                <a:latin typeface="Bookman Old Style" panose="02050604050505020204" pitchFamily="18" charset="0"/>
              </a:rPr>
              <a:t>the rock bee</a:t>
            </a:r>
            <a:endParaRPr lang="en-US" dirty="0">
              <a:latin typeface="Bookman Old Style" panose="020506040505050202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69315" y="1605859"/>
            <a:ext cx="20262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>
                <a:latin typeface="Bookman Old Style" panose="02050604050505020204" pitchFamily="18" charset="0"/>
              </a:rPr>
              <a:t>and </a:t>
            </a:r>
            <a:r>
              <a:rPr lang="en-US" i="1" dirty="0" err="1" smtClean="0">
                <a:latin typeface="Bookman Old Style" panose="02050604050505020204" pitchFamily="18" charset="0"/>
              </a:rPr>
              <a:t>Apis</a:t>
            </a:r>
            <a:r>
              <a:rPr lang="en-US" i="1" dirty="0" smtClean="0">
                <a:latin typeface="Bookman Old Style" panose="02050604050505020204" pitchFamily="18" charset="0"/>
              </a:rPr>
              <a:t> </a:t>
            </a:r>
            <a:r>
              <a:rPr lang="en-US" i="1" dirty="0">
                <a:latin typeface="Bookman Old Style" panose="02050604050505020204" pitchFamily="18" charset="0"/>
              </a:rPr>
              <a:t>florae</a:t>
            </a:r>
            <a:r>
              <a:rPr lang="en-US" i="1" dirty="0" smtClean="0">
                <a:latin typeface="Bookman Old Style" panose="02050604050505020204" pitchFamily="18" charset="0"/>
              </a:rPr>
              <a:t>,</a:t>
            </a:r>
            <a:endParaRPr lang="en-US" i="1" dirty="0">
              <a:latin typeface="Bookman Old Style" panose="020506040505050202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667000" y="1603809"/>
            <a:ext cx="45085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Bookman Old Style" panose="02050604050505020204" pitchFamily="18" charset="0"/>
              </a:rPr>
              <a:t>commonly known as </a:t>
            </a:r>
            <a:r>
              <a:rPr lang="en-US" dirty="0" smtClean="0">
                <a:latin typeface="Bookman Old Style" panose="02050604050505020204" pitchFamily="18" charset="0"/>
              </a:rPr>
              <a:t>the little bee</a:t>
            </a:r>
            <a:r>
              <a:rPr lang="en-US" dirty="0">
                <a:latin typeface="Bookman Old Style" panose="02050604050505020204" pitchFamily="18" charset="0"/>
              </a:rPr>
              <a:t>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46100" y="1962150"/>
            <a:ext cx="8064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dirty="0">
                <a:latin typeface="Bookman Old Style" panose="02050604050505020204" pitchFamily="18" charset="0"/>
              </a:rPr>
              <a:t>An Italian bee variety, </a:t>
            </a:r>
            <a:r>
              <a:rPr lang="en-US" i="1" dirty="0" err="1" smtClean="0">
                <a:latin typeface="Bookman Old Style" panose="02050604050505020204" pitchFamily="18" charset="0"/>
              </a:rPr>
              <a:t>Apis</a:t>
            </a: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i="1" dirty="0" err="1" smtClean="0">
                <a:latin typeface="Bookman Old Style" panose="02050604050505020204" pitchFamily="18" charset="0"/>
              </a:rPr>
              <a:t>mellifera</a:t>
            </a:r>
            <a:r>
              <a:rPr lang="en-US" dirty="0" smtClean="0">
                <a:latin typeface="Bookman Old Style" panose="02050604050505020204" pitchFamily="18" charset="0"/>
              </a:rPr>
              <a:t>, has </a:t>
            </a:r>
            <a:r>
              <a:rPr lang="en-US" dirty="0">
                <a:latin typeface="Bookman Old Style" panose="02050604050505020204" pitchFamily="18" charset="0"/>
              </a:rPr>
              <a:t>also been brought in to increase yield </a:t>
            </a:r>
            <a:r>
              <a:rPr lang="en-US" dirty="0" smtClean="0">
                <a:latin typeface="Bookman Old Style" panose="02050604050505020204" pitchFamily="18" charset="0"/>
              </a:rPr>
              <a:t>of honey</a:t>
            </a:r>
            <a:r>
              <a:rPr lang="en-US" dirty="0">
                <a:latin typeface="Bookman Old Style" panose="02050604050505020204" pitchFamily="18" charset="0"/>
              </a:rPr>
              <a:t>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46100" y="2564032"/>
            <a:ext cx="5016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dirty="0">
                <a:latin typeface="Bookman Old Style" panose="02050604050505020204" pitchFamily="18" charset="0"/>
              </a:rPr>
              <a:t>This is the variety commonly used </a:t>
            </a:r>
            <a:r>
              <a:rPr lang="en-US" dirty="0" smtClean="0">
                <a:latin typeface="Bookman Old Style" panose="02050604050505020204" pitchFamily="18" charset="0"/>
              </a:rPr>
              <a:t>for commercial </a:t>
            </a:r>
            <a:r>
              <a:rPr lang="en-US" dirty="0">
                <a:latin typeface="Bookman Old Style" panose="02050604050505020204" pitchFamily="18" charset="0"/>
              </a:rPr>
              <a:t>honey production.</a:t>
            </a:r>
          </a:p>
        </p:txBody>
      </p:sp>
      <p:pic>
        <p:nvPicPr>
          <p:cNvPr id="13314" name="Picture 2" descr="\\192.168.1.20\home\CBSE_BIO_TAT_2014-15\Std 9th\Chpt 15\Images\Apis_cerana_queen_2010-04-30-_02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554" y="1668335"/>
            <a:ext cx="3993593" cy="30020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5" name="Picture 3" descr="\\192.168.1.20\home\CBSE_BIO_TAT_2014-15\Std 9th\Chpt 15\Images\ApisDorsataHiv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552" y="1671778"/>
            <a:ext cx="3993596" cy="29951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\\192.168.1.20\home\CBSE_BIO_TAT_2014-15\Std 9th\Chpt 15\Images\pose_03.jpge07401fc-116d-4992-b04a-1ffe4c312d31Large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33" b="13395"/>
          <a:stretch/>
        </p:blipFill>
        <p:spPr bwMode="auto">
          <a:xfrm>
            <a:off x="1703387" y="2740710"/>
            <a:ext cx="2701926" cy="16852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7" name="Picture 5" descr="\\192.168.1.20\home\CBSE_BIO_TAT_2014-15\Std 9th\Chpt 15\Images\145385730.n9HIZd7l.DwarfHoneyBeeApisflorea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182" y="1994241"/>
            <a:ext cx="3697022" cy="26920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77044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5" dur="500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1020" y="293370"/>
            <a:ext cx="1805302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latin typeface="Bookman Old Style" panose="02050604050505020204" pitchFamily="18" charset="0"/>
              </a:rPr>
              <a:t>Bee-keeping :</a:t>
            </a:r>
            <a:endParaRPr lang="en-US" b="1" dirty="0">
              <a:latin typeface="Bookman Old Style" panose="020506040505050202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46100" y="715744"/>
            <a:ext cx="44831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dirty="0">
                <a:latin typeface="Bookman Old Style" panose="02050604050505020204" pitchFamily="18" charset="0"/>
              </a:rPr>
              <a:t>The Italian </a:t>
            </a:r>
            <a:r>
              <a:rPr lang="en-US" dirty="0" smtClean="0">
                <a:latin typeface="Bookman Old Style" panose="02050604050505020204" pitchFamily="18" charset="0"/>
              </a:rPr>
              <a:t>bees </a:t>
            </a:r>
            <a:r>
              <a:rPr lang="en-US" dirty="0">
                <a:latin typeface="Bookman Old Style" panose="02050604050505020204" pitchFamily="18" charset="0"/>
              </a:rPr>
              <a:t>have high honey </a:t>
            </a:r>
            <a:r>
              <a:rPr lang="en-US" dirty="0" smtClean="0">
                <a:latin typeface="Bookman Old Style" panose="02050604050505020204" pitchFamily="18" charset="0"/>
              </a:rPr>
              <a:t>collection capacity</a:t>
            </a:r>
            <a:r>
              <a:rPr lang="en-US" dirty="0">
                <a:latin typeface="Bookman Old Style" panose="02050604050505020204" pitchFamily="18" charset="0"/>
              </a:rPr>
              <a:t>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46100" y="1329144"/>
            <a:ext cx="47671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dirty="0">
                <a:latin typeface="Bookman Old Style" panose="02050604050505020204" pitchFamily="18" charset="0"/>
              </a:rPr>
              <a:t>They sting somewhat less.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46100" y="1665545"/>
            <a:ext cx="43307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dirty="0">
                <a:latin typeface="Bookman Old Style" panose="02050604050505020204" pitchFamily="18" charset="0"/>
              </a:rPr>
              <a:t>They </a:t>
            </a:r>
            <a:r>
              <a:rPr lang="en-US" dirty="0" smtClean="0">
                <a:latin typeface="Bookman Old Style" panose="02050604050505020204" pitchFamily="18" charset="0"/>
              </a:rPr>
              <a:t>stay in </a:t>
            </a:r>
            <a:r>
              <a:rPr lang="en-US" dirty="0">
                <a:latin typeface="Bookman Old Style" panose="02050604050505020204" pitchFamily="18" charset="0"/>
              </a:rPr>
              <a:t>a given beehive for long periods, and </a:t>
            </a:r>
            <a:r>
              <a:rPr lang="en-US" dirty="0" smtClean="0">
                <a:latin typeface="Bookman Old Style" panose="02050604050505020204" pitchFamily="18" charset="0"/>
              </a:rPr>
              <a:t>breed very </a:t>
            </a:r>
            <a:r>
              <a:rPr lang="en-US" dirty="0">
                <a:latin typeface="Bookman Old Style" panose="02050604050505020204" pitchFamily="18" charset="0"/>
              </a:rPr>
              <a:t>well.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46100" y="2278944"/>
            <a:ext cx="45593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dirty="0">
                <a:latin typeface="Bookman Old Style" panose="02050604050505020204" pitchFamily="18" charset="0"/>
              </a:rPr>
              <a:t>For commercial honey </a:t>
            </a:r>
            <a:r>
              <a:rPr lang="en-US" dirty="0" smtClean="0">
                <a:latin typeface="Bookman Old Style" panose="02050604050505020204" pitchFamily="18" charset="0"/>
              </a:rPr>
              <a:t>production, bee </a:t>
            </a:r>
            <a:r>
              <a:rPr lang="en-US" dirty="0">
                <a:latin typeface="Bookman Old Style" panose="02050604050505020204" pitchFamily="18" charset="0"/>
              </a:rPr>
              <a:t>farms or apiaries are established.</a:t>
            </a:r>
          </a:p>
        </p:txBody>
      </p:sp>
      <p:pic>
        <p:nvPicPr>
          <p:cNvPr id="14338" name="Picture 2" descr="\\192.168.1.20\home\CBSE_BIO_TAT_2014-15\Std 9th\Chpt 15\Images\apiaries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50"/>
          <a:stretch/>
        </p:blipFill>
        <p:spPr bwMode="auto">
          <a:xfrm>
            <a:off x="762000" y="3244850"/>
            <a:ext cx="2305476" cy="1438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9" name="Picture 3" descr="\\192.168.1.20\home\CBSE_BIO_TAT_2014-15\Std 9th\Chpt 15\Images\64316084kosher-pcheli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3656" y="3244851"/>
            <a:ext cx="2119562" cy="1438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\\192.168.1.20\home\CBSE_BIO_TAT_2014-15\Std 9th\Chpt 15\Images\pose_03.jpge07401fc-116d-4992-b04a-1ffe4c312d31Large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33" b="13395"/>
          <a:stretch/>
        </p:blipFill>
        <p:spPr bwMode="auto">
          <a:xfrm>
            <a:off x="5715000" y="715744"/>
            <a:ext cx="2099258" cy="13093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12645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  <p:bldP spid="13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1020" y="293370"/>
            <a:ext cx="1805302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latin typeface="Bookman Old Style" panose="02050604050505020204" pitchFamily="18" charset="0"/>
              </a:rPr>
              <a:t>Bee-keeping :</a:t>
            </a:r>
            <a:endParaRPr lang="en-US" b="1" dirty="0">
              <a:latin typeface="Bookman Old Style" panose="020506040505050202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46100" y="715744"/>
            <a:ext cx="8064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dirty="0">
                <a:latin typeface="Bookman Old Style" panose="02050604050505020204" pitchFamily="18" charset="0"/>
              </a:rPr>
              <a:t>The value or quality of honey </a:t>
            </a:r>
            <a:r>
              <a:rPr lang="en-US" dirty="0" smtClean="0">
                <a:latin typeface="Bookman Old Style" panose="02050604050505020204" pitchFamily="18" charset="0"/>
              </a:rPr>
              <a:t>depends upon </a:t>
            </a:r>
            <a:r>
              <a:rPr lang="en-US" dirty="0">
                <a:latin typeface="Bookman Old Style" panose="02050604050505020204" pitchFamily="18" charset="0"/>
              </a:rPr>
              <a:t>the pasturage, or the flowers </a:t>
            </a:r>
            <a:r>
              <a:rPr lang="en-US" dirty="0" smtClean="0">
                <a:latin typeface="Bookman Old Style" panose="02050604050505020204" pitchFamily="18" charset="0"/>
              </a:rPr>
              <a:t>available to </a:t>
            </a:r>
            <a:r>
              <a:rPr lang="en-US" dirty="0">
                <a:latin typeface="Bookman Old Style" panose="02050604050505020204" pitchFamily="18" charset="0"/>
              </a:rPr>
              <a:t>the bees for nectar and pollen collection.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46100" y="1327150"/>
            <a:ext cx="8064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dirty="0">
                <a:latin typeface="Bookman Old Style" panose="02050604050505020204" pitchFamily="18" charset="0"/>
              </a:rPr>
              <a:t>In addition to adequate quantity of </a:t>
            </a:r>
            <a:r>
              <a:rPr lang="en-US" dirty="0" smtClean="0">
                <a:latin typeface="Bookman Old Style" panose="02050604050505020204" pitchFamily="18" charset="0"/>
              </a:rPr>
              <a:t>pasturage, the </a:t>
            </a:r>
            <a:r>
              <a:rPr lang="en-US" dirty="0">
                <a:latin typeface="Bookman Old Style" panose="02050604050505020204" pitchFamily="18" charset="0"/>
              </a:rPr>
              <a:t>kind of flowers available will </a:t>
            </a:r>
            <a:r>
              <a:rPr lang="en-US" dirty="0" smtClean="0">
                <a:latin typeface="Bookman Old Style" panose="02050604050505020204" pitchFamily="18" charset="0"/>
              </a:rPr>
              <a:t>determine the </a:t>
            </a:r>
            <a:r>
              <a:rPr lang="en-US" dirty="0">
                <a:latin typeface="Bookman Old Style" panose="02050604050505020204" pitchFamily="18" charset="0"/>
              </a:rPr>
              <a:t>taste of the honey.</a:t>
            </a:r>
          </a:p>
        </p:txBody>
      </p:sp>
      <p:pic>
        <p:nvPicPr>
          <p:cNvPr id="15362" name="Picture 2" descr="\\192.168.1.20\home\CBSE_BIO_TAT_2014-15\Std 9th\Chpt 15\Images\Pic-1-bees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050" y="2024062"/>
            <a:ext cx="3587750" cy="2690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80176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\\192.168.1.20\home\CBSE_BIO_TAT_2014-15\Std 9th\Chpt 15\Images\thank-you-comment-014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742950"/>
            <a:ext cx="4248150" cy="346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46426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B050"/>
        </a:solidFill>
      </a:spPr>
      <a:bodyPr anchor="ctr"/>
      <a:lstStyle>
        <a:defPPr algn="ctr" fontAlgn="auto">
          <a:spcBef>
            <a:spcPts val="0"/>
          </a:spcBef>
          <a:spcAft>
            <a:spcPts val="0"/>
          </a:spcAft>
          <a:defRPr sz="2000" dirty="0">
            <a:solidFill>
              <a:schemeClr val="accent2">
                <a:lumMod val="50000"/>
              </a:schemeClr>
            </a:solidFill>
            <a:latin typeface="Bookman Old Style" pitchFamily="18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9362</TotalTime>
  <Words>219</Words>
  <Application>Microsoft Office PowerPoint</Application>
  <PresentationFormat>On-screen Show (16:9)</PresentationFormat>
  <Paragraphs>22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1115</cp:revision>
  <dcterms:created xsi:type="dcterms:W3CDTF">2013-07-31T12:47:49Z</dcterms:created>
  <dcterms:modified xsi:type="dcterms:W3CDTF">2015-03-05T11:51:35Z</dcterms:modified>
</cp:coreProperties>
</file>