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77" r:id="rId2"/>
    <p:sldId id="529" r:id="rId3"/>
    <p:sldId id="530" r:id="rId4"/>
    <p:sldId id="531" r:id="rId5"/>
    <p:sldId id="533" r:id="rId6"/>
    <p:sldId id="532" r:id="rId7"/>
    <p:sldId id="534" r:id="rId8"/>
    <p:sldId id="535" r:id="rId9"/>
    <p:sldId id="536" r:id="rId10"/>
    <p:sldId id="537" r:id="rId11"/>
    <p:sldId id="53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 varScale="1"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M9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34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156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Inland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00" y="677944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example </a:t>
            </a:r>
            <a:r>
              <a:rPr lang="en-US" dirty="0" err="1" smtClean="0">
                <a:latin typeface="Bookman Old Style" panose="02050604050505020204" pitchFamily="18" charset="0"/>
              </a:rPr>
              <a:t>catlas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are surface feeders,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6100" y="958850"/>
            <a:ext cx="554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err="1" smtClean="0">
                <a:latin typeface="Bookman Old Style" panose="02050604050505020204" pitchFamily="18" charset="0"/>
              </a:rPr>
              <a:t>Rohus</a:t>
            </a:r>
            <a:r>
              <a:rPr lang="en-US" dirty="0" smtClean="0">
                <a:latin typeface="Bookman Old Style" panose="02050604050505020204" pitchFamily="18" charset="0"/>
              </a:rPr>
              <a:t> feed </a:t>
            </a:r>
            <a:r>
              <a:rPr lang="en-US" dirty="0">
                <a:latin typeface="Bookman Old Style" panose="02050604050505020204" pitchFamily="18" charset="0"/>
              </a:rPr>
              <a:t>in the middle-zone of the pond,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100" y="1555750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err="1" smtClean="0">
                <a:latin typeface="Bookman Old Style" panose="02050604050505020204" pitchFamily="18" charset="0"/>
              </a:rPr>
              <a:t>Mrigals</a:t>
            </a:r>
            <a:r>
              <a:rPr lang="en-US" dirty="0" smtClean="0">
                <a:latin typeface="Bookman Old Style" panose="02050604050505020204" pitchFamily="18" charset="0"/>
              </a:rPr>
              <a:t> and </a:t>
            </a:r>
            <a:r>
              <a:rPr lang="en-US" dirty="0">
                <a:latin typeface="Bookman Old Style" panose="02050604050505020204" pitchFamily="18" charset="0"/>
              </a:rPr>
              <a:t>Common Carps are bottom feeders,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100" y="1263650"/>
            <a:ext cx="516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Grass Carps feed on the weeds,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100" y="1860550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 together these species can </a:t>
            </a:r>
            <a:r>
              <a:rPr lang="en-US" dirty="0">
                <a:latin typeface="Bookman Old Style" panose="02050604050505020204" pitchFamily="18" charset="0"/>
              </a:rPr>
              <a:t>use all the food in </a:t>
            </a:r>
            <a:r>
              <a:rPr lang="en-US" dirty="0" smtClean="0">
                <a:latin typeface="Bookman Old Style" panose="02050604050505020204" pitchFamily="18" charset="0"/>
              </a:rPr>
              <a:t>the pond </a:t>
            </a:r>
            <a:r>
              <a:rPr lang="en-US" dirty="0">
                <a:latin typeface="Bookman Old Style" panose="02050604050505020204" pitchFamily="18" charset="0"/>
              </a:rPr>
              <a:t>without competing with each other.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6100" y="2411631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increases </a:t>
            </a:r>
            <a:r>
              <a:rPr lang="en-US" dirty="0">
                <a:latin typeface="Bookman Old Style" panose="02050604050505020204" pitchFamily="18" charset="0"/>
              </a:rPr>
              <a:t>the fish yield from the pond.</a:t>
            </a:r>
          </a:p>
        </p:txBody>
      </p:sp>
      <p:pic>
        <p:nvPicPr>
          <p:cNvPr id="15" name="Picture 3" descr="\\192.168.1.20\home\CBSE_BIO_TAT_2014-15\Std 9th\Chpt 15\Images\LP_B.4.1.2_Riffat_Surbhi_Lang.edited_html_m74e4544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6" b="8477"/>
          <a:stretch/>
        </p:blipFill>
        <p:spPr bwMode="auto">
          <a:xfrm>
            <a:off x="1864245" y="2774365"/>
            <a:ext cx="2250555" cy="196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352676" y="3197225"/>
            <a:ext cx="774700" cy="609600"/>
          </a:xfrm>
          <a:prstGeom prst="ellipse">
            <a:avLst/>
          </a:prstGeom>
          <a:noFill/>
          <a:ln w="9525">
            <a:solidFill>
              <a:srgbClr val="1F0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19400" y="3502025"/>
            <a:ext cx="1295400" cy="700087"/>
          </a:xfrm>
          <a:prstGeom prst="ellipse">
            <a:avLst/>
          </a:prstGeom>
          <a:noFill/>
          <a:ln w="9525">
            <a:solidFill>
              <a:srgbClr val="1F0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95625" y="4067175"/>
            <a:ext cx="1028700" cy="660717"/>
          </a:xfrm>
          <a:prstGeom prst="ellipse">
            <a:avLst/>
          </a:prstGeom>
          <a:noFill/>
          <a:ln w="9525">
            <a:solidFill>
              <a:srgbClr val="1F0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91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3" grpId="0" animBg="1"/>
      <p:bldP spid="3" grpId="1" animBg="1"/>
      <p:bldP spid="3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156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Inland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00" y="716044"/>
            <a:ext cx="798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One problem with such composite </a:t>
            </a:r>
            <a:r>
              <a:rPr lang="en-US" dirty="0" smtClean="0">
                <a:latin typeface="Bookman Old Style" panose="02050604050505020204" pitchFamily="18" charset="0"/>
              </a:rPr>
              <a:t>fish culture </a:t>
            </a:r>
            <a:r>
              <a:rPr lang="en-US" dirty="0">
                <a:latin typeface="Bookman Old Style" panose="02050604050505020204" pitchFamily="18" charset="0"/>
              </a:rPr>
              <a:t>is that many of these fish breed </a:t>
            </a:r>
            <a:r>
              <a:rPr lang="en-US" dirty="0" smtClean="0">
                <a:latin typeface="Bookman Old Style" panose="02050604050505020204" pitchFamily="18" charset="0"/>
              </a:rPr>
              <a:t>only during </a:t>
            </a:r>
            <a:r>
              <a:rPr lang="en-US" dirty="0">
                <a:latin typeface="Bookman Old Style" panose="02050604050505020204" pitchFamily="18" charset="0"/>
              </a:rPr>
              <a:t>monsoon.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6100" y="1339321"/>
            <a:ext cx="798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Even if fish seed is </a:t>
            </a:r>
            <a:r>
              <a:rPr lang="en-US" dirty="0" smtClean="0">
                <a:latin typeface="Bookman Old Style" panose="02050604050505020204" pitchFamily="18" charset="0"/>
              </a:rPr>
              <a:t>collected from </a:t>
            </a:r>
            <a:r>
              <a:rPr lang="en-US" dirty="0">
                <a:latin typeface="Bookman Old Style" panose="02050604050505020204" pitchFamily="18" charset="0"/>
              </a:rPr>
              <a:t>the wild, it can be mixed with that </a:t>
            </a:r>
            <a:r>
              <a:rPr lang="en-US" dirty="0" smtClean="0">
                <a:latin typeface="Bookman Old Style" panose="02050604050505020204" pitchFamily="18" charset="0"/>
              </a:rPr>
              <a:t>of other </a:t>
            </a:r>
            <a:r>
              <a:rPr lang="en-US" dirty="0">
                <a:latin typeface="Bookman Old Style" panose="02050604050505020204" pitchFamily="18" charset="0"/>
              </a:rPr>
              <a:t>species as well.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6100" y="1962598"/>
            <a:ext cx="798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So, a major problem </a:t>
            </a:r>
            <a:r>
              <a:rPr lang="en-US" dirty="0" smtClean="0">
                <a:latin typeface="Bookman Old Style" panose="02050604050505020204" pitchFamily="18" charset="0"/>
              </a:rPr>
              <a:t>in fish </a:t>
            </a:r>
            <a:r>
              <a:rPr lang="en-US" dirty="0">
                <a:latin typeface="Bookman Old Style" panose="02050604050505020204" pitchFamily="18" charset="0"/>
              </a:rPr>
              <a:t>farming is the lack of availability of </a:t>
            </a:r>
            <a:r>
              <a:rPr lang="en-US" dirty="0" smtClean="0">
                <a:latin typeface="Bookman Old Style" panose="02050604050505020204" pitchFamily="18" charset="0"/>
              </a:rPr>
              <a:t>good quality seed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6100" y="2585875"/>
            <a:ext cx="5016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To overcome this problem, </a:t>
            </a:r>
            <a:r>
              <a:rPr lang="en-US" dirty="0" smtClean="0">
                <a:latin typeface="Bookman Old Style" panose="02050604050505020204" pitchFamily="18" charset="0"/>
              </a:rPr>
              <a:t>ways have </a:t>
            </a:r>
            <a:r>
              <a:rPr lang="en-US" dirty="0">
                <a:latin typeface="Bookman Old Style" panose="02050604050505020204" pitchFamily="18" charset="0"/>
              </a:rPr>
              <a:t>now been worked out to breed these </a:t>
            </a:r>
            <a:r>
              <a:rPr lang="en-US" dirty="0" smtClean="0">
                <a:latin typeface="Bookman Old Style" panose="02050604050505020204" pitchFamily="18" charset="0"/>
              </a:rPr>
              <a:t>fish in </a:t>
            </a:r>
            <a:r>
              <a:rPr lang="en-US" dirty="0">
                <a:latin typeface="Bookman Old Style" panose="02050604050505020204" pitchFamily="18" charset="0"/>
              </a:rPr>
              <a:t>ponds using hormonal stimulation.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6100" y="3486150"/>
            <a:ext cx="501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has </a:t>
            </a:r>
            <a:r>
              <a:rPr lang="en-US" dirty="0">
                <a:latin typeface="Bookman Old Style" panose="02050604050505020204" pitchFamily="18" charset="0"/>
              </a:rPr>
              <a:t>ensured the supply of pure fish seed </a:t>
            </a:r>
            <a:r>
              <a:rPr lang="en-US" dirty="0" smtClean="0">
                <a:latin typeface="Bookman Old Style" panose="02050604050505020204" pitchFamily="18" charset="0"/>
              </a:rPr>
              <a:t>in desired </a:t>
            </a:r>
            <a:r>
              <a:rPr lang="en-US" dirty="0">
                <a:latin typeface="Bookman Old Style" panose="02050604050505020204" pitchFamily="18" charset="0"/>
              </a:rPr>
              <a:t>quantities.</a:t>
            </a:r>
          </a:p>
        </p:txBody>
      </p:sp>
      <p:pic>
        <p:nvPicPr>
          <p:cNvPr id="11266" name="Picture 2" descr="\\192.168.1.20\home\CBSE_BIO_TAT_2014-15\Std 9th\Chpt 15\Images\carp_fish.50130848_st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3421" r="3421" b="3421"/>
          <a:stretch/>
        </p:blipFill>
        <p:spPr bwMode="auto">
          <a:xfrm>
            <a:off x="1991818" y="3489168"/>
            <a:ext cx="1685924" cy="1286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\\192.168.1.20\home\CBSE_BIO_TAT_2014-15\Std 9th\Chpt 15\Images\DSC00149.501208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3" y="2627166"/>
            <a:ext cx="2364511" cy="1773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ular Callout 19"/>
          <p:cNvSpPr/>
          <p:nvPr/>
        </p:nvSpPr>
        <p:spPr>
          <a:xfrm>
            <a:off x="2120274" y="1788022"/>
            <a:ext cx="3183246" cy="395260"/>
          </a:xfrm>
          <a:prstGeom prst="wedgeRoundRectCallout">
            <a:avLst>
              <a:gd name="adj1" fmla="val -39004"/>
              <a:gd name="adj2" fmla="val -92669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Eggs or young ones of a fish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3118" y="2627166"/>
            <a:ext cx="2364511" cy="177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37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5734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Fish production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93083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Fish is a cheap source of animal protein </a:t>
            </a:r>
            <a:r>
              <a:rPr lang="en-US" dirty="0" smtClean="0">
                <a:latin typeface="Bookman Old Style" panose="02050604050505020204" pitchFamily="18" charset="0"/>
              </a:rPr>
              <a:t>for our </a:t>
            </a:r>
            <a:r>
              <a:rPr lang="en-US" dirty="0">
                <a:latin typeface="Bookman Old Style" panose="02050604050505020204" pitchFamily="18" charset="0"/>
              </a:rPr>
              <a:t>food.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010679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Fish production includes the </a:t>
            </a:r>
            <a:r>
              <a:rPr lang="en-US" dirty="0" smtClean="0">
                <a:latin typeface="Bookman Old Style" panose="02050604050505020204" pitchFamily="18" charset="0"/>
              </a:rPr>
              <a:t>finned true </a:t>
            </a:r>
            <a:r>
              <a:rPr lang="en-US" dirty="0">
                <a:latin typeface="Bookman Old Style" panose="02050604050505020204" pitchFamily="18" charset="0"/>
              </a:rPr>
              <a:t>fish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010679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>
                <a:latin typeface="Bookman Old Style" panose="02050604050505020204" pitchFamily="18" charset="0"/>
              </a:rPr>
              <a:t>						           as </a:t>
            </a:r>
            <a:r>
              <a:rPr lang="en-US" dirty="0">
                <a:latin typeface="Bookman Old Style" panose="02050604050505020204" pitchFamily="18" charset="0"/>
              </a:rPr>
              <a:t>well as shellfish such as </a:t>
            </a:r>
            <a:r>
              <a:rPr lang="en-US" dirty="0" smtClean="0">
                <a:latin typeface="Bookman Old Style" panose="02050604050505020204" pitchFamily="18" charset="0"/>
              </a:rPr>
              <a:t>prawns and </a:t>
            </a:r>
            <a:r>
              <a:rPr lang="en-US" dirty="0" err="1">
                <a:latin typeface="Bookman Old Style" panose="02050604050505020204" pitchFamily="18" charset="0"/>
              </a:rPr>
              <a:t>molluscs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100" y="1581150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There are two ways of </a:t>
            </a:r>
            <a:r>
              <a:rPr lang="en-US" dirty="0" smtClean="0">
                <a:latin typeface="Bookman Old Style" panose="02050604050505020204" pitchFamily="18" charset="0"/>
              </a:rPr>
              <a:t>obtaining fish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100" y="1873593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One is from natural </a:t>
            </a:r>
            <a:r>
              <a:rPr lang="en-US" dirty="0" smtClean="0">
                <a:latin typeface="Bookman Old Style" panose="02050604050505020204" pitchFamily="18" charset="0"/>
              </a:rPr>
              <a:t>resources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7220" y="1873593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>
                <a:latin typeface="Bookman Old Style" panose="02050604050505020204" pitchFamily="18" charset="0"/>
              </a:rPr>
              <a:t>Called as capture </a:t>
            </a:r>
            <a:r>
              <a:rPr lang="en-US" dirty="0">
                <a:latin typeface="Bookman Old Style" panose="02050604050505020204" pitchFamily="18" charset="0"/>
              </a:rPr>
              <a:t>fishing.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100" y="2187918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other way is </a:t>
            </a:r>
            <a:r>
              <a:rPr lang="en-US" dirty="0" smtClean="0">
                <a:latin typeface="Bookman Old Style" panose="02050604050505020204" pitchFamily="18" charset="0"/>
              </a:rPr>
              <a:t>by fish farming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2187918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>
                <a:latin typeface="Bookman Old Style" panose="02050604050505020204" pitchFamily="18" charset="0"/>
              </a:rPr>
              <a:t>Which </a:t>
            </a:r>
            <a:r>
              <a:rPr lang="en-US" dirty="0">
                <a:latin typeface="Bookman Old Style" panose="02050604050505020204" pitchFamily="18" charset="0"/>
              </a:rPr>
              <a:t>is called culture fishery.</a:t>
            </a:r>
          </a:p>
        </p:txBody>
      </p:sp>
      <p:pic>
        <p:nvPicPr>
          <p:cNvPr id="4098" name="Picture 2" descr="\\192.168.1.20\home\CBSE_BIO_TAT_2014-15\Std 9th\Chpt 15\Images\fish-gaz13-10oct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8750"/>
            <a:ext cx="4648199" cy="327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192.168.1.20\home\CBSE_BIO_TAT_2014-15\Std 9th\Chpt 15\Images\fish-farm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82" y="1796738"/>
            <a:ext cx="4085469" cy="290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192.168.1.20\home\CBSE_BIO_TAT_2014-15\Std 9th\Chpt 15\Images\shellfi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83" y="1794187"/>
            <a:ext cx="3515231" cy="290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\\192.168.1.20\home\CBSE_BIO_TAT_2014-15\Std 9th\Chpt 15\Images\TripuraIndi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4" y="2242926"/>
            <a:ext cx="2382471" cy="1787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\\192.168.1.20\home\CBSE_BIO_TAT_2014-15\Std 9th\Chpt 15\Images\Fish-farming (1)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r="8165"/>
          <a:stretch/>
        </p:blipFill>
        <p:spPr bwMode="auto">
          <a:xfrm>
            <a:off x="2895601" y="2952751"/>
            <a:ext cx="2667000" cy="1787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\\192.168.1.20\home\CBSE_BIO_TAT_2014-15\Std 9th\Chpt 15\Images\hqdefaul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5" y="2619633"/>
            <a:ext cx="2272958" cy="1704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192.168.1.20\home\CBSE_BIO_TAT_2014-15\Std 9th\Chpt 15\Images\fish-farming-560x42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10" y="2876549"/>
            <a:ext cx="2485529" cy="186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07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712130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water source of the fish can be </a:t>
            </a:r>
            <a:r>
              <a:rPr lang="en-US" dirty="0" smtClean="0">
                <a:latin typeface="Bookman Old Style" panose="02050604050505020204" pitchFamily="18" charset="0"/>
              </a:rPr>
              <a:t>either seawater </a:t>
            </a:r>
            <a:r>
              <a:rPr lang="en-US" dirty="0">
                <a:latin typeface="Bookman Old Style" panose="02050604050505020204" pitchFamily="18" charset="0"/>
              </a:rPr>
              <a:t>or fresh water, such as in rivers </a:t>
            </a:r>
            <a:r>
              <a:rPr lang="en-US" dirty="0" smtClean="0">
                <a:latin typeface="Bookman Old Style" panose="02050604050505020204" pitchFamily="18" charset="0"/>
              </a:rPr>
              <a:t>and ponds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100" y="1313469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Fishing from sea water is called marine fisheries.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100" y="1637809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And fishing from fresh water is called inland fisheries.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100" y="1962150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Let us first understand marine fisheries 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" y="293370"/>
            <a:ext cx="225734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Fish production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122" name="Picture 2" descr="\\192.168.1.20\home\CBSE_BIO_TAT_2014-15\Std 9th\Chpt 15\Images\shrimp trawl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2007142"/>
            <a:ext cx="3913827" cy="2693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192.168.1.20\home\CBSE_BIO_TAT_2014-15\Std 9th\Chpt 15\Images\Kochi_fisherm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06" y="2078802"/>
            <a:ext cx="3852838" cy="2550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4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1020" y="293370"/>
            <a:ext cx="22942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Marine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100" y="712130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India’s marine fishery resources </a:t>
            </a:r>
            <a:r>
              <a:rPr lang="en-US" dirty="0" smtClean="0">
                <a:latin typeface="Bookman Old Style" panose="02050604050505020204" pitchFamily="18" charset="0"/>
              </a:rPr>
              <a:t>include 7500 </a:t>
            </a:r>
            <a:r>
              <a:rPr lang="en-US" dirty="0">
                <a:latin typeface="Bookman Old Style" panose="02050604050505020204" pitchFamily="18" charset="0"/>
              </a:rPr>
              <a:t>km of coastline and the deep seas beyond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288707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Popular marine fish </a:t>
            </a:r>
            <a:r>
              <a:rPr lang="en-US" dirty="0" smtClean="0">
                <a:latin typeface="Bookman Old Style" panose="02050604050505020204" pitchFamily="18" charset="0"/>
              </a:rPr>
              <a:t>varieties include </a:t>
            </a:r>
            <a:r>
              <a:rPr lang="en-US" dirty="0" err="1">
                <a:latin typeface="Bookman Old Style" panose="02050604050505020204" pitchFamily="18" charset="0"/>
              </a:rPr>
              <a:t>pomphret</a:t>
            </a:r>
            <a:r>
              <a:rPr lang="en-US" dirty="0">
                <a:latin typeface="Bookman Old Style" panose="02050604050505020204" pitchFamily="18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288707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mackerel,</a:t>
            </a:r>
          </a:p>
        </p:txBody>
      </p:sp>
      <p:sp>
        <p:nvSpPr>
          <p:cNvPr id="7" name="Rectangle 6"/>
          <p:cNvSpPr/>
          <p:nvPr/>
        </p:nvSpPr>
        <p:spPr>
          <a:xfrm>
            <a:off x="7406640" y="1288707"/>
            <a:ext cx="111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tuna,</a:t>
            </a:r>
          </a:p>
        </p:txBody>
      </p:sp>
      <p:sp>
        <p:nvSpPr>
          <p:cNvPr id="8" name="Rectangle 7"/>
          <p:cNvSpPr/>
          <p:nvPr/>
        </p:nvSpPr>
        <p:spPr>
          <a:xfrm>
            <a:off x="842833" y="1609725"/>
            <a:ext cx="1309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sardines,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9763" y="1609725"/>
            <a:ext cx="2576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and Bombay duck.</a:t>
            </a:r>
          </a:p>
        </p:txBody>
      </p:sp>
      <p:pic>
        <p:nvPicPr>
          <p:cNvPr id="6146" name="Picture 2" descr="\\192.168.1.20\home\CBSE_BIO_TAT_2014-15\Std 9th\Chpt 15\Images\Coastal_In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92" y="1841393"/>
            <a:ext cx="4552502" cy="289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192.168.1.20\home\CBSE_BIO_TAT_2014-15\Std 9th\Chpt 15\Images\2dkzr2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83" y="2196190"/>
            <a:ext cx="3401678" cy="2540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\192.168.1.20\home\CBSE_BIO_TAT_2014-15\Std 9th\Chpt 15\Images\4-x-Large-Mackerel-12-inch-3.9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62" y="2275810"/>
            <a:ext cx="3574321" cy="238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\\192.168.1.20\home\CBSE_BIO_TAT_2014-15\Std 9th\Chpt 15\Images\skptunsnow15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3" y="2466038"/>
            <a:ext cx="4547579" cy="2000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\192.168.1.20\home\CBSE_BIO_TAT_2014-15\Std 9th\Chpt 15\Images\thehealthbenefitsofsardin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81" y="2293780"/>
            <a:ext cx="3909083" cy="234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\\192.168.1.20\home\CBSE_BIO_TAT_2014-15\Std 9th\Chpt 15\Images\bombay duck bombil 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34" y="2275810"/>
            <a:ext cx="2826577" cy="238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32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942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Marine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714409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Marine fish are </a:t>
            </a:r>
            <a:r>
              <a:rPr lang="en-US" dirty="0" smtClean="0">
                <a:latin typeface="Bookman Old Style" panose="02050604050505020204" pitchFamily="18" charset="0"/>
              </a:rPr>
              <a:t>caught using </a:t>
            </a:r>
            <a:r>
              <a:rPr lang="en-US" dirty="0">
                <a:latin typeface="Bookman Old Style" panose="02050604050505020204" pitchFamily="18" charset="0"/>
              </a:rPr>
              <a:t>many kinds of fishing nets from </a:t>
            </a:r>
            <a:r>
              <a:rPr lang="en-US" dirty="0" smtClean="0">
                <a:latin typeface="Bookman Old Style" panose="02050604050505020204" pitchFamily="18" charset="0"/>
              </a:rPr>
              <a:t>fishing boats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333534"/>
            <a:ext cx="798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Yields are increased by locating </a:t>
            </a:r>
            <a:r>
              <a:rPr lang="en-US" dirty="0" smtClean="0">
                <a:latin typeface="Bookman Old Style" panose="02050604050505020204" pitchFamily="18" charset="0"/>
              </a:rPr>
              <a:t>large schools </a:t>
            </a:r>
            <a:r>
              <a:rPr lang="en-US" dirty="0">
                <a:latin typeface="Bookman Old Style" panose="02050604050505020204" pitchFamily="18" charset="0"/>
              </a:rPr>
              <a:t>of fish in the open sea using </a:t>
            </a:r>
            <a:r>
              <a:rPr lang="en-US" dirty="0" smtClean="0">
                <a:latin typeface="Bookman Old Style" panose="02050604050505020204" pitchFamily="18" charset="0"/>
              </a:rPr>
              <a:t>satellites and </a:t>
            </a:r>
            <a:r>
              <a:rPr lang="en-US" dirty="0">
                <a:latin typeface="Bookman Old Style" panose="02050604050505020204" pitchFamily="18" charset="0"/>
              </a:rPr>
              <a:t>echo-sounders.</a:t>
            </a:r>
          </a:p>
        </p:txBody>
      </p:sp>
      <p:pic>
        <p:nvPicPr>
          <p:cNvPr id="5" name="Picture 8" descr="\\192.168.1.20\home\CBSE_BIO_TAT_2014-15\Std 9th\Chpt 15\Images\locating_fish_with_son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01" y="1989390"/>
            <a:ext cx="1575425" cy="2725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\\192.168.1.20\home\CBSE_BIO_TAT_2014-15\Std 9th\Chpt 15\Images\acoustical_instruments_n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9390"/>
            <a:ext cx="2392370" cy="2725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\\192.168.1.20\home\CBSE_BIO_TAT_2014-15\Std 9th\Chpt 15\Images\{4A6D1AE8-B3E6-4B11-A0BC-88A597E44965}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1" y="1611396"/>
            <a:ext cx="4616629" cy="307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11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942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Marine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88618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Some marine fish of high economic </a:t>
            </a:r>
            <a:r>
              <a:rPr lang="en-US" dirty="0" smtClean="0">
                <a:latin typeface="Bookman Old Style" panose="02050604050505020204" pitchFamily="18" charset="0"/>
              </a:rPr>
              <a:t>value are </a:t>
            </a:r>
            <a:r>
              <a:rPr lang="en-US" dirty="0">
                <a:latin typeface="Bookman Old Style" panose="02050604050505020204" pitchFamily="18" charset="0"/>
              </a:rPr>
              <a:t>also farmed in seawater.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320702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</a:t>
            </a:r>
            <a:r>
              <a:rPr lang="en-US" dirty="0" smtClean="0">
                <a:latin typeface="Bookman Old Style" panose="02050604050505020204" pitchFamily="18" charset="0"/>
              </a:rPr>
              <a:t>includes finned </a:t>
            </a:r>
            <a:r>
              <a:rPr lang="en-US" dirty="0">
                <a:latin typeface="Bookman Old Style" panose="02050604050505020204" pitchFamily="18" charset="0"/>
              </a:rPr>
              <a:t>fishes like mullets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100" y="1949006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Oysters are also cultivated for the </a:t>
            </a:r>
            <a:r>
              <a:rPr lang="en-US" dirty="0" smtClean="0">
                <a:latin typeface="Bookman Old Style" panose="02050604050505020204" pitchFamily="18" charset="0"/>
              </a:rPr>
              <a:t>pearls they </a:t>
            </a:r>
            <a:r>
              <a:rPr lang="en-US" dirty="0">
                <a:latin typeface="Bookman Old Style" panose="02050604050505020204" pitchFamily="18" charset="0"/>
              </a:rPr>
              <a:t>make.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3050" y="1320702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bhetki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3950" y="1320702"/>
            <a:ext cx="2030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and pearl </a:t>
            </a:r>
            <a:r>
              <a:rPr lang="en-US" dirty="0" smtClean="0">
                <a:latin typeface="Bookman Old Style" panose="02050604050505020204" pitchFamily="18" charset="0"/>
              </a:rPr>
              <a:t>spots,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091" y="1626785"/>
            <a:ext cx="3462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shellfish </a:t>
            </a:r>
            <a:r>
              <a:rPr lang="en-US" dirty="0">
                <a:latin typeface="Bookman Old Style" panose="02050604050505020204" pitchFamily="18" charset="0"/>
              </a:rPr>
              <a:t>such as prawns,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162678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mussels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0750" y="1626785"/>
            <a:ext cx="2030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and oysters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8859" y="1626785"/>
            <a:ext cx="2471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as well as seaweed.</a:t>
            </a:r>
          </a:p>
        </p:txBody>
      </p:sp>
      <p:pic>
        <p:nvPicPr>
          <p:cNvPr id="7178" name="Picture 10" descr="\\192.168.1.20\home\CBSE_BIO_TAT_2014-15\Std 9th\Chpt 15\Images\mullf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72148"/>
            <a:ext cx="3968876" cy="163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11" descr="\\192.168.1.20\home\CBSE_BIO_TAT_2014-15\Std 9th\Chpt 15\Images\ajayfinal-500x5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5496" y="2172148"/>
            <a:ext cx="3708684" cy="245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\\192.168.1.20\home\CBSE_BIO_TAT_2014-15\Std 9th\Chpt 15\Images\PearlSpot-634922478707244766-pearlspotfishwho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7983" y="2172148"/>
            <a:ext cx="2863710" cy="238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\\192.168.1.20\home\CBSE_BIO_TAT_2014-15\Std 9th\Chpt 15\Images\shrimp_FFin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75" y="2172148"/>
            <a:ext cx="3484326" cy="218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\\192.168.1.20\home\CBSE_BIO_TAT_2014-15\Std 9th\Chpt 15\Images\mussel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72" y="2172148"/>
            <a:ext cx="3390732" cy="225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3" name="Picture 15" descr="\\192.168.1.20\home\CBSE_BIO_TAT_2014-15\Std 9th\Chpt 15\Images\Barron-Point-oyster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44" y="2172148"/>
            <a:ext cx="2508188" cy="1966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\\192.168.1.20\home\CBSE_BIO_TAT_2014-15\Std 9th\Chpt 15\Images\seaweed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456" y="2172148"/>
            <a:ext cx="2932764" cy="214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17" descr="\\192.168.1.20\home\CBSE_BIO_TAT_2014-15\Std 9th\Chpt 15\Images\pearl-hunting-united-arab-emirates-oysters-pearl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25" y="2455098"/>
            <a:ext cx="3861426" cy="22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46099" y="2332066"/>
            <a:ext cx="5302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As marine fish stocks get further </a:t>
            </a:r>
            <a:r>
              <a:rPr lang="en-US" dirty="0" smtClean="0">
                <a:latin typeface="Bookman Old Style" panose="02050604050505020204" pitchFamily="18" charset="0"/>
              </a:rPr>
              <a:t>depleted, the </a:t>
            </a:r>
            <a:r>
              <a:rPr lang="en-US" dirty="0">
                <a:latin typeface="Bookman Old Style" panose="02050604050505020204" pitchFamily="18" charset="0"/>
              </a:rPr>
              <a:t>demand for more fish can only be met </a:t>
            </a:r>
            <a:r>
              <a:rPr lang="en-US" dirty="0" smtClean="0">
                <a:latin typeface="Bookman Old Style" panose="02050604050505020204" pitchFamily="18" charset="0"/>
              </a:rPr>
              <a:t>by such </a:t>
            </a:r>
            <a:r>
              <a:rPr lang="en-US" dirty="0">
                <a:latin typeface="Bookman Old Style" panose="02050604050505020204" pitchFamily="18" charset="0"/>
              </a:rPr>
              <a:t>culture fisheries, a practice </a:t>
            </a:r>
            <a:r>
              <a:rPr lang="en-US" dirty="0" smtClean="0">
                <a:latin typeface="Bookman Old Style" panose="02050604050505020204" pitchFamily="18" charset="0"/>
              </a:rPr>
              <a:t>called </a:t>
            </a:r>
            <a:r>
              <a:rPr lang="en-US" dirty="0" err="1" smtClean="0">
                <a:latin typeface="Bookman Old Style" panose="02050604050505020204" pitchFamily="18" charset="0"/>
              </a:rPr>
              <a:t>mariculture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7186" name="Picture 18" descr="\\192.168.1.20\home\CBSE_BIO_TAT_2014-15\Std 9th\Chpt 15\Images\fishing_industry(R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272962"/>
            <a:ext cx="2626135" cy="1477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60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156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Inland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712130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Fresh water resources include canals, </a:t>
            </a:r>
            <a:r>
              <a:rPr lang="en-US" dirty="0" smtClean="0">
                <a:latin typeface="Bookman Old Style" panose="02050604050505020204" pitchFamily="18" charset="0"/>
              </a:rPr>
              <a:t>ponds, reservoirs </a:t>
            </a:r>
            <a:r>
              <a:rPr lang="en-US" dirty="0">
                <a:latin typeface="Bookman Old Style" panose="02050604050505020204" pitchFamily="18" charset="0"/>
              </a:rPr>
              <a:t>and rivers.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045763"/>
            <a:ext cx="80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Brackish </a:t>
            </a:r>
            <a:r>
              <a:rPr lang="en-US" dirty="0" smtClean="0">
                <a:latin typeface="Bookman Old Style" panose="02050604050505020204" pitchFamily="18" charset="0"/>
              </a:rPr>
              <a:t>water resources</a:t>
            </a:r>
            <a:r>
              <a:rPr lang="en-US" dirty="0">
                <a:latin typeface="Bookman Old Style" panose="02050604050505020204" pitchFamily="18" charset="0"/>
              </a:rPr>
              <a:t>, where seawater and fresh </a:t>
            </a:r>
            <a:r>
              <a:rPr lang="en-US" dirty="0" smtClean="0">
                <a:latin typeface="Bookman Old Style" panose="02050604050505020204" pitchFamily="18" charset="0"/>
              </a:rPr>
              <a:t>water mix </a:t>
            </a:r>
            <a:r>
              <a:rPr lang="en-US" dirty="0">
                <a:latin typeface="Bookman Old Style" panose="02050604050505020204" pitchFamily="18" charset="0"/>
              </a:rPr>
              <a:t>together, such as estuaries and </a:t>
            </a:r>
            <a:r>
              <a:rPr lang="en-US" dirty="0" smtClean="0">
                <a:latin typeface="Bookman Old Style" panose="02050604050505020204" pitchFamily="18" charset="0"/>
              </a:rPr>
              <a:t>lagoons are </a:t>
            </a:r>
            <a:r>
              <a:rPr lang="en-US" dirty="0">
                <a:latin typeface="Bookman Old Style" panose="02050604050505020204" pitchFamily="18" charset="0"/>
              </a:rPr>
              <a:t>also important fish reservoirs.</a:t>
            </a:r>
          </a:p>
        </p:txBody>
      </p:sp>
      <p:pic>
        <p:nvPicPr>
          <p:cNvPr id="8194" name="Picture 2" descr="\\192.168.1.20\home\CBSE_BIO_TAT_2014-15\Std 9th\Chpt 15\Images\Screen shot 2011-02-09 at 6.49.27 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"/>
          <a:stretch/>
        </p:blipFill>
        <p:spPr bwMode="auto">
          <a:xfrm>
            <a:off x="762000" y="2419350"/>
            <a:ext cx="3238500" cy="230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180813" y="1864654"/>
            <a:ext cx="2407187" cy="787920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The area where river meets the sea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pic>
        <p:nvPicPr>
          <p:cNvPr id="11" name="Picture 3" descr="\\192.168.1.20\home\CBSE_BIO_TAT_2014-15\Std 9th\Chpt 15\Images\Kochi_fisherm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1" y="1464498"/>
            <a:ext cx="4665758" cy="3088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8855" y="2487505"/>
            <a:ext cx="3978585" cy="2238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1070429" y="1775146"/>
            <a:ext cx="3501571" cy="1025204"/>
          </a:xfrm>
          <a:prstGeom prst="wedgeRoundRectCallout">
            <a:avLst>
              <a:gd name="adj1" fmla="val 51923"/>
              <a:gd name="adj2" fmla="val -6579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shallow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bodies </a:t>
            </a:r>
            <a:r>
              <a:rPr lang="en-US" sz="2000" dirty="0">
                <a:solidFill>
                  <a:sysClr val="windowText" lastClr="000000"/>
                </a:solidFill>
              </a:rPr>
              <a:t>of water separated from the ocean by a series of barrier islands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100" y="1935449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While capture </a:t>
            </a:r>
            <a:r>
              <a:rPr lang="en-US" dirty="0">
                <a:latin typeface="Bookman Old Style" panose="02050604050505020204" pitchFamily="18" charset="0"/>
              </a:rPr>
              <a:t>fishing is also done in such </a:t>
            </a:r>
            <a:r>
              <a:rPr lang="en-US" dirty="0" smtClean="0">
                <a:latin typeface="Bookman Old Style" panose="02050604050505020204" pitchFamily="18" charset="0"/>
              </a:rPr>
              <a:t>inland water </a:t>
            </a:r>
            <a:r>
              <a:rPr lang="en-US" dirty="0">
                <a:latin typeface="Bookman Old Style" panose="02050604050505020204" pitchFamily="18" charset="0"/>
              </a:rPr>
              <a:t>bodies, the yield is not high.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100" y="2590356"/>
            <a:ext cx="501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Most </a:t>
            </a:r>
            <a:r>
              <a:rPr lang="en-US" dirty="0" smtClean="0">
                <a:latin typeface="Bookman Old Style" panose="02050604050505020204" pitchFamily="18" charset="0"/>
              </a:rPr>
              <a:t>fish production </a:t>
            </a:r>
            <a:r>
              <a:rPr lang="en-US" dirty="0">
                <a:latin typeface="Bookman Old Style" panose="02050604050505020204" pitchFamily="18" charset="0"/>
              </a:rPr>
              <a:t>from these resources is </a:t>
            </a:r>
            <a:r>
              <a:rPr lang="en-US" dirty="0" smtClean="0">
                <a:latin typeface="Bookman Old Style" panose="02050604050505020204" pitchFamily="18" charset="0"/>
              </a:rPr>
              <a:t>through aquaculture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8195" name="Picture 3" descr="\\192.168.1.20\home\CBSE_BIO_TAT_2014-15\Std 9th\Chpt 15\Images\hope-aquaculture-eco-clean-fish-farms_27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10" y="3250294"/>
            <a:ext cx="2205490" cy="147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\\192.168.1.20\home\CBSE_BIO_TAT_2014-15\Std 9th\Chpt 15\Images\aquaculture-farming-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99" y="3250294"/>
            <a:ext cx="1968121" cy="147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1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 animBg="1"/>
      <p:bldP spid="7" grpId="1" animBg="1"/>
      <p:bldP spid="10" grpId="0" animBg="1"/>
      <p:bldP spid="10" grpId="1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156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Inland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712130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Fish culture is sometimes done </a:t>
            </a:r>
            <a:r>
              <a:rPr lang="en-US" dirty="0" smtClean="0">
                <a:latin typeface="Bookman Old Style" panose="02050604050505020204" pitchFamily="18" charset="0"/>
              </a:rPr>
              <a:t>in combination </a:t>
            </a:r>
            <a:r>
              <a:rPr lang="en-US" dirty="0">
                <a:latin typeface="Bookman Old Style" panose="02050604050505020204" pitchFamily="18" charset="0"/>
              </a:rPr>
              <a:t>with a rice crop, so that fish </a:t>
            </a:r>
            <a:r>
              <a:rPr lang="en-US" dirty="0" smtClean="0">
                <a:latin typeface="Bookman Old Style" panose="02050604050505020204" pitchFamily="18" charset="0"/>
              </a:rPr>
              <a:t>are grown </a:t>
            </a:r>
            <a:r>
              <a:rPr lang="en-US" dirty="0">
                <a:latin typeface="Bookman Old Style" panose="02050604050505020204" pitchFamily="18" charset="0"/>
              </a:rPr>
              <a:t>in the water in the paddy field.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319579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More intensive </a:t>
            </a:r>
            <a:r>
              <a:rPr lang="en-US" dirty="0">
                <a:latin typeface="Bookman Old Style" panose="02050604050505020204" pitchFamily="18" charset="0"/>
              </a:rPr>
              <a:t>fish farming can be done </a:t>
            </a:r>
            <a:r>
              <a:rPr lang="en-US" dirty="0" smtClean="0">
                <a:latin typeface="Bookman Old Style" panose="02050604050505020204" pitchFamily="18" charset="0"/>
              </a:rPr>
              <a:t>in composite </a:t>
            </a:r>
            <a:r>
              <a:rPr lang="en-US" dirty="0">
                <a:latin typeface="Bookman Old Style" panose="02050604050505020204" pitchFamily="18" charset="0"/>
              </a:rPr>
              <a:t>fish culture systems.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935449"/>
            <a:ext cx="806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Both </a:t>
            </a:r>
            <a:r>
              <a:rPr lang="en-US" dirty="0" smtClean="0">
                <a:latin typeface="Bookman Old Style" panose="02050604050505020204" pitchFamily="18" charset="0"/>
              </a:rPr>
              <a:t>local and </a:t>
            </a:r>
            <a:r>
              <a:rPr lang="en-US" dirty="0">
                <a:latin typeface="Bookman Old Style" panose="02050604050505020204" pitchFamily="18" charset="0"/>
              </a:rPr>
              <a:t>imported fish species are used in </a:t>
            </a:r>
            <a:r>
              <a:rPr lang="en-US" dirty="0" smtClean="0">
                <a:latin typeface="Bookman Old Style" panose="02050604050505020204" pitchFamily="18" charset="0"/>
              </a:rPr>
              <a:t>such systems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9218" name="Picture 2" descr="\\192.168.1.20\home\CBSE_BIO_TAT_2014-15\Std 9th\Chpt 15\Images\fish-rice_far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73630"/>
            <a:ext cx="3886200" cy="233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\\192.168.1.20\home\CBSE_BIO_TAT_2014-15\Std 9th\Chpt 15\Images\LP_B.4.1.2_Riffat_Surbhi_Lang.edited_html_m74e4544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6" b="8477"/>
          <a:stretch/>
        </p:blipFill>
        <p:spPr bwMode="auto">
          <a:xfrm>
            <a:off x="1686955" y="2312279"/>
            <a:ext cx="2743996" cy="2393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897340" y="1839599"/>
            <a:ext cx="2893860" cy="770251"/>
          </a:xfrm>
          <a:prstGeom prst="wedgeRoundRectCallout">
            <a:avLst>
              <a:gd name="adj1" fmla="val 54617"/>
              <a:gd name="adj2" fmla="val -74710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Growing different fishes with different food habits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1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221567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Inland fisheries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" y="695209"/>
            <a:ext cx="798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such a system, a combination of five </a:t>
            </a:r>
            <a:r>
              <a:rPr lang="en-US" dirty="0" smtClean="0">
                <a:latin typeface="Bookman Old Style" panose="02050604050505020204" pitchFamily="18" charset="0"/>
              </a:rPr>
              <a:t>or six </a:t>
            </a:r>
            <a:r>
              <a:rPr lang="en-US" dirty="0">
                <a:latin typeface="Bookman Old Style" panose="02050604050505020204" pitchFamily="18" charset="0"/>
              </a:rPr>
              <a:t>fish species is used in a single fishpond.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100" y="1288333"/>
            <a:ext cx="798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species are selected so that they </a:t>
            </a:r>
            <a:r>
              <a:rPr lang="en-US" dirty="0" smtClean="0">
                <a:latin typeface="Bookman Old Style" panose="02050604050505020204" pitchFamily="18" charset="0"/>
              </a:rPr>
              <a:t>do not </a:t>
            </a:r>
            <a:r>
              <a:rPr lang="en-US" dirty="0">
                <a:latin typeface="Bookman Old Style" panose="02050604050505020204" pitchFamily="18" charset="0"/>
              </a:rPr>
              <a:t>compete for food among them </a:t>
            </a:r>
            <a:r>
              <a:rPr lang="en-US" dirty="0" smtClean="0">
                <a:latin typeface="Bookman Old Style" panose="02050604050505020204" pitchFamily="18" charset="0"/>
              </a:rPr>
              <a:t>having different </a:t>
            </a:r>
            <a:r>
              <a:rPr lang="en-US" dirty="0">
                <a:latin typeface="Bookman Old Style" panose="02050604050505020204" pitchFamily="18" charset="0"/>
              </a:rPr>
              <a:t>types of food habits.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100" y="1880771"/>
            <a:ext cx="798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As a result, </a:t>
            </a:r>
            <a:r>
              <a:rPr lang="en-US" dirty="0" smtClean="0">
                <a:latin typeface="Bookman Old Style" panose="02050604050505020204" pitchFamily="18" charset="0"/>
              </a:rPr>
              <a:t>the food </a:t>
            </a:r>
            <a:r>
              <a:rPr lang="en-US" dirty="0">
                <a:latin typeface="Bookman Old Style" panose="02050604050505020204" pitchFamily="18" charset="0"/>
              </a:rPr>
              <a:t>available in all the parts of the pond </a:t>
            </a:r>
            <a:r>
              <a:rPr lang="en-US" dirty="0" smtClean="0">
                <a:latin typeface="Bookman Old Style" panose="02050604050505020204" pitchFamily="18" charset="0"/>
              </a:rPr>
              <a:t>is used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0242" name="Picture 2" descr="\\192.168.1.20\home\CBSE_BIO_TAT_2014-15\Std 9th\Chpt 15\Images\Carp007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r="3785" b="12396"/>
          <a:stretch/>
        </p:blipFill>
        <p:spPr bwMode="auto">
          <a:xfrm>
            <a:off x="777240" y="2343150"/>
            <a:ext cx="4579620" cy="234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43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626</Words>
  <Application>Microsoft Office PowerPoint</Application>
  <PresentationFormat>On-screen Show (16:9)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1115</cp:revision>
  <dcterms:created xsi:type="dcterms:W3CDTF">2013-07-31T12:47:49Z</dcterms:created>
  <dcterms:modified xsi:type="dcterms:W3CDTF">2015-03-05T11:51:26Z</dcterms:modified>
</cp:coreProperties>
</file>