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280" r:id="rId2"/>
    <p:sldId id="281" r:id="rId3"/>
    <p:sldId id="351" r:id="rId4"/>
    <p:sldId id="35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D533E-7B26-45C6-9BFE-D1DBF6A836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D533E-7B26-45C6-9BFE-D1DBF6A836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246043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 dirty="0">
                <a:latin typeface="Bookman Old Style" pitchFamily="18" charset="0"/>
                <a:cs typeface="Arial" charset="0"/>
              </a:rPr>
              <a:t>OSMOSIS IS NOT THE ONLY METHOD FOR EXCHANGE OF MATERIALS</a:t>
            </a:r>
          </a:p>
          <a:p>
            <a:pPr algn="ctr">
              <a:defRPr/>
            </a:pPr>
            <a:r>
              <a:rPr lang="en-US" b="1" i="1" dirty="0">
                <a:latin typeface="Bookman Old Style" pitchFamily="18" charset="0"/>
                <a:cs typeface="Arial" charset="0"/>
              </a:rPr>
              <a:t>in and out of the cell without spending energy</a:t>
            </a:r>
            <a:r>
              <a:rPr lang="en-US" sz="2000" b="1" i="1" dirty="0">
                <a:latin typeface="Bookman Old Style" pitchFamily="18" charset="0"/>
                <a:cs typeface="Arial" charset="0"/>
              </a:rPr>
              <a:t>…..</a:t>
            </a:r>
            <a:endParaRPr lang="en-IN" sz="2000" b="1" i="1" dirty="0">
              <a:latin typeface="Bookman Old Style" pitchFamily="18" charset="0"/>
              <a:cs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09900" y="1554651"/>
            <a:ext cx="3276600" cy="461665"/>
          </a:xfrm>
          <a:prstGeom prst="rect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i="1" dirty="0">
                <a:solidFill>
                  <a:srgbClr val="FF0000"/>
                </a:solidFill>
                <a:latin typeface="Bookman Old Style" pitchFamily="18" charset="0"/>
                <a:cs typeface="Arial" charset="0"/>
              </a:rPr>
              <a:t>DIFFUSION</a:t>
            </a:r>
            <a:endParaRPr lang="en-IN" sz="2400" b="1" i="1" dirty="0">
              <a:solidFill>
                <a:srgbClr val="FF0000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039001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dirty="0" err="1">
                <a:latin typeface="Bookman Old Style" panose="02050604050505020204" pitchFamily="18" charset="0"/>
              </a:rPr>
              <a:t>eg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US" b="1" dirty="0">
                <a:latin typeface="Bookman Old Style" pitchFamily="18" charset="0"/>
              </a:rPr>
              <a:t> Taking in of OXYGEN from the air into the body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4248150"/>
            <a:ext cx="7924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7030A0"/>
                </a:solidFill>
                <a:latin typeface="Bookman Old Style" pitchFamily="18" charset="0"/>
              </a:rPr>
              <a:t>Then how is OSMOSIS different from DIFFUSION???</a:t>
            </a:r>
            <a:endParaRPr lang="en-IN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2068808" y="3829050"/>
            <a:ext cx="5662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And giving out Carbon dioxide outside the body </a:t>
            </a:r>
          </a:p>
        </p:txBody>
      </p:sp>
      <p:pic>
        <p:nvPicPr>
          <p:cNvPr id="31751" name="Picture 4" descr="http://buscoscience.wikispaces.com/file/view/breathing.gif/33194989/breathing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1" y="2266950"/>
            <a:ext cx="1803399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09254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There are many more processes called as 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09254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The first one is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31750" grpId="0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8255"/>
              </p:ext>
            </p:extLst>
          </p:nvPr>
        </p:nvGraphicFramePr>
        <p:xfrm>
          <a:off x="609599" y="438150"/>
          <a:ext cx="5171441" cy="426719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gradFill>
                      <a:gsLst>
                        <a:gs pos="0">
                          <a:srgbClr val="FFC000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gradFill>
                      <a:gsLst>
                        <a:gs pos="0">
                          <a:srgbClr val="FFC000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0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6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76528" y="502414"/>
            <a:ext cx="151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ookman Old Style" pitchFamily="18" charset="0"/>
                <a:ea typeface="MS Mincho"/>
              </a:rPr>
              <a:t>DIFFUSION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0272" y="502414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ookman Old Style" pitchFamily="18" charset="0"/>
                <a:ea typeface="MS Mincho"/>
              </a:rPr>
              <a:t>OSMOSIS</a:t>
            </a:r>
            <a:endParaRPr lang="en-IN" b="1" i="1" dirty="0"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ookman Old Style" pitchFamily="18" charset="0"/>
              <a:ea typeface="MS Minch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390" y="105941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Bookman Old Style" pitchFamily="18" charset="0"/>
                <a:ea typeface="MS Mincho"/>
              </a:rPr>
              <a:t>It occurs in </a:t>
            </a: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any medium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6759" y="1059418"/>
            <a:ext cx="2428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Bookman Old Style" pitchFamily="18" charset="0"/>
                <a:ea typeface="MS Mincho"/>
              </a:rPr>
              <a:t>It requires </a:t>
            </a: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liquid medium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390" y="1962745"/>
            <a:ext cx="2609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Bookman Old Style" pitchFamily="18" charset="0"/>
                <a:ea typeface="MS Mincho"/>
              </a:rPr>
              <a:t>The diffusing molecules can be </a:t>
            </a: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solid, liquid or gases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62745"/>
            <a:ext cx="244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Bookman Old Style" pitchFamily="18" charset="0"/>
                <a:ea typeface="MS Mincho"/>
              </a:rPr>
              <a:t>It involves movement of </a:t>
            </a: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only solvent molecules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5390" y="321695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Semi permeable membrane is not required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216951"/>
            <a:ext cx="244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6600"/>
                </a:solidFill>
                <a:latin typeface="Bookman Old Style" pitchFamily="18" charset="0"/>
                <a:ea typeface="MS Mincho"/>
              </a:rPr>
              <a:t>Semi permeable membrane is required</a:t>
            </a:r>
            <a:endParaRPr lang="en-IN" b="1" dirty="0">
              <a:solidFill>
                <a:srgbClr val="006600"/>
              </a:solidFill>
              <a:latin typeface="Bookman Old Style" pitchFamily="18" charset="0"/>
              <a:ea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91762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cell of amoeba engulfs food from the surrounding.</a:t>
            </a:r>
          </a:p>
        </p:txBody>
      </p:sp>
      <p:pic>
        <p:nvPicPr>
          <p:cNvPr id="2050" name="Picture 2" descr="D:\State board (Images, animations and Videos)\10th\Chpt. 10\Virus_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1872"/>
            <a:ext cx="19335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955308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This process is known as endocytosis.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629025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This process requires energy.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81200" y="3790950"/>
            <a:ext cx="1885950" cy="428471"/>
          </a:xfrm>
          <a:prstGeom prst="wedgeRoundRectCallout">
            <a:avLst>
              <a:gd name="adj1" fmla="val -38688"/>
              <a:gd name="adj2" fmla="val -918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cell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019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flexibility of cell membrane also enables the </a:t>
            </a:r>
            <a:br>
              <a:rPr lang="en-US" sz="20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cells to engulf in food and other material from its external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548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1880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cell throws out waste and other secretions.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78093" y="989135"/>
            <a:ext cx="1843027" cy="1839159"/>
            <a:chOff x="1101142" y="1850097"/>
            <a:chExt cx="3013228" cy="3006904"/>
          </a:xfrm>
        </p:grpSpPr>
        <p:sp>
          <p:nvSpPr>
            <p:cNvPr id="4" name="Oval 2"/>
            <p:cNvSpPr/>
            <p:nvPr/>
          </p:nvSpPr>
          <p:spPr>
            <a:xfrm>
              <a:off x="1233271" y="1981949"/>
              <a:ext cx="2748970" cy="2743200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2"/>
            <p:cNvSpPr/>
            <p:nvPr/>
          </p:nvSpPr>
          <p:spPr>
            <a:xfrm>
              <a:off x="1140824" y="1889696"/>
              <a:ext cx="2933864" cy="2927706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2"/>
            <p:cNvSpPr/>
            <p:nvPr/>
          </p:nvSpPr>
          <p:spPr>
            <a:xfrm>
              <a:off x="1101142" y="1850097"/>
              <a:ext cx="3013228" cy="3006904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39736" y="2440635"/>
              <a:ext cx="1689264" cy="1959915"/>
              <a:chOff x="1705187" y="2336703"/>
              <a:chExt cx="1689264" cy="1959915"/>
            </a:xfrm>
          </p:grpSpPr>
          <p:sp>
            <p:nvSpPr>
              <p:cNvPr id="8" name="Oval 2"/>
              <p:cNvSpPr/>
              <p:nvPr/>
            </p:nvSpPr>
            <p:spPr>
              <a:xfrm flipV="1">
                <a:off x="2691689" y="346998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2"/>
              <p:cNvSpPr/>
              <p:nvPr/>
            </p:nvSpPr>
            <p:spPr>
              <a:xfrm flipV="1">
                <a:off x="2091562" y="367271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2"/>
              <p:cNvSpPr/>
              <p:nvPr/>
            </p:nvSpPr>
            <p:spPr>
              <a:xfrm flipV="1">
                <a:off x="1797823" y="3345854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2"/>
              <p:cNvSpPr/>
              <p:nvPr/>
            </p:nvSpPr>
            <p:spPr>
              <a:xfrm flipV="1">
                <a:off x="2452899" y="267970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2"/>
              <p:cNvSpPr/>
              <p:nvPr/>
            </p:nvSpPr>
            <p:spPr>
              <a:xfrm flipV="1">
                <a:off x="3271827" y="337852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2"/>
              <p:cNvSpPr/>
              <p:nvPr/>
            </p:nvSpPr>
            <p:spPr>
              <a:xfrm flipV="1">
                <a:off x="2977962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2"/>
              <p:cNvSpPr/>
              <p:nvPr/>
            </p:nvSpPr>
            <p:spPr>
              <a:xfrm flipV="1">
                <a:off x="2459117" y="423128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2"/>
              <p:cNvSpPr/>
              <p:nvPr/>
            </p:nvSpPr>
            <p:spPr>
              <a:xfrm flipV="1">
                <a:off x="2026088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2"/>
              <p:cNvSpPr/>
              <p:nvPr/>
            </p:nvSpPr>
            <p:spPr>
              <a:xfrm flipV="1">
                <a:off x="2464531" y="310377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2"/>
              <p:cNvSpPr/>
              <p:nvPr/>
            </p:nvSpPr>
            <p:spPr>
              <a:xfrm flipV="1">
                <a:off x="2986600" y="2854228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2"/>
              <p:cNvSpPr/>
              <p:nvPr/>
            </p:nvSpPr>
            <p:spPr>
              <a:xfrm flipV="1">
                <a:off x="1705187" y="245586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2"/>
              <p:cNvSpPr/>
              <p:nvPr/>
            </p:nvSpPr>
            <p:spPr>
              <a:xfrm flipV="1">
                <a:off x="1716819" y="287993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2"/>
              <p:cNvSpPr/>
              <p:nvPr/>
            </p:nvSpPr>
            <p:spPr>
              <a:xfrm flipV="1">
                <a:off x="2238888" y="263039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"/>
              <p:cNvSpPr/>
              <p:nvPr/>
            </p:nvSpPr>
            <p:spPr>
              <a:xfrm flipV="1">
                <a:off x="3328977" y="2860997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"/>
              <p:cNvSpPr/>
              <p:nvPr/>
            </p:nvSpPr>
            <p:spPr>
              <a:xfrm flipV="1">
                <a:off x="3043750" y="233670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828924" y="1467870"/>
            <a:ext cx="198289" cy="215444"/>
            <a:chOff x="1284984" y="3222605"/>
            <a:chExt cx="198289" cy="215444"/>
          </a:xfrm>
        </p:grpSpPr>
        <p:sp>
          <p:nvSpPr>
            <p:cNvPr id="41" name="Oval 40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84984" y="3222605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8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52799" y="1394051"/>
            <a:ext cx="198289" cy="215444"/>
            <a:chOff x="1284984" y="3222605"/>
            <a:chExt cx="198289" cy="215444"/>
          </a:xfrm>
        </p:grpSpPr>
        <p:sp>
          <p:nvSpPr>
            <p:cNvPr id="44" name="Oval 43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84984" y="3222605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25749" y="1829820"/>
            <a:ext cx="190962" cy="215444"/>
            <a:chOff x="1284984" y="3222605"/>
            <a:chExt cx="190962" cy="215444"/>
          </a:xfrm>
        </p:grpSpPr>
        <p:sp>
          <p:nvSpPr>
            <p:cNvPr id="47" name="Oval 46"/>
            <p:cNvSpPr/>
            <p:nvPr/>
          </p:nvSpPr>
          <p:spPr>
            <a:xfrm>
              <a:off x="1329405" y="3256594"/>
              <a:ext cx="146541" cy="146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84984" y="3222605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8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78199" y="1815532"/>
            <a:ext cx="190962" cy="215444"/>
            <a:chOff x="1284984" y="3222605"/>
            <a:chExt cx="190962" cy="215444"/>
          </a:xfrm>
        </p:grpSpPr>
        <p:sp>
          <p:nvSpPr>
            <p:cNvPr id="50" name="Oval 49"/>
            <p:cNvSpPr/>
            <p:nvPr/>
          </p:nvSpPr>
          <p:spPr>
            <a:xfrm>
              <a:off x="1329405" y="3256594"/>
              <a:ext cx="146541" cy="146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84984" y="3222605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8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44307" y="2116716"/>
            <a:ext cx="190962" cy="215444"/>
            <a:chOff x="1284984" y="3222605"/>
            <a:chExt cx="190962" cy="215444"/>
          </a:xfrm>
        </p:grpSpPr>
        <p:sp>
          <p:nvSpPr>
            <p:cNvPr id="53" name="Oval 52"/>
            <p:cNvSpPr/>
            <p:nvPr/>
          </p:nvSpPr>
          <p:spPr>
            <a:xfrm>
              <a:off x="1329405" y="3256594"/>
              <a:ext cx="146541" cy="146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84984" y="3222605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8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81267" y="1640453"/>
            <a:ext cx="343364" cy="224058"/>
            <a:chOff x="1232556" y="3213081"/>
            <a:chExt cx="343364" cy="224058"/>
          </a:xfrm>
        </p:grpSpPr>
        <p:sp>
          <p:nvSpPr>
            <p:cNvPr id="56" name="Oval 55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73217" y="2199253"/>
            <a:ext cx="343364" cy="224058"/>
            <a:chOff x="1232556" y="3213081"/>
            <a:chExt cx="343364" cy="224058"/>
          </a:xfrm>
        </p:grpSpPr>
        <p:sp>
          <p:nvSpPr>
            <p:cNvPr id="59" name="Oval 58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09600" y="302895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This process is known as exocytosis.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" y="3433508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This process requires energy.</a:t>
            </a:r>
          </a:p>
        </p:txBody>
      </p:sp>
      <p:sp>
        <p:nvSpPr>
          <p:cNvPr id="67" name="Rounded Rectangular Callout 66"/>
          <p:cNvSpPr/>
          <p:nvPr/>
        </p:nvSpPr>
        <p:spPr>
          <a:xfrm>
            <a:off x="5029200" y="2605002"/>
            <a:ext cx="1885950" cy="428471"/>
          </a:xfrm>
          <a:prstGeom prst="wedgeRoundRectCallout">
            <a:avLst>
              <a:gd name="adj1" fmla="val -59900"/>
              <a:gd name="adj2" fmla="val 526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outside the cell</a:t>
            </a:r>
          </a:p>
        </p:txBody>
      </p:sp>
    </p:spTree>
    <p:extLst>
      <p:ext uri="{BB962C8B-B14F-4D97-AF65-F5344CB8AC3E}">
        <p14:creationId xmlns:p14="http://schemas.microsoft.com/office/powerpoint/2010/main" val="6096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2.59259E-6 L 0.0875 -0.1185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592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5679E-6 L -0.13611 -0.019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175</Words>
  <Application>Microsoft Office PowerPoint</Application>
  <PresentationFormat>On-screen Show (16:9)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2024-01-23T10:36:54Z</dcterms:modified>
</cp:coreProperties>
</file>