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sldIdLst>
    <p:sldId id="370" r:id="rId2"/>
    <p:sldId id="372" r:id="rId3"/>
    <p:sldId id="373" r:id="rId4"/>
    <p:sldId id="374" r:id="rId5"/>
    <p:sldId id="377" r:id="rId6"/>
    <p:sldId id="378" r:id="rId7"/>
    <p:sldId id="37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00CC"/>
    <a:srgbClr val="0033CC"/>
    <a:srgbClr val="000066"/>
    <a:srgbClr val="FFFFFF"/>
    <a:srgbClr val="00FF00"/>
    <a:srgbClr val="FF99CC"/>
    <a:srgbClr val="FFFF99"/>
    <a:srgbClr val="9225FF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94" autoAdjust="0"/>
    <p:restoredTop sz="76801" autoAdjust="0"/>
  </p:normalViewPr>
  <p:slideViewPr>
    <p:cSldViewPr>
      <p:cViewPr varScale="1">
        <p:scale>
          <a:sx n="109" d="100"/>
          <a:sy n="109" d="100"/>
        </p:scale>
        <p:origin x="49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7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812800" y="1200150"/>
            <a:ext cx="3759200" cy="3429000"/>
            <a:chOff x="584200" y="1047750"/>
            <a:chExt cx="3644900" cy="3632200"/>
          </a:xfrm>
        </p:grpSpPr>
        <p:sp>
          <p:nvSpPr>
            <p:cNvPr id="35" name="Hexagon 34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/>
              <a:srcRect/>
              <a:stretch>
                <a:fillRect l="-4000" t="1000" r="9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4"/>
              <a:srcRect/>
              <a:stretch>
                <a:fillRect l="12000" t="13000" r="18000" b="14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4000" t="6000" r="12000" b="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4.gif"/><Relationship Id="rId4" Type="http://schemas.openxmlformats.org/officeDocument/2006/relationships/image" Target="../media/image8.jpe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gif"/><Relationship Id="rId5" Type="http://schemas.openxmlformats.org/officeDocument/2006/relationships/image" Target="../media/image18.png"/><Relationship Id="rId10" Type="http://schemas.openxmlformats.org/officeDocument/2006/relationships/image" Target="../media/image23.gif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201" y="296767"/>
            <a:ext cx="2005599" cy="4159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7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Lysosomes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824991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They are simple, one membrane bound sacs, filled with digestive enzymes.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19111" y="482022"/>
            <a:ext cx="2197648" cy="2013528"/>
            <a:chOff x="4975225" y="1352550"/>
            <a:chExt cx="2667000" cy="2443556"/>
          </a:xfrm>
        </p:grpSpPr>
        <p:pic>
          <p:nvPicPr>
            <p:cNvPr id="5" name="Picture 2" descr="D:\State board (Images, animations and Videos)\9th\Chpt. 5\image001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72"/>
            <a:stretch/>
          </p:blipFill>
          <p:spPr bwMode="auto">
            <a:xfrm>
              <a:off x="4975225" y="1352550"/>
              <a:ext cx="2667000" cy="2443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308725" y="3562350"/>
              <a:ext cx="701675" cy="2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09600" y="143373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These enzymes are made by RER.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765474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Due to various metabolic activities going on in the cell, organic waste is generated.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2374215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 powerful enzymes are capable of digesting these wastes.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2982956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So lysosomes digest the waste.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33147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Plant cells have very few lysosomes.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1981200" y="3867150"/>
            <a:ext cx="2633880" cy="898376"/>
          </a:xfrm>
          <a:prstGeom prst="wedgeRoundRectCallout">
            <a:avLst>
              <a:gd name="adj1" fmla="val -48487"/>
              <a:gd name="adj2" fmla="val -7340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Because generally in most of the plants the waste is stored.</a:t>
            </a:r>
          </a:p>
        </p:txBody>
      </p:sp>
    </p:spTree>
    <p:extLst>
      <p:ext uri="{BB962C8B-B14F-4D97-AF65-F5344CB8AC3E}">
        <p14:creationId xmlns:p14="http://schemas.microsoft.com/office/powerpoint/2010/main" val="142610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10800000">
            <a:off x="1278916" y="2116318"/>
            <a:ext cx="2340930" cy="2345738"/>
            <a:chOff x="3674243" y="2493720"/>
            <a:chExt cx="1828800" cy="1832556"/>
          </a:xfrm>
        </p:grpSpPr>
        <p:grpSp>
          <p:nvGrpSpPr>
            <p:cNvPr id="4" name="Group 3"/>
            <p:cNvGrpSpPr/>
            <p:nvPr/>
          </p:nvGrpSpPr>
          <p:grpSpPr>
            <a:xfrm>
              <a:off x="3674243" y="2493720"/>
              <a:ext cx="1828800" cy="1832556"/>
              <a:chOff x="5790944" y="588720"/>
              <a:chExt cx="1828800" cy="1832556"/>
            </a:xfrm>
          </p:grpSpPr>
          <p:sp>
            <p:nvSpPr>
              <p:cNvPr id="18" name="Oval 14"/>
              <p:cNvSpPr/>
              <p:nvPr/>
            </p:nvSpPr>
            <p:spPr>
              <a:xfrm>
                <a:off x="5790944" y="588720"/>
                <a:ext cx="1828800" cy="1832556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4"/>
              <p:cNvSpPr/>
              <p:nvPr/>
            </p:nvSpPr>
            <p:spPr>
              <a:xfrm>
                <a:off x="6687067" y="927012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4"/>
              <p:cNvSpPr/>
              <p:nvPr/>
            </p:nvSpPr>
            <p:spPr>
              <a:xfrm>
                <a:off x="6982253" y="1174509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14"/>
              <p:cNvSpPr/>
              <p:nvPr/>
            </p:nvSpPr>
            <p:spPr>
              <a:xfrm>
                <a:off x="7277439" y="1555509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14"/>
              <p:cNvSpPr/>
              <p:nvPr/>
            </p:nvSpPr>
            <p:spPr>
              <a:xfrm>
                <a:off x="7239000" y="1936509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14"/>
              <p:cNvSpPr/>
              <p:nvPr/>
            </p:nvSpPr>
            <p:spPr>
              <a:xfrm>
                <a:off x="6858000" y="2190750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14"/>
              <p:cNvSpPr/>
              <p:nvPr/>
            </p:nvSpPr>
            <p:spPr>
              <a:xfrm>
                <a:off x="6248400" y="1962150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14"/>
              <p:cNvSpPr/>
              <p:nvPr/>
            </p:nvSpPr>
            <p:spPr>
              <a:xfrm>
                <a:off x="5991653" y="1581150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14"/>
              <p:cNvSpPr/>
              <p:nvPr/>
            </p:nvSpPr>
            <p:spPr>
              <a:xfrm>
                <a:off x="6220253" y="1047750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14"/>
              <p:cNvSpPr/>
              <p:nvPr/>
            </p:nvSpPr>
            <p:spPr>
              <a:xfrm>
                <a:off x="6525053" y="641109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14"/>
              <p:cNvSpPr/>
              <p:nvPr/>
            </p:nvSpPr>
            <p:spPr>
              <a:xfrm>
                <a:off x="7134653" y="869709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14"/>
              <p:cNvSpPr/>
              <p:nvPr/>
            </p:nvSpPr>
            <p:spPr>
              <a:xfrm>
                <a:off x="6553200" y="1326909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14"/>
              <p:cNvSpPr/>
              <p:nvPr/>
            </p:nvSpPr>
            <p:spPr>
              <a:xfrm>
                <a:off x="6829853" y="1631709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14"/>
              <p:cNvSpPr/>
              <p:nvPr/>
            </p:nvSpPr>
            <p:spPr>
              <a:xfrm>
                <a:off x="7134653" y="1936509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902864" y="2815317"/>
              <a:ext cx="1337203" cy="1221873"/>
              <a:chOff x="6019565" y="910317"/>
              <a:chExt cx="1337203" cy="1221873"/>
            </a:xfrm>
          </p:grpSpPr>
          <p:pic>
            <p:nvPicPr>
              <p:cNvPr id="7" name="Picture 2" descr="\\192.168.1.18\mt_school\2014_15\01 STATE_BOARD_MH\ENGLISH_MED\TAT_2014 - 15\9th std\Biology\Chapter 5\M9cpRaoT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349665">
                <a:off x="6408480" y="1117343"/>
                <a:ext cx="669925" cy="639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3" descr="\\192.168.1.18\mt_school\2014_15\01 STATE_BOARD_MH\ENGLISH_MED\TAT_2014 - 15\9th std\Biology\Chapter 5\mitochondrion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305315" y="910317"/>
                <a:ext cx="206330" cy="1547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 descr="\\192.168.1.18\mt_school\2014_15\01 STATE_BOARD_MH\ENGLISH_MED\TAT_2014 - 15\9th std\Biology\Chapter 5\Picture3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1481" y="1393494"/>
                <a:ext cx="837246" cy="639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9" descr="\\192.168.1.18\mt_school\2014_15\01 STATE_BOARD_MH\ENGLISH_MED\TAT_2014 - 15\9th std\Biology\Chapter 5\Picture4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2369" y="1658046"/>
                <a:ext cx="425334" cy="474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3" descr="\\192.168.1.18\mt_school\2014_15\01 STATE_BOARD_MH\ENGLISH_MED\TAT_2014 - 15\9th std\Biology\Chapter 5\mitochondrion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9565" y="1700892"/>
                <a:ext cx="206330" cy="1547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3" descr="\\192.168.1.18\mt_school\2014_15\01 STATE_BOARD_MH\ENGLISH_MED\TAT_2014 - 15\9th std\Biology\Chapter 5\mitochondrion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7640" y="1294492"/>
                <a:ext cx="206330" cy="1547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9" descr="\\192.168.1.18\mt_school\2014_15\01 STATE_BOARD_MH\ENGLISH_MED\TAT_2014 - 15\9th std\Biology\Chapter 5\Picture4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054505" y="1159575"/>
                <a:ext cx="250810" cy="279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Oval 14"/>
              <p:cNvSpPr/>
              <p:nvPr/>
            </p:nvSpPr>
            <p:spPr>
              <a:xfrm>
                <a:off x="7283762" y="1554279"/>
                <a:ext cx="73006" cy="66506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915462" y="960554"/>
                <a:ext cx="73006" cy="66506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4"/>
              <p:cNvSpPr/>
              <p:nvPr/>
            </p:nvSpPr>
            <p:spPr>
              <a:xfrm>
                <a:off x="6371221" y="1969571"/>
                <a:ext cx="88338" cy="80473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4"/>
              <p:cNvSpPr/>
              <p:nvPr/>
            </p:nvSpPr>
            <p:spPr>
              <a:xfrm>
                <a:off x="6250571" y="1140896"/>
                <a:ext cx="88338" cy="80473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234809">
              <a:off x="4679843" y="2791955"/>
              <a:ext cx="342860" cy="347228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" name="Picture 2" descr="D:\State board (Images, animations and Videos)\10th\Chpt. 10\Ger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667" b="90667" l="7667" r="97000">
                        <a14:foregroundMark x1="44667" y1="36333" x2="41667" y2="45667"/>
                        <a14:foregroundMark x1="58000" y1="36333" x2="57333" y2="45333"/>
                        <a14:foregroundMark x1="40333" y1="52000" x2="42000" y2="52000"/>
                        <a14:foregroundMark x1="56333" y1="52333" x2="59667" y2="5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632" y="1504950"/>
            <a:ext cx="453968" cy="45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Oval 31"/>
          <p:cNvSpPr/>
          <p:nvPr/>
        </p:nvSpPr>
        <p:spPr>
          <a:xfrm>
            <a:off x="2232722" y="2369387"/>
            <a:ext cx="204024" cy="204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15534" y="3629331"/>
            <a:ext cx="204024" cy="204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591997" y="3657691"/>
            <a:ext cx="204024" cy="204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1404371" flipH="1">
            <a:off x="2470811" y="2229307"/>
            <a:ext cx="336378" cy="362202"/>
          </a:xfrm>
          <a:custGeom>
            <a:avLst/>
            <a:gdLst>
              <a:gd name="connsiteX0" fmla="*/ 1537700 w 1585044"/>
              <a:gd name="connsiteY0" fmla="*/ 1232462 h 2255706"/>
              <a:gd name="connsiteX1" fmla="*/ 1220200 w 1585044"/>
              <a:gd name="connsiteY1" fmla="*/ 1410262 h 2255706"/>
              <a:gd name="connsiteX2" fmla="*/ 204200 w 1585044"/>
              <a:gd name="connsiteY2" fmla="*/ 562 h 2255706"/>
              <a:gd name="connsiteX3" fmla="*/ 89900 w 1585044"/>
              <a:gd name="connsiteY3" fmla="*/ 1803962 h 2255706"/>
              <a:gd name="connsiteX4" fmla="*/ 58150 w 1585044"/>
              <a:gd name="connsiteY4" fmla="*/ 2254812 h 2255706"/>
              <a:gd name="connsiteX5" fmla="*/ 947150 w 1585044"/>
              <a:gd name="connsiteY5" fmla="*/ 1911912 h 2255706"/>
              <a:gd name="connsiteX6" fmla="*/ 1518650 w 1585044"/>
              <a:gd name="connsiteY6" fmla="*/ 1638862 h 2255706"/>
              <a:gd name="connsiteX7" fmla="*/ 1537700 w 1585044"/>
              <a:gd name="connsiteY7" fmla="*/ 1232462 h 2255706"/>
              <a:gd name="connsiteX0" fmla="*/ 1610725 w 1633691"/>
              <a:gd name="connsiteY0" fmla="*/ 1365822 h 2255716"/>
              <a:gd name="connsiteX1" fmla="*/ 1220200 w 1633691"/>
              <a:gd name="connsiteY1" fmla="*/ 1410272 h 2255716"/>
              <a:gd name="connsiteX2" fmla="*/ 204200 w 1633691"/>
              <a:gd name="connsiteY2" fmla="*/ 572 h 2255716"/>
              <a:gd name="connsiteX3" fmla="*/ 89900 w 1633691"/>
              <a:gd name="connsiteY3" fmla="*/ 1803972 h 2255716"/>
              <a:gd name="connsiteX4" fmla="*/ 58150 w 1633691"/>
              <a:gd name="connsiteY4" fmla="*/ 2254822 h 2255716"/>
              <a:gd name="connsiteX5" fmla="*/ 947150 w 1633691"/>
              <a:gd name="connsiteY5" fmla="*/ 1911922 h 2255716"/>
              <a:gd name="connsiteX6" fmla="*/ 1518650 w 1633691"/>
              <a:gd name="connsiteY6" fmla="*/ 1638872 h 2255716"/>
              <a:gd name="connsiteX7" fmla="*/ 1610725 w 1633691"/>
              <a:gd name="connsiteY7" fmla="*/ 1365822 h 2255716"/>
              <a:gd name="connsiteX0" fmla="*/ 1586912 w 1615295"/>
              <a:gd name="connsiteY0" fmla="*/ 1457806 h 2255724"/>
              <a:gd name="connsiteX1" fmla="*/ 1220200 w 1615295"/>
              <a:gd name="connsiteY1" fmla="*/ 1410280 h 2255724"/>
              <a:gd name="connsiteX2" fmla="*/ 204200 w 1615295"/>
              <a:gd name="connsiteY2" fmla="*/ 580 h 2255724"/>
              <a:gd name="connsiteX3" fmla="*/ 89900 w 1615295"/>
              <a:gd name="connsiteY3" fmla="*/ 1803980 h 2255724"/>
              <a:gd name="connsiteX4" fmla="*/ 58150 w 1615295"/>
              <a:gd name="connsiteY4" fmla="*/ 2254830 h 2255724"/>
              <a:gd name="connsiteX5" fmla="*/ 947150 w 1615295"/>
              <a:gd name="connsiteY5" fmla="*/ 1911930 h 2255724"/>
              <a:gd name="connsiteX6" fmla="*/ 1518650 w 1615295"/>
              <a:gd name="connsiteY6" fmla="*/ 1638880 h 2255724"/>
              <a:gd name="connsiteX7" fmla="*/ 1586912 w 1615295"/>
              <a:gd name="connsiteY7" fmla="*/ 1457806 h 22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5295" h="2255724">
                <a:moveTo>
                  <a:pt x="1586912" y="1457806"/>
                </a:moveTo>
                <a:cubicBezTo>
                  <a:pt x="1537170" y="1419706"/>
                  <a:pt x="1450652" y="1653151"/>
                  <a:pt x="1220200" y="1410280"/>
                </a:cubicBezTo>
                <a:cubicBezTo>
                  <a:pt x="989748" y="1167409"/>
                  <a:pt x="375650" y="-30112"/>
                  <a:pt x="204200" y="580"/>
                </a:cubicBezTo>
                <a:lnTo>
                  <a:pt x="89900" y="1803980"/>
                </a:lnTo>
                <a:cubicBezTo>
                  <a:pt x="79317" y="1954263"/>
                  <a:pt x="-84725" y="2236838"/>
                  <a:pt x="58150" y="2254830"/>
                </a:cubicBezTo>
                <a:cubicBezTo>
                  <a:pt x="201025" y="2272822"/>
                  <a:pt x="703733" y="2014588"/>
                  <a:pt x="947150" y="1911930"/>
                </a:cubicBezTo>
                <a:cubicBezTo>
                  <a:pt x="1190567" y="1809272"/>
                  <a:pt x="1412023" y="1714567"/>
                  <a:pt x="1518650" y="1638880"/>
                </a:cubicBezTo>
                <a:cubicBezTo>
                  <a:pt x="1625277" y="1563193"/>
                  <a:pt x="1636654" y="1495906"/>
                  <a:pt x="1586912" y="1457806"/>
                </a:cubicBezTo>
                <a:close/>
              </a:path>
            </a:pathLst>
          </a:custGeom>
          <a:gradFill flip="none" rotWithShape="1">
            <a:gsLst>
              <a:gs pos="50000">
                <a:srgbClr val="97D25A"/>
              </a:gs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2558183" y="2252278"/>
            <a:ext cx="451738" cy="451738"/>
          </a:xfrm>
          <a:prstGeom prst="mathMultiply">
            <a:avLst>
              <a:gd name="adj1" fmla="val 10179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585201" y="296767"/>
            <a:ext cx="4367799" cy="4159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Functions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of lysosomes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600" y="78105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10"/>
              </a:buBlip>
            </a:pPr>
            <a:r>
              <a:rPr lang="en-US" dirty="0">
                <a:latin typeface="Bookman Old Style" panose="02050604050505020204" pitchFamily="18" charset="0"/>
              </a:rPr>
              <a:t>As it is the digestive system of the cell, it protects the cell by destroying any foreign material like bacteria and viruses that invade the cell.</a:t>
            </a:r>
          </a:p>
        </p:txBody>
      </p:sp>
    </p:spTree>
    <p:extLst>
      <p:ext uri="{BB962C8B-B14F-4D97-AF65-F5344CB8AC3E}">
        <p14:creationId xmlns:p14="http://schemas.microsoft.com/office/powerpoint/2010/main" val="345208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93827E-7 L -0.07239 0.146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8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1666 0.0009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4" grpId="0" animBg="1"/>
      <p:bldP spid="35" grpId="0" animBg="1"/>
      <p:bldP spid="37" grpId="0" animBg="1"/>
      <p:bldP spid="37" grpId="2" animBg="1"/>
      <p:bldP spid="36" grpId="0" animBg="1"/>
      <p:bldP spid="36" grpId="1" animBg="1"/>
      <p:bldP spid="36" grpId="2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4"/>
          <p:cNvSpPr/>
          <p:nvPr/>
        </p:nvSpPr>
        <p:spPr>
          <a:xfrm rot="10800000">
            <a:off x="657326" y="2283412"/>
            <a:ext cx="2340930" cy="2345738"/>
          </a:xfrm>
          <a:custGeom>
            <a:avLst/>
            <a:gdLst>
              <a:gd name="connsiteX0" fmla="*/ 0 w 1828800"/>
              <a:gd name="connsiteY0" fmla="*/ 914400 h 1828800"/>
              <a:gd name="connsiteX1" fmla="*/ 914400 w 1828800"/>
              <a:gd name="connsiteY1" fmla="*/ 0 h 1828800"/>
              <a:gd name="connsiteX2" fmla="*/ 1828800 w 1828800"/>
              <a:gd name="connsiteY2" fmla="*/ 914400 h 1828800"/>
              <a:gd name="connsiteX3" fmla="*/ 914400 w 1828800"/>
              <a:gd name="connsiteY3" fmla="*/ 1828800 h 1828800"/>
              <a:gd name="connsiteX4" fmla="*/ 0 w 1828800"/>
              <a:gd name="connsiteY4" fmla="*/ 914400 h 1828800"/>
              <a:gd name="connsiteX0" fmla="*/ 0 w 1828800"/>
              <a:gd name="connsiteY0" fmla="*/ 917219 h 1831619"/>
              <a:gd name="connsiteX1" fmla="*/ 914400 w 1828800"/>
              <a:gd name="connsiteY1" fmla="*/ 2819 h 1831619"/>
              <a:gd name="connsiteX2" fmla="*/ 1828800 w 1828800"/>
              <a:gd name="connsiteY2" fmla="*/ 917219 h 1831619"/>
              <a:gd name="connsiteX3" fmla="*/ 914400 w 1828800"/>
              <a:gd name="connsiteY3" fmla="*/ 1831619 h 1831619"/>
              <a:gd name="connsiteX4" fmla="*/ 0 w 1828800"/>
              <a:gd name="connsiteY4" fmla="*/ 917219 h 1831619"/>
              <a:gd name="connsiteX0" fmla="*/ 0 w 1828800"/>
              <a:gd name="connsiteY0" fmla="*/ 917219 h 1832556"/>
              <a:gd name="connsiteX1" fmla="*/ 914400 w 1828800"/>
              <a:gd name="connsiteY1" fmla="*/ 2819 h 1832556"/>
              <a:gd name="connsiteX2" fmla="*/ 1828800 w 1828800"/>
              <a:gd name="connsiteY2" fmla="*/ 917219 h 1832556"/>
              <a:gd name="connsiteX3" fmla="*/ 914400 w 1828800"/>
              <a:gd name="connsiteY3" fmla="*/ 1831619 h 1832556"/>
              <a:gd name="connsiteX4" fmla="*/ 0 w 1828800"/>
              <a:gd name="connsiteY4" fmla="*/ 917219 h 183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32556">
                <a:moveTo>
                  <a:pt x="0" y="917219"/>
                </a:moveTo>
                <a:cubicBezTo>
                  <a:pt x="0" y="412210"/>
                  <a:pt x="390341" y="-40044"/>
                  <a:pt x="914400" y="2819"/>
                </a:cubicBezTo>
                <a:cubicBezTo>
                  <a:pt x="1438459" y="45682"/>
                  <a:pt x="1828800" y="412210"/>
                  <a:pt x="1828800" y="917219"/>
                </a:cubicBezTo>
                <a:cubicBezTo>
                  <a:pt x="1828800" y="1422228"/>
                  <a:pt x="1438459" y="1807806"/>
                  <a:pt x="914400" y="1831619"/>
                </a:cubicBezTo>
                <a:cubicBezTo>
                  <a:pt x="390341" y="1855432"/>
                  <a:pt x="0" y="1422228"/>
                  <a:pt x="0" y="917219"/>
                </a:cubicBez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 rot="10800000">
            <a:off x="1815157" y="4163303"/>
            <a:ext cx="36029" cy="32821"/>
          </a:xfrm>
          <a:custGeom>
            <a:avLst/>
            <a:gdLst>
              <a:gd name="connsiteX0" fmla="*/ 0 w 1828800"/>
              <a:gd name="connsiteY0" fmla="*/ 914400 h 1828800"/>
              <a:gd name="connsiteX1" fmla="*/ 914400 w 1828800"/>
              <a:gd name="connsiteY1" fmla="*/ 0 h 1828800"/>
              <a:gd name="connsiteX2" fmla="*/ 1828800 w 1828800"/>
              <a:gd name="connsiteY2" fmla="*/ 914400 h 1828800"/>
              <a:gd name="connsiteX3" fmla="*/ 914400 w 1828800"/>
              <a:gd name="connsiteY3" fmla="*/ 1828800 h 1828800"/>
              <a:gd name="connsiteX4" fmla="*/ 0 w 1828800"/>
              <a:gd name="connsiteY4" fmla="*/ 914400 h 1828800"/>
              <a:gd name="connsiteX0" fmla="*/ 0 w 1828800"/>
              <a:gd name="connsiteY0" fmla="*/ 917219 h 1831619"/>
              <a:gd name="connsiteX1" fmla="*/ 914400 w 1828800"/>
              <a:gd name="connsiteY1" fmla="*/ 2819 h 1831619"/>
              <a:gd name="connsiteX2" fmla="*/ 1828800 w 1828800"/>
              <a:gd name="connsiteY2" fmla="*/ 917219 h 1831619"/>
              <a:gd name="connsiteX3" fmla="*/ 914400 w 1828800"/>
              <a:gd name="connsiteY3" fmla="*/ 1831619 h 1831619"/>
              <a:gd name="connsiteX4" fmla="*/ 0 w 1828800"/>
              <a:gd name="connsiteY4" fmla="*/ 917219 h 1831619"/>
              <a:gd name="connsiteX0" fmla="*/ 0 w 1828800"/>
              <a:gd name="connsiteY0" fmla="*/ 917219 h 1832556"/>
              <a:gd name="connsiteX1" fmla="*/ 914400 w 1828800"/>
              <a:gd name="connsiteY1" fmla="*/ 2819 h 1832556"/>
              <a:gd name="connsiteX2" fmla="*/ 1828800 w 1828800"/>
              <a:gd name="connsiteY2" fmla="*/ 917219 h 1832556"/>
              <a:gd name="connsiteX3" fmla="*/ 914400 w 1828800"/>
              <a:gd name="connsiteY3" fmla="*/ 1831619 h 1832556"/>
              <a:gd name="connsiteX4" fmla="*/ 0 w 1828800"/>
              <a:gd name="connsiteY4" fmla="*/ 917219 h 183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32556">
                <a:moveTo>
                  <a:pt x="0" y="917219"/>
                </a:moveTo>
                <a:cubicBezTo>
                  <a:pt x="0" y="412210"/>
                  <a:pt x="390341" y="-40044"/>
                  <a:pt x="914400" y="2819"/>
                </a:cubicBezTo>
                <a:cubicBezTo>
                  <a:pt x="1438459" y="45682"/>
                  <a:pt x="1828800" y="412210"/>
                  <a:pt x="1828800" y="917219"/>
                </a:cubicBezTo>
                <a:cubicBezTo>
                  <a:pt x="1828800" y="1422228"/>
                  <a:pt x="1438459" y="1807806"/>
                  <a:pt x="914400" y="1831619"/>
                </a:cubicBezTo>
                <a:cubicBezTo>
                  <a:pt x="390341" y="1855432"/>
                  <a:pt x="0" y="1422228"/>
                  <a:pt x="0" y="91721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4"/>
          <p:cNvSpPr/>
          <p:nvPr/>
        </p:nvSpPr>
        <p:spPr>
          <a:xfrm rot="10800000">
            <a:off x="1437308" y="3846497"/>
            <a:ext cx="36029" cy="32821"/>
          </a:xfrm>
          <a:custGeom>
            <a:avLst/>
            <a:gdLst>
              <a:gd name="connsiteX0" fmla="*/ 0 w 1828800"/>
              <a:gd name="connsiteY0" fmla="*/ 914400 h 1828800"/>
              <a:gd name="connsiteX1" fmla="*/ 914400 w 1828800"/>
              <a:gd name="connsiteY1" fmla="*/ 0 h 1828800"/>
              <a:gd name="connsiteX2" fmla="*/ 1828800 w 1828800"/>
              <a:gd name="connsiteY2" fmla="*/ 914400 h 1828800"/>
              <a:gd name="connsiteX3" fmla="*/ 914400 w 1828800"/>
              <a:gd name="connsiteY3" fmla="*/ 1828800 h 1828800"/>
              <a:gd name="connsiteX4" fmla="*/ 0 w 1828800"/>
              <a:gd name="connsiteY4" fmla="*/ 914400 h 1828800"/>
              <a:gd name="connsiteX0" fmla="*/ 0 w 1828800"/>
              <a:gd name="connsiteY0" fmla="*/ 917219 h 1831619"/>
              <a:gd name="connsiteX1" fmla="*/ 914400 w 1828800"/>
              <a:gd name="connsiteY1" fmla="*/ 2819 h 1831619"/>
              <a:gd name="connsiteX2" fmla="*/ 1828800 w 1828800"/>
              <a:gd name="connsiteY2" fmla="*/ 917219 h 1831619"/>
              <a:gd name="connsiteX3" fmla="*/ 914400 w 1828800"/>
              <a:gd name="connsiteY3" fmla="*/ 1831619 h 1831619"/>
              <a:gd name="connsiteX4" fmla="*/ 0 w 1828800"/>
              <a:gd name="connsiteY4" fmla="*/ 917219 h 1831619"/>
              <a:gd name="connsiteX0" fmla="*/ 0 w 1828800"/>
              <a:gd name="connsiteY0" fmla="*/ 917219 h 1832556"/>
              <a:gd name="connsiteX1" fmla="*/ 914400 w 1828800"/>
              <a:gd name="connsiteY1" fmla="*/ 2819 h 1832556"/>
              <a:gd name="connsiteX2" fmla="*/ 1828800 w 1828800"/>
              <a:gd name="connsiteY2" fmla="*/ 917219 h 1832556"/>
              <a:gd name="connsiteX3" fmla="*/ 914400 w 1828800"/>
              <a:gd name="connsiteY3" fmla="*/ 1831619 h 1832556"/>
              <a:gd name="connsiteX4" fmla="*/ 0 w 1828800"/>
              <a:gd name="connsiteY4" fmla="*/ 917219 h 183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32556">
                <a:moveTo>
                  <a:pt x="0" y="917219"/>
                </a:moveTo>
                <a:cubicBezTo>
                  <a:pt x="0" y="412210"/>
                  <a:pt x="390341" y="-40044"/>
                  <a:pt x="914400" y="2819"/>
                </a:cubicBezTo>
                <a:cubicBezTo>
                  <a:pt x="1438459" y="45682"/>
                  <a:pt x="1828800" y="412210"/>
                  <a:pt x="1828800" y="917219"/>
                </a:cubicBezTo>
                <a:cubicBezTo>
                  <a:pt x="1828800" y="1422228"/>
                  <a:pt x="1438459" y="1807806"/>
                  <a:pt x="914400" y="1831619"/>
                </a:cubicBezTo>
                <a:cubicBezTo>
                  <a:pt x="390341" y="1855432"/>
                  <a:pt x="0" y="1422228"/>
                  <a:pt x="0" y="91721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14"/>
          <p:cNvSpPr/>
          <p:nvPr/>
        </p:nvSpPr>
        <p:spPr>
          <a:xfrm rot="10800000">
            <a:off x="1059460" y="3358804"/>
            <a:ext cx="36029" cy="32821"/>
          </a:xfrm>
          <a:custGeom>
            <a:avLst/>
            <a:gdLst>
              <a:gd name="connsiteX0" fmla="*/ 0 w 1828800"/>
              <a:gd name="connsiteY0" fmla="*/ 914400 h 1828800"/>
              <a:gd name="connsiteX1" fmla="*/ 914400 w 1828800"/>
              <a:gd name="connsiteY1" fmla="*/ 0 h 1828800"/>
              <a:gd name="connsiteX2" fmla="*/ 1828800 w 1828800"/>
              <a:gd name="connsiteY2" fmla="*/ 914400 h 1828800"/>
              <a:gd name="connsiteX3" fmla="*/ 914400 w 1828800"/>
              <a:gd name="connsiteY3" fmla="*/ 1828800 h 1828800"/>
              <a:gd name="connsiteX4" fmla="*/ 0 w 1828800"/>
              <a:gd name="connsiteY4" fmla="*/ 914400 h 1828800"/>
              <a:gd name="connsiteX0" fmla="*/ 0 w 1828800"/>
              <a:gd name="connsiteY0" fmla="*/ 917219 h 1831619"/>
              <a:gd name="connsiteX1" fmla="*/ 914400 w 1828800"/>
              <a:gd name="connsiteY1" fmla="*/ 2819 h 1831619"/>
              <a:gd name="connsiteX2" fmla="*/ 1828800 w 1828800"/>
              <a:gd name="connsiteY2" fmla="*/ 917219 h 1831619"/>
              <a:gd name="connsiteX3" fmla="*/ 914400 w 1828800"/>
              <a:gd name="connsiteY3" fmla="*/ 1831619 h 1831619"/>
              <a:gd name="connsiteX4" fmla="*/ 0 w 1828800"/>
              <a:gd name="connsiteY4" fmla="*/ 917219 h 1831619"/>
              <a:gd name="connsiteX0" fmla="*/ 0 w 1828800"/>
              <a:gd name="connsiteY0" fmla="*/ 917219 h 1832556"/>
              <a:gd name="connsiteX1" fmla="*/ 914400 w 1828800"/>
              <a:gd name="connsiteY1" fmla="*/ 2819 h 1832556"/>
              <a:gd name="connsiteX2" fmla="*/ 1828800 w 1828800"/>
              <a:gd name="connsiteY2" fmla="*/ 917219 h 1832556"/>
              <a:gd name="connsiteX3" fmla="*/ 914400 w 1828800"/>
              <a:gd name="connsiteY3" fmla="*/ 1831619 h 1832556"/>
              <a:gd name="connsiteX4" fmla="*/ 0 w 1828800"/>
              <a:gd name="connsiteY4" fmla="*/ 917219 h 183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32556">
                <a:moveTo>
                  <a:pt x="0" y="917219"/>
                </a:moveTo>
                <a:cubicBezTo>
                  <a:pt x="0" y="412210"/>
                  <a:pt x="390341" y="-40044"/>
                  <a:pt x="914400" y="2819"/>
                </a:cubicBezTo>
                <a:cubicBezTo>
                  <a:pt x="1438459" y="45682"/>
                  <a:pt x="1828800" y="412210"/>
                  <a:pt x="1828800" y="917219"/>
                </a:cubicBezTo>
                <a:cubicBezTo>
                  <a:pt x="1828800" y="1422228"/>
                  <a:pt x="1438459" y="1807806"/>
                  <a:pt x="914400" y="1831619"/>
                </a:cubicBezTo>
                <a:cubicBezTo>
                  <a:pt x="390341" y="1855432"/>
                  <a:pt x="0" y="1422228"/>
                  <a:pt x="0" y="91721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14"/>
          <p:cNvSpPr/>
          <p:nvPr/>
        </p:nvSpPr>
        <p:spPr>
          <a:xfrm rot="10800000">
            <a:off x="1108663" y="2871110"/>
            <a:ext cx="36029" cy="32821"/>
          </a:xfrm>
          <a:custGeom>
            <a:avLst/>
            <a:gdLst>
              <a:gd name="connsiteX0" fmla="*/ 0 w 1828800"/>
              <a:gd name="connsiteY0" fmla="*/ 914400 h 1828800"/>
              <a:gd name="connsiteX1" fmla="*/ 914400 w 1828800"/>
              <a:gd name="connsiteY1" fmla="*/ 0 h 1828800"/>
              <a:gd name="connsiteX2" fmla="*/ 1828800 w 1828800"/>
              <a:gd name="connsiteY2" fmla="*/ 914400 h 1828800"/>
              <a:gd name="connsiteX3" fmla="*/ 914400 w 1828800"/>
              <a:gd name="connsiteY3" fmla="*/ 1828800 h 1828800"/>
              <a:gd name="connsiteX4" fmla="*/ 0 w 1828800"/>
              <a:gd name="connsiteY4" fmla="*/ 914400 h 1828800"/>
              <a:gd name="connsiteX0" fmla="*/ 0 w 1828800"/>
              <a:gd name="connsiteY0" fmla="*/ 917219 h 1831619"/>
              <a:gd name="connsiteX1" fmla="*/ 914400 w 1828800"/>
              <a:gd name="connsiteY1" fmla="*/ 2819 h 1831619"/>
              <a:gd name="connsiteX2" fmla="*/ 1828800 w 1828800"/>
              <a:gd name="connsiteY2" fmla="*/ 917219 h 1831619"/>
              <a:gd name="connsiteX3" fmla="*/ 914400 w 1828800"/>
              <a:gd name="connsiteY3" fmla="*/ 1831619 h 1831619"/>
              <a:gd name="connsiteX4" fmla="*/ 0 w 1828800"/>
              <a:gd name="connsiteY4" fmla="*/ 917219 h 1831619"/>
              <a:gd name="connsiteX0" fmla="*/ 0 w 1828800"/>
              <a:gd name="connsiteY0" fmla="*/ 917219 h 1832556"/>
              <a:gd name="connsiteX1" fmla="*/ 914400 w 1828800"/>
              <a:gd name="connsiteY1" fmla="*/ 2819 h 1832556"/>
              <a:gd name="connsiteX2" fmla="*/ 1828800 w 1828800"/>
              <a:gd name="connsiteY2" fmla="*/ 917219 h 1832556"/>
              <a:gd name="connsiteX3" fmla="*/ 914400 w 1828800"/>
              <a:gd name="connsiteY3" fmla="*/ 1831619 h 1832556"/>
              <a:gd name="connsiteX4" fmla="*/ 0 w 1828800"/>
              <a:gd name="connsiteY4" fmla="*/ 917219 h 183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32556">
                <a:moveTo>
                  <a:pt x="0" y="917219"/>
                </a:moveTo>
                <a:cubicBezTo>
                  <a:pt x="0" y="412210"/>
                  <a:pt x="390341" y="-40044"/>
                  <a:pt x="914400" y="2819"/>
                </a:cubicBezTo>
                <a:cubicBezTo>
                  <a:pt x="1438459" y="45682"/>
                  <a:pt x="1828800" y="412210"/>
                  <a:pt x="1828800" y="917219"/>
                </a:cubicBezTo>
                <a:cubicBezTo>
                  <a:pt x="1828800" y="1422228"/>
                  <a:pt x="1438459" y="1807806"/>
                  <a:pt x="914400" y="1831619"/>
                </a:cubicBezTo>
                <a:cubicBezTo>
                  <a:pt x="390341" y="1855432"/>
                  <a:pt x="0" y="1422228"/>
                  <a:pt x="0" y="91721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 rot="10800000">
            <a:off x="1596357" y="2545672"/>
            <a:ext cx="36029" cy="32821"/>
          </a:xfrm>
          <a:custGeom>
            <a:avLst/>
            <a:gdLst>
              <a:gd name="connsiteX0" fmla="*/ 0 w 1828800"/>
              <a:gd name="connsiteY0" fmla="*/ 914400 h 1828800"/>
              <a:gd name="connsiteX1" fmla="*/ 914400 w 1828800"/>
              <a:gd name="connsiteY1" fmla="*/ 0 h 1828800"/>
              <a:gd name="connsiteX2" fmla="*/ 1828800 w 1828800"/>
              <a:gd name="connsiteY2" fmla="*/ 914400 h 1828800"/>
              <a:gd name="connsiteX3" fmla="*/ 914400 w 1828800"/>
              <a:gd name="connsiteY3" fmla="*/ 1828800 h 1828800"/>
              <a:gd name="connsiteX4" fmla="*/ 0 w 1828800"/>
              <a:gd name="connsiteY4" fmla="*/ 914400 h 1828800"/>
              <a:gd name="connsiteX0" fmla="*/ 0 w 1828800"/>
              <a:gd name="connsiteY0" fmla="*/ 917219 h 1831619"/>
              <a:gd name="connsiteX1" fmla="*/ 914400 w 1828800"/>
              <a:gd name="connsiteY1" fmla="*/ 2819 h 1831619"/>
              <a:gd name="connsiteX2" fmla="*/ 1828800 w 1828800"/>
              <a:gd name="connsiteY2" fmla="*/ 917219 h 1831619"/>
              <a:gd name="connsiteX3" fmla="*/ 914400 w 1828800"/>
              <a:gd name="connsiteY3" fmla="*/ 1831619 h 1831619"/>
              <a:gd name="connsiteX4" fmla="*/ 0 w 1828800"/>
              <a:gd name="connsiteY4" fmla="*/ 917219 h 1831619"/>
              <a:gd name="connsiteX0" fmla="*/ 0 w 1828800"/>
              <a:gd name="connsiteY0" fmla="*/ 917219 h 1832556"/>
              <a:gd name="connsiteX1" fmla="*/ 914400 w 1828800"/>
              <a:gd name="connsiteY1" fmla="*/ 2819 h 1832556"/>
              <a:gd name="connsiteX2" fmla="*/ 1828800 w 1828800"/>
              <a:gd name="connsiteY2" fmla="*/ 917219 h 1832556"/>
              <a:gd name="connsiteX3" fmla="*/ 914400 w 1828800"/>
              <a:gd name="connsiteY3" fmla="*/ 1831619 h 1832556"/>
              <a:gd name="connsiteX4" fmla="*/ 0 w 1828800"/>
              <a:gd name="connsiteY4" fmla="*/ 917219 h 183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32556">
                <a:moveTo>
                  <a:pt x="0" y="917219"/>
                </a:moveTo>
                <a:cubicBezTo>
                  <a:pt x="0" y="412210"/>
                  <a:pt x="390341" y="-40044"/>
                  <a:pt x="914400" y="2819"/>
                </a:cubicBezTo>
                <a:cubicBezTo>
                  <a:pt x="1438459" y="45682"/>
                  <a:pt x="1828800" y="412210"/>
                  <a:pt x="1828800" y="917219"/>
                </a:cubicBezTo>
                <a:cubicBezTo>
                  <a:pt x="1828800" y="1422228"/>
                  <a:pt x="1438459" y="1807806"/>
                  <a:pt x="914400" y="1831619"/>
                </a:cubicBezTo>
                <a:cubicBezTo>
                  <a:pt x="390341" y="1855432"/>
                  <a:pt x="0" y="1422228"/>
                  <a:pt x="0" y="91721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14"/>
          <p:cNvSpPr/>
          <p:nvPr/>
        </p:nvSpPr>
        <p:spPr>
          <a:xfrm rot="10800000">
            <a:off x="2376667" y="2838288"/>
            <a:ext cx="36029" cy="32821"/>
          </a:xfrm>
          <a:custGeom>
            <a:avLst/>
            <a:gdLst>
              <a:gd name="connsiteX0" fmla="*/ 0 w 1828800"/>
              <a:gd name="connsiteY0" fmla="*/ 914400 h 1828800"/>
              <a:gd name="connsiteX1" fmla="*/ 914400 w 1828800"/>
              <a:gd name="connsiteY1" fmla="*/ 0 h 1828800"/>
              <a:gd name="connsiteX2" fmla="*/ 1828800 w 1828800"/>
              <a:gd name="connsiteY2" fmla="*/ 914400 h 1828800"/>
              <a:gd name="connsiteX3" fmla="*/ 914400 w 1828800"/>
              <a:gd name="connsiteY3" fmla="*/ 1828800 h 1828800"/>
              <a:gd name="connsiteX4" fmla="*/ 0 w 1828800"/>
              <a:gd name="connsiteY4" fmla="*/ 914400 h 1828800"/>
              <a:gd name="connsiteX0" fmla="*/ 0 w 1828800"/>
              <a:gd name="connsiteY0" fmla="*/ 917219 h 1831619"/>
              <a:gd name="connsiteX1" fmla="*/ 914400 w 1828800"/>
              <a:gd name="connsiteY1" fmla="*/ 2819 h 1831619"/>
              <a:gd name="connsiteX2" fmla="*/ 1828800 w 1828800"/>
              <a:gd name="connsiteY2" fmla="*/ 917219 h 1831619"/>
              <a:gd name="connsiteX3" fmla="*/ 914400 w 1828800"/>
              <a:gd name="connsiteY3" fmla="*/ 1831619 h 1831619"/>
              <a:gd name="connsiteX4" fmla="*/ 0 w 1828800"/>
              <a:gd name="connsiteY4" fmla="*/ 917219 h 1831619"/>
              <a:gd name="connsiteX0" fmla="*/ 0 w 1828800"/>
              <a:gd name="connsiteY0" fmla="*/ 917219 h 1832556"/>
              <a:gd name="connsiteX1" fmla="*/ 914400 w 1828800"/>
              <a:gd name="connsiteY1" fmla="*/ 2819 h 1832556"/>
              <a:gd name="connsiteX2" fmla="*/ 1828800 w 1828800"/>
              <a:gd name="connsiteY2" fmla="*/ 917219 h 1832556"/>
              <a:gd name="connsiteX3" fmla="*/ 914400 w 1828800"/>
              <a:gd name="connsiteY3" fmla="*/ 1831619 h 1832556"/>
              <a:gd name="connsiteX4" fmla="*/ 0 w 1828800"/>
              <a:gd name="connsiteY4" fmla="*/ 917219 h 183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32556">
                <a:moveTo>
                  <a:pt x="0" y="917219"/>
                </a:moveTo>
                <a:cubicBezTo>
                  <a:pt x="0" y="412210"/>
                  <a:pt x="390341" y="-40044"/>
                  <a:pt x="914400" y="2819"/>
                </a:cubicBezTo>
                <a:cubicBezTo>
                  <a:pt x="1438459" y="45682"/>
                  <a:pt x="1828800" y="412210"/>
                  <a:pt x="1828800" y="917219"/>
                </a:cubicBezTo>
                <a:cubicBezTo>
                  <a:pt x="1828800" y="1422228"/>
                  <a:pt x="1438459" y="1807806"/>
                  <a:pt x="914400" y="1831619"/>
                </a:cubicBezTo>
                <a:cubicBezTo>
                  <a:pt x="390341" y="1855432"/>
                  <a:pt x="0" y="1422228"/>
                  <a:pt x="0" y="91721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4"/>
          <p:cNvSpPr/>
          <p:nvPr/>
        </p:nvSpPr>
        <p:spPr>
          <a:xfrm rot="10800000">
            <a:off x="2705312" y="3325982"/>
            <a:ext cx="36029" cy="32821"/>
          </a:xfrm>
          <a:custGeom>
            <a:avLst/>
            <a:gdLst>
              <a:gd name="connsiteX0" fmla="*/ 0 w 1828800"/>
              <a:gd name="connsiteY0" fmla="*/ 914400 h 1828800"/>
              <a:gd name="connsiteX1" fmla="*/ 914400 w 1828800"/>
              <a:gd name="connsiteY1" fmla="*/ 0 h 1828800"/>
              <a:gd name="connsiteX2" fmla="*/ 1828800 w 1828800"/>
              <a:gd name="connsiteY2" fmla="*/ 914400 h 1828800"/>
              <a:gd name="connsiteX3" fmla="*/ 914400 w 1828800"/>
              <a:gd name="connsiteY3" fmla="*/ 1828800 h 1828800"/>
              <a:gd name="connsiteX4" fmla="*/ 0 w 1828800"/>
              <a:gd name="connsiteY4" fmla="*/ 914400 h 1828800"/>
              <a:gd name="connsiteX0" fmla="*/ 0 w 1828800"/>
              <a:gd name="connsiteY0" fmla="*/ 917219 h 1831619"/>
              <a:gd name="connsiteX1" fmla="*/ 914400 w 1828800"/>
              <a:gd name="connsiteY1" fmla="*/ 2819 h 1831619"/>
              <a:gd name="connsiteX2" fmla="*/ 1828800 w 1828800"/>
              <a:gd name="connsiteY2" fmla="*/ 917219 h 1831619"/>
              <a:gd name="connsiteX3" fmla="*/ 914400 w 1828800"/>
              <a:gd name="connsiteY3" fmla="*/ 1831619 h 1831619"/>
              <a:gd name="connsiteX4" fmla="*/ 0 w 1828800"/>
              <a:gd name="connsiteY4" fmla="*/ 917219 h 1831619"/>
              <a:gd name="connsiteX0" fmla="*/ 0 w 1828800"/>
              <a:gd name="connsiteY0" fmla="*/ 917219 h 1832556"/>
              <a:gd name="connsiteX1" fmla="*/ 914400 w 1828800"/>
              <a:gd name="connsiteY1" fmla="*/ 2819 h 1832556"/>
              <a:gd name="connsiteX2" fmla="*/ 1828800 w 1828800"/>
              <a:gd name="connsiteY2" fmla="*/ 917219 h 1832556"/>
              <a:gd name="connsiteX3" fmla="*/ 914400 w 1828800"/>
              <a:gd name="connsiteY3" fmla="*/ 1831619 h 1832556"/>
              <a:gd name="connsiteX4" fmla="*/ 0 w 1828800"/>
              <a:gd name="connsiteY4" fmla="*/ 917219 h 183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32556">
                <a:moveTo>
                  <a:pt x="0" y="917219"/>
                </a:moveTo>
                <a:cubicBezTo>
                  <a:pt x="0" y="412210"/>
                  <a:pt x="390341" y="-40044"/>
                  <a:pt x="914400" y="2819"/>
                </a:cubicBezTo>
                <a:cubicBezTo>
                  <a:pt x="1438459" y="45682"/>
                  <a:pt x="1828800" y="412210"/>
                  <a:pt x="1828800" y="917219"/>
                </a:cubicBezTo>
                <a:cubicBezTo>
                  <a:pt x="1828800" y="1422228"/>
                  <a:pt x="1438459" y="1807806"/>
                  <a:pt x="914400" y="1831619"/>
                </a:cubicBezTo>
                <a:cubicBezTo>
                  <a:pt x="390341" y="1855432"/>
                  <a:pt x="0" y="1422228"/>
                  <a:pt x="0" y="91721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14"/>
          <p:cNvSpPr/>
          <p:nvPr/>
        </p:nvSpPr>
        <p:spPr>
          <a:xfrm rot="10800000">
            <a:off x="2412696" y="4008754"/>
            <a:ext cx="36029" cy="32821"/>
          </a:xfrm>
          <a:custGeom>
            <a:avLst/>
            <a:gdLst>
              <a:gd name="connsiteX0" fmla="*/ 0 w 1828800"/>
              <a:gd name="connsiteY0" fmla="*/ 914400 h 1828800"/>
              <a:gd name="connsiteX1" fmla="*/ 914400 w 1828800"/>
              <a:gd name="connsiteY1" fmla="*/ 0 h 1828800"/>
              <a:gd name="connsiteX2" fmla="*/ 1828800 w 1828800"/>
              <a:gd name="connsiteY2" fmla="*/ 914400 h 1828800"/>
              <a:gd name="connsiteX3" fmla="*/ 914400 w 1828800"/>
              <a:gd name="connsiteY3" fmla="*/ 1828800 h 1828800"/>
              <a:gd name="connsiteX4" fmla="*/ 0 w 1828800"/>
              <a:gd name="connsiteY4" fmla="*/ 914400 h 1828800"/>
              <a:gd name="connsiteX0" fmla="*/ 0 w 1828800"/>
              <a:gd name="connsiteY0" fmla="*/ 917219 h 1831619"/>
              <a:gd name="connsiteX1" fmla="*/ 914400 w 1828800"/>
              <a:gd name="connsiteY1" fmla="*/ 2819 h 1831619"/>
              <a:gd name="connsiteX2" fmla="*/ 1828800 w 1828800"/>
              <a:gd name="connsiteY2" fmla="*/ 917219 h 1831619"/>
              <a:gd name="connsiteX3" fmla="*/ 914400 w 1828800"/>
              <a:gd name="connsiteY3" fmla="*/ 1831619 h 1831619"/>
              <a:gd name="connsiteX4" fmla="*/ 0 w 1828800"/>
              <a:gd name="connsiteY4" fmla="*/ 917219 h 1831619"/>
              <a:gd name="connsiteX0" fmla="*/ 0 w 1828800"/>
              <a:gd name="connsiteY0" fmla="*/ 917219 h 1832556"/>
              <a:gd name="connsiteX1" fmla="*/ 914400 w 1828800"/>
              <a:gd name="connsiteY1" fmla="*/ 2819 h 1832556"/>
              <a:gd name="connsiteX2" fmla="*/ 1828800 w 1828800"/>
              <a:gd name="connsiteY2" fmla="*/ 917219 h 1832556"/>
              <a:gd name="connsiteX3" fmla="*/ 914400 w 1828800"/>
              <a:gd name="connsiteY3" fmla="*/ 1831619 h 1832556"/>
              <a:gd name="connsiteX4" fmla="*/ 0 w 1828800"/>
              <a:gd name="connsiteY4" fmla="*/ 917219 h 183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32556">
                <a:moveTo>
                  <a:pt x="0" y="917219"/>
                </a:moveTo>
                <a:cubicBezTo>
                  <a:pt x="0" y="412210"/>
                  <a:pt x="390341" y="-40044"/>
                  <a:pt x="914400" y="2819"/>
                </a:cubicBezTo>
                <a:cubicBezTo>
                  <a:pt x="1438459" y="45682"/>
                  <a:pt x="1828800" y="412210"/>
                  <a:pt x="1828800" y="917219"/>
                </a:cubicBezTo>
                <a:cubicBezTo>
                  <a:pt x="1828800" y="1422228"/>
                  <a:pt x="1438459" y="1807806"/>
                  <a:pt x="914400" y="1831619"/>
                </a:cubicBezTo>
                <a:cubicBezTo>
                  <a:pt x="390341" y="1855432"/>
                  <a:pt x="0" y="1422228"/>
                  <a:pt x="0" y="91721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4"/>
          <p:cNvSpPr/>
          <p:nvPr/>
        </p:nvSpPr>
        <p:spPr>
          <a:xfrm rot="10800000">
            <a:off x="2022541" y="4529269"/>
            <a:ext cx="36029" cy="32821"/>
          </a:xfrm>
          <a:custGeom>
            <a:avLst/>
            <a:gdLst>
              <a:gd name="connsiteX0" fmla="*/ 0 w 1828800"/>
              <a:gd name="connsiteY0" fmla="*/ 914400 h 1828800"/>
              <a:gd name="connsiteX1" fmla="*/ 914400 w 1828800"/>
              <a:gd name="connsiteY1" fmla="*/ 0 h 1828800"/>
              <a:gd name="connsiteX2" fmla="*/ 1828800 w 1828800"/>
              <a:gd name="connsiteY2" fmla="*/ 914400 h 1828800"/>
              <a:gd name="connsiteX3" fmla="*/ 914400 w 1828800"/>
              <a:gd name="connsiteY3" fmla="*/ 1828800 h 1828800"/>
              <a:gd name="connsiteX4" fmla="*/ 0 w 1828800"/>
              <a:gd name="connsiteY4" fmla="*/ 914400 h 1828800"/>
              <a:gd name="connsiteX0" fmla="*/ 0 w 1828800"/>
              <a:gd name="connsiteY0" fmla="*/ 917219 h 1831619"/>
              <a:gd name="connsiteX1" fmla="*/ 914400 w 1828800"/>
              <a:gd name="connsiteY1" fmla="*/ 2819 h 1831619"/>
              <a:gd name="connsiteX2" fmla="*/ 1828800 w 1828800"/>
              <a:gd name="connsiteY2" fmla="*/ 917219 h 1831619"/>
              <a:gd name="connsiteX3" fmla="*/ 914400 w 1828800"/>
              <a:gd name="connsiteY3" fmla="*/ 1831619 h 1831619"/>
              <a:gd name="connsiteX4" fmla="*/ 0 w 1828800"/>
              <a:gd name="connsiteY4" fmla="*/ 917219 h 1831619"/>
              <a:gd name="connsiteX0" fmla="*/ 0 w 1828800"/>
              <a:gd name="connsiteY0" fmla="*/ 917219 h 1832556"/>
              <a:gd name="connsiteX1" fmla="*/ 914400 w 1828800"/>
              <a:gd name="connsiteY1" fmla="*/ 2819 h 1832556"/>
              <a:gd name="connsiteX2" fmla="*/ 1828800 w 1828800"/>
              <a:gd name="connsiteY2" fmla="*/ 917219 h 1832556"/>
              <a:gd name="connsiteX3" fmla="*/ 914400 w 1828800"/>
              <a:gd name="connsiteY3" fmla="*/ 1831619 h 1832556"/>
              <a:gd name="connsiteX4" fmla="*/ 0 w 1828800"/>
              <a:gd name="connsiteY4" fmla="*/ 917219 h 183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32556">
                <a:moveTo>
                  <a:pt x="0" y="917219"/>
                </a:moveTo>
                <a:cubicBezTo>
                  <a:pt x="0" y="412210"/>
                  <a:pt x="390341" y="-40044"/>
                  <a:pt x="914400" y="2819"/>
                </a:cubicBezTo>
                <a:cubicBezTo>
                  <a:pt x="1438459" y="45682"/>
                  <a:pt x="1828800" y="412210"/>
                  <a:pt x="1828800" y="917219"/>
                </a:cubicBezTo>
                <a:cubicBezTo>
                  <a:pt x="1828800" y="1422228"/>
                  <a:pt x="1438459" y="1807806"/>
                  <a:pt x="914400" y="1831619"/>
                </a:cubicBezTo>
                <a:cubicBezTo>
                  <a:pt x="390341" y="1855432"/>
                  <a:pt x="0" y="1422228"/>
                  <a:pt x="0" y="91721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4"/>
          <p:cNvSpPr/>
          <p:nvPr/>
        </p:nvSpPr>
        <p:spPr>
          <a:xfrm rot="10800000">
            <a:off x="1242231" y="4236653"/>
            <a:ext cx="36029" cy="32821"/>
          </a:xfrm>
          <a:custGeom>
            <a:avLst/>
            <a:gdLst>
              <a:gd name="connsiteX0" fmla="*/ 0 w 1828800"/>
              <a:gd name="connsiteY0" fmla="*/ 914400 h 1828800"/>
              <a:gd name="connsiteX1" fmla="*/ 914400 w 1828800"/>
              <a:gd name="connsiteY1" fmla="*/ 0 h 1828800"/>
              <a:gd name="connsiteX2" fmla="*/ 1828800 w 1828800"/>
              <a:gd name="connsiteY2" fmla="*/ 914400 h 1828800"/>
              <a:gd name="connsiteX3" fmla="*/ 914400 w 1828800"/>
              <a:gd name="connsiteY3" fmla="*/ 1828800 h 1828800"/>
              <a:gd name="connsiteX4" fmla="*/ 0 w 1828800"/>
              <a:gd name="connsiteY4" fmla="*/ 914400 h 1828800"/>
              <a:gd name="connsiteX0" fmla="*/ 0 w 1828800"/>
              <a:gd name="connsiteY0" fmla="*/ 917219 h 1831619"/>
              <a:gd name="connsiteX1" fmla="*/ 914400 w 1828800"/>
              <a:gd name="connsiteY1" fmla="*/ 2819 h 1831619"/>
              <a:gd name="connsiteX2" fmla="*/ 1828800 w 1828800"/>
              <a:gd name="connsiteY2" fmla="*/ 917219 h 1831619"/>
              <a:gd name="connsiteX3" fmla="*/ 914400 w 1828800"/>
              <a:gd name="connsiteY3" fmla="*/ 1831619 h 1831619"/>
              <a:gd name="connsiteX4" fmla="*/ 0 w 1828800"/>
              <a:gd name="connsiteY4" fmla="*/ 917219 h 1831619"/>
              <a:gd name="connsiteX0" fmla="*/ 0 w 1828800"/>
              <a:gd name="connsiteY0" fmla="*/ 917219 h 1832556"/>
              <a:gd name="connsiteX1" fmla="*/ 914400 w 1828800"/>
              <a:gd name="connsiteY1" fmla="*/ 2819 h 1832556"/>
              <a:gd name="connsiteX2" fmla="*/ 1828800 w 1828800"/>
              <a:gd name="connsiteY2" fmla="*/ 917219 h 1832556"/>
              <a:gd name="connsiteX3" fmla="*/ 914400 w 1828800"/>
              <a:gd name="connsiteY3" fmla="*/ 1831619 h 1832556"/>
              <a:gd name="connsiteX4" fmla="*/ 0 w 1828800"/>
              <a:gd name="connsiteY4" fmla="*/ 917219 h 183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32556">
                <a:moveTo>
                  <a:pt x="0" y="917219"/>
                </a:moveTo>
                <a:cubicBezTo>
                  <a:pt x="0" y="412210"/>
                  <a:pt x="390341" y="-40044"/>
                  <a:pt x="914400" y="2819"/>
                </a:cubicBezTo>
                <a:cubicBezTo>
                  <a:pt x="1438459" y="45682"/>
                  <a:pt x="1828800" y="412210"/>
                  <a:pt x="1828800" y="917219"/>
                </a:cubicBezTo>
                <a:cubicBezTo>
                  <a:pt x="1828800" y="1422228"/>
                  <a:pt x="1438459" y="1807806"/>
                  <a:pt x="914400" y="1831619"/>
                </a:cubicBezTo>
                <a:cubicBezTo>
                  <a:pt x="390341" y="1855432"/>
                  <a:pt x="0" y="1422228"/>
                  <a:pt x="0" y="91721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4"/>
          <p:cNvSpPr/>
          <p:nvPr/>
        </p:nvSpPr>
        <p:spPr>
          <a:xfrm rot="10800000">
            <a:off x="1986512" y="3651420"/>
            <a:ext cx="36029" cy="32821"/>
          </a:xfrm>
          <a:custGeom>
            <a:avLst/>
            <a:gdLst>
              <a:gd name="connsiteX0" fmla="*/ 0 w 1828800"/>
              <a:gd name="connsiteY0" fmla="*/ 914400 h 1828800"/>
              <a:gd name="connsiteX1" fmla="*/ 914400 w 1828800"/>
              <a:gd name="connsiteY1" fmla="*/ 0 h 1828800"/>
              <a:gd name="connsiteX2" fmla="*/ 1828800 w 1828800"/>
              <a:gd name="connsiteY2" fmla="*/ 914400 h 1828800"/>
              <a:gd name="connsiteX3" fmla="*/ 914400 w 1828800"/>
              <a:gd name="connsiteY3" fmla="*/ 1828800 h 1828800"/>
              <a:gd name="connsiteX4" fmla="*/ 0 w 1828800"/>
              <a:gd name="connsiteY4" fmla="*/ 914400 h 1828800"/>
              <a:gd name="connsiteX0" fmla="*/ 0 w 1828800"/>
              <a:gd name="connsiteY0" fmla="*/ 917219 h 1831619"/>
              <a:gd name="connsiteX1" fmla="*/ 914400 w 1828800"/>
              <a:gd name="connsiteY1" fmla="*/ 2819 h 1831619"/>
              <a:gd name="connsiteX2" fmla="*/ 1828800 w 1828800"/>
              <a:gd name="connsiteY2" fmla="*/ 917219 h 1831619"/>
              <a:gd name="connsiteX3" fmla="*/ 914400 w 1828800"/>
              <a:gd name="connsiteY3" fmla="*/ 1831619 h 1831619"/>
              <a:gd name="connsiteX4" fmla="*/ 0 w 1828800"/>
              <a:gd name="connsiteY4" fmla="*/ 917219 h 1831619"/>
              <a:gd name="connsiteX0" fmla="*/ 0 w 1828800"/>
              <a:gd name="connsiteY0" fmla="*/ 917219 h 1832556"/>
              <a:gd name="connsiteX1" fmla="*/ 914400 w 1828800"/>
              <a:gd name="connsiteY1" fmla="*/ 2819 h 1832556"/>
              <a:gd name="connsiteX2" fmla="*/ 1828800 w 1828800"/>
              <a:gd name="connsiteY2" fmla="*/ 917219 h 1832556"/>
              <a:gd name="connsiteX3" fmla="*/ 914400 w 1828800"/>
              <a:gd name="connsiteY3" fmla="*/ 1831619 h 1832556"/>
              <a:gd name="connsiteX4" fmla="*/ 0 w 1828800"/>
              <a:gd name="connsiteY4" fmla="*/ 917219 h 183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32556">
                <a:moveTo>
                  <a:pt x="0" y="917219"/>
                </a:moveTo>
                <a:cubicBezTo>
                  <a:pt x="0" y="412210"/>
                  <a:pt x="390341" y="-40044"/>
                  <a:pt x="914400" y="2819"/>
                </a:cubicBezTo>
                <a:cubicBezTo>
                  <a:pt x="1438459" y="45682"/>
                  <a:pt x="1828800" y="412210"/>
                  <a:pt x="1828800" y="917219"/>
                </a:cubicBezTo>
                <a:cubicBezTo>
                  <a:pt x="1828800" y="1422228"/>
                  <a:pt x="1438459" y="1807806"/>
                  <a:pt x="914400" y="1831619"/>
                </a:cubicBezTo>
                <a:cubicBezTo>
                  <a:pt x="390341" y="1855432"/>
                  <a:pt x="0" y="1422228"/>
                  <a:pt x="0" y="91721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14"/>
          <p:cNvSpPr/>
          <p:nvPr/>
        </p:nvSpPr>
        <p:spPr>
          <a:xfrm rot="10800000">
            <a:off x="1632386" y="3261265"/>
            <a:ext cx="36029" cy="32821"/>
          </a:xfrm>
          <a:custGeom>
            <a:avLst/>
            <a:gdLst>
              <a:gd name="connsiteX0" fmla="*/ 0 w 1828800"/>
              <a:gd name="connsiteY0" fmla="*/ 914400 h 1828800"/>
              <a:gd name="connsiteX1" fmla="*/ 914400 w 1828800"/>
              <a:gd name="connsiteY1" fmla="*/ 0 h 1828800"/>
              <a:gd name="connsiteX2" fmla="*/ 1828800 w 1828800"/>
              <a:gd name="connsiteY2" fmla="*/ 914400 h 1828800"/>
              <a:gd name="connsiteX3" fmla="*/ 914400 w 1828800"/>
              <a:gd name="connsiteY3" fmla="*/ 1828800 h 1828800"/>
              <a:gd name="connsiteX4" fmla="*/ 0 w 1828800"/>
              <a:gd name="connsiteY4" fmla="*/ 914400 h 1828800"/>
              <a:gd name="connsiteX0" fmla="*/ 0 w 1828800"/>
              <a:gd name="connsiteY0" fmla="*/ 917219 h 1831619"/>
              <a:gd name="connsiteX1" fmla="*/ 914400 w 1828800"/>
              <a:gd name="connsiteY1" fmla="*/ 2819 h 1831619"/>
              <a:gd name="connsiteX2" fmla="*/ 1828800 w 1828800"/>
              <a:gd name="connsiteY2" fmla="*/ 917219 h 1831619"/>
              <a:gd name="connsiteX3" fmla="*/ 914400 w 1828800"/>
              <a:gd name="connsiteY3" fmla="*/ 1831619 h 1831619"/>
              <a:gd name="connsiteX4" fmla="*/ 0 w 1828800"/>
              <a:gd name="connsiteY4" fmla="*/ 917219 h 1831619"/>
              <a:gd name="connsiteX0" fmla="*/ 0 w 1828800"/>
              <a:gd name="connsiteY0" fmla="*/ 917219 h 1832556"/>
              <a:gd name="connsiteX1" fmla="*/ 914400 w 1828800"/>
              <a:gd name="connsiteY1" fmla="*/ 2819 h 1832556"/>
              <a:gd name="connsiteX2" fmla="*/ 1828800 w 1828800"/>
              <a:gd name="connsiteY2" fmla="*/ 917219 h 1832556"/>
              <a:gd name="connsiteX3" fmla="*/ 914400 w 1828800"/>
              <a:gd name="connsiteY3" fmla="*/ 1831619 h 1832556"/>
              <a:gd name="connsiteX4" fmla="*/ 0 w 1828800"/>
              <a:gd name="connsiteY4" fmla="*/ 917219 h 183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32556">
                <a:moveTo>
                  <a:pt x="0" y="917219"/>
                </a:moveTo>
                <a:cubicBezTo>
                  <a:pt x="0" y="412210"/>
                  <a:pt x="390341" y="-40044"/>
                  <a:pt x="914400" y="2819"/>
                </a:cubicBezTo>
                <a:cubicBezTo>
                  <a:pt x="1438459" y="45682"/>
                  <a:pt x="1828800" y="412210"/>
                  <a:pt x="1828800" y="917219"/>
                </a:cubicBezTo>
                <a:cubicBezTo>
                  <a:pt x="1828800" y="1422228"/>
                  <a:pt x="1438459" y="1807806"/>
                  <a:pt x="914400" y="1831619"/>
                </a:cubicBezTo>
                <a:cubicBezTo>
                  <a:pt x="390341" y="1855432"/>
                  <a:pt x="0" y="1422228"/>
                  <a:pt x="0" y="91721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4"/>
          <p:cNvSpPr/>
          <p:nvPr/>
        </p:nvSpPr>
        <p:spPr>
          <a:xfrm rot="10800000">
            <a:off x="1242231" y="2871110"/>
            <a:ext cx="36029" cy="32821"/>
          </a:xfrm>
          <a:custGeom>
            <a:avLst/>
            <a:gdLst>
              <a:gd name="connsiteX0" fmla="*/ 0 w 1828800"/>
              <a:gd name="connsiteY0" fmla="*/ 914400 h 1828800"/>
              <a:gd name="connsiteX1" fmla="*/ 914400 w 1828800"/>
              <a:gd name="connsiteY1" fmla="*/ 0 h 1828800"/>
              <a:gd name="connsiteX2" fmla="*/ 1828800 w 1828800"/>
              <a:gd name="connsiteY2" fmla="*/ 914400 h 1828800"/>
              <a:gd name="connsiteX3" fmla="*/ 914400 w 1828800"/>
              <a:gd name="connsiteY3" fmla="*/ 1828800 h 1828800"/>
              <a:gd name="connsiteX4" fmla="*/ 0 w 1828800"/>
              <a:gd name="connsiteY4" fmla="*/ 914400 h 1828800"/>
              <a:gd name="connsiteX0" fmla="*/ 0 w 1828800"/>
              <a:gd name="connsiteY0" fmla="*/ 917219 h 1831619"/>
              <a:gd name="connsiteX1" fmla="*/ 914400 w 1828800"/>
              <a:gd name="connsiteY1" fmla="*/ 2819 h 1831619"/>
              <a:gd name="connsiteX2" fmla="*/ 1828800 w 1828800"/>
              <a:gd name="connsiteY2" fmla="*/ 917219 h 1831619"/>
              <a:gd name="connsiteX3" fmla="*/ 914400 w 1828800"/>
              <a:gd name="connsiteY3" fmla="*/ 1831619 h 1831619"/>
              <a:gd name="connsiteX4" fmla="*/ 0 w 1828800"/>
              <a:gd name="connsiteY4" fmla="*/ 917219 h 1831619"/>
              <a:gd name="connsiteX0" fmla="*/ 0 w 1828800"/>
              <a:gd name="connsiteY0" fmla="*/ 917219 h 1832556"/>
              <a:gd name="connsiteX1" fmla="*/ 914400 w 1828800"/>
              <a:gd name="connsiteY1" fmla="*/ 2819 h 1832556"/>
              <a:gd name="connsiteX2" fmla="*/ 1828800 w 1828800"/>
              <a:gd name="connsiteY2" fmla="*/ 917219 h 1832556"/>
              <a:gd name="connsiteX3" fmla="*/ 914400 w 1828800"/>
              <a:gd name="connsiteY3" fmla="*/ 1831619 h 1832556"/>
              <a:gd name="connsiteX4" fmla="*/ 0 w 1828800"/>
              <a:gd name="connsiteY4" fmla="*/ 917219 h 183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32556">
                <a:moveTo>
                  <a:pt x="0" y="917219"/>
                </a:moveTo>
                <a:cubicBezTo>
                  <a:pt x="0" y="412210"/>
                  <a:pt x="390341" y="-40044"/>
                  <a:pt x="914400" y="2819"/>
                </a:cubicBezTo>
                <a:cubicBezTo>
                  <a:pt x="1438459" y="45682"/>
                  <a:pt x="1828800" y="412210"/>
                  <a:pt x="1828800" y="917219"/>
                </a:cubicBezTo>
                <a:cubicBezTo>
                  <a:pt x="1828800" y="1422228"/>
                  <a:pt x="1438459" y="1807806"/>
                  <a:pt x="914400" y="1831619"/>
                </a:cubicBezTo>
                <a:cubicBezTo>
                  <a:pt x="390341" y="1855432"/>
                  <a:pt x="0" y="1422228"/>
                  <a:pt x="0" y="91721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\\192.168.1.18\mt_school\2014_15\01 STATE_BOARD_MH\ENGLISH_MED\TAT_2014 - 15\9th std\Biology\Chapter 5\M9cpRao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9665">
            <a:off x="1350260" y="3133575"/>
            <a:ext cx="857528" cy="81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\\192.168.1.18\mt_school\2014_15\01 STATE_BOARD_MH\ENGLISH_MED\TAT_2014 - 15\9th std\Biology\Chapter 5\mitochondrio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2075733" y="4019412"/>
            <a:ext cx="264110" cy="19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\\192.168.1.18\mt_school\2014_15\01 STATE_BOARD_MH\ENGLISH_MED\TAT_2014 - 15\9th std\Biology\Chapter 5\Picture3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60245" y="2780092"/>
            <a:ext cx="1071705" cy="81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\\192.168.1.18\mt_school\2014_15\01 STATE_BOARD_MH\ENGLISH_MED\TAT_2014 - 15\9th std\Biology\Chapter 5\Picture4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95151" y="2653453"/>
            <a:ext cx="544443" cy="60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\\192.168.1.18\mt_school\2014_15\01 STATE_BOARD_MH\ENGLISH_MED\TAT_2014 - 15\9th std\Biology\Chapter 5\mitochondrio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441503" y="3007447"/>
            <a:ext cx="264110" cy="19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\\192.168.1.18\mt_school\2014_15\01 STATE_BOARD_MH\ENGLISH_MED\TAT_2014 - 15\9th std\Biology\Chapter 5\mitochondrio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23127" y="3527654"/>
            <a:ext cx="264110" cy="19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\\192.168.1.18\mt_school\2014_15\01 STATE_BOARD_MH\ENGLISH_MED\TAT_2014 - 15\9th std\Biology\Chapter 5\Picture4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2339843" y="3540548"/>
            <a:ext cx="321046" cy="35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4"/>
          <p:cNvSpPr/>
          <p:nvPr/>
        </p:nvSpPr>
        <p:spPr>
          <a:xfrm rot="10800000">
            <a:off x="993945" y="3308070"/>
            <a:ext cx="93450" cy="85130"/>
          </a:xfrm>
          <a:custGeom>
            <a:avLst/>
            <a:gdLst>
              <a:gd name="connsiteX0" fmla="*/ 0 w 1828800"/>
              <a:gd name="connsiteY0" fmla="*/ 914400 h 1828800"/>
              <a:gd name="connsiteX1" fmla="*/ 914400 w 1828800"/>
              <a:gd name="connsiteY1" fmla="*/ 0 h 1828800"/>
              <a:gd name="connsiteX2" fmla="*/ 1828800 w 1828800"/>
              <a:gd name="connsiteY2" fmla="*/ 914400 h 1828800"/>
              <a:gd name="connsiteX3" fmla="*/ 914400 w 1828800"/>
              <a:gd name="connsiteY3" fmla="*/ 1828800 h 1828800"/>
              <a:gd name="connsiteX4" fmla="*/ 0 w 1828800"/>
              <a:gd name="connsiteY4" fmla="*/ 914400 h 1828800"/>
              <a:gd name="connsiteX0" fmla="*/ 0 w 1828800"/>
              <a:gd name="connsiteY0" fmla="*/ 917219 h 1831619"/>
              <a:gd name="connsiteX1" fmla="*/ 914400 w 1828800"/>
              <a:gd name="connsiteY1" fmla="*/ 2819 h 1831619"/>
              <a:gd name="connsiteX2" fmla="*/ 1828800 w 1828800"/>
              <a:gd name="connsiteY2" fmla="*/ 917219 h 1831619"/>
              <a:gd name="connsiteX3" fmla="*/ 914400 w 1828800"/>
              <a:gd name="connsiteY3" fmla="*/ 1831619 h 1831619"/>
              <a:gd name="connsiteX4" fmla="*/ 0 w 1828800"/>
              <a:gd name="connsiteY4" fmla="*/ 917219 h 1831619"/>
              <a:gd name="connsiteX0" fmla="*/ 0 w 1828800"/>
              <a:gd name="connsiteY0" fmla="*/ 917219 h 1832556"/>
              <a:gd name="connsiteX1" fmla="*/ 914400 w 1828800"/>
              <a:gd name="connsiteY1" fmla="*/ 2819 h 1832556"/>
              <a:gd name="connsiteX2" fmla="*/ 1828800 w 1828800"/>
              <a:gd name="connsiteY2" fmla="*/ 917219 h 1832556"/>
              <a:gd name="connsiteX3" fmla="*/ 914400 w 1828800"/>
              <a:gd name="connsiteY3" fmla="*/ 1831619 h 1832556"/>
              <a:gd name="connsiteX4" fmla="*/ 0 w 1828800"/>
              <a:gd name="connsiteY4" fmla="*/ 917219 h 183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32556">
                <a:moveTo>
                  <a:pt x="0" y="917219"/>
                </a:moveTo>
                <a:cubicBezTo>
                  <a:pt x="0" y="412210"/>
                  <a:pt x="390341" y="-40044"/>
                  <a:pt x="914400" y="2819"/>
                </a:cubicBezTo>
                <a:cubicBezTo>
                  <a:pt x="1438459" y="45682"/>
                  <a:pt x="1828800" y="412210"/>
                  <a:pt x="1828800" y="917219"/>
                </a:cubicBezTo>
                <a:cubicBezTo>
                  <a:pt x="1828800" y="1422228"/>
                  <a:pt x="1438459" y="1807806"/>
                  <a:pt x="914400" y="1831619"/>
                </a:cubicBezTo>
                <a:cubicBezTo>
                  <a:pt x="390341" y="1855432"/>
                  <a:pt x="0" y="1422228"/>
                  <a:pt x="0" y="917219"/>
                </a:cubicBez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10800000">
            <a:off x="1465382" y="4068060"/>
            <a:ext cx="93450" cy="85130"/>
          </a:xfrm>
          <a:custGeom>
            <a:avLst/>
            <a:gdLst>
              <a:gd name="connsiteX0" fmla="*/ 0 w 1828800"/>
              <a:gd name="connsiteY0" fmla="*/ 914400 h 1828800"/>
              <a:gd name="connsiteX1" fmla="*/ 914400 w 1828800"/>
              <a:gd name="connsiteY1" fmla="*/ 0 h 1828800"/>
              <a:gd name="connsiteX2" fmla="*/ 1828800 w 1828800"/>
              <a:gd name="connsiteY2" fmla="*/ 914400 h 1828800"/>
              <a:gd name="connsiteX3" fmla="*/ 914400 w 1828800"/>
              <a:gd name="connsiteY3" fmla="*/ 1828800 h 1828800"/>
              <a:gd name="connsiteX4" fmla="*/ 0 w 1828800"/>
              <a:gd name="connsiteY4" fmla="*/ 914400 h 1828800"/>
              <a:gd name="connsiteX0" fmla="*/ 0 w 1828800"/>
              <a:gd name="connsiteY0" fmla="*/ 917219 h 1831619"/>
              <a:gd name="connsiteX1" fmla="*/ 914400 w 1828800"/>
              <a:gd name="connsiteY1" fmla="*/ 2819 h 1831619"/>
              <a:gd name="connsiteX2" fmla="*/ 1828800 w 1828800"/>
              <a:gd name="connsiteY2" fmla="*/ 917219 h 1831619"/>
              <a:gd name="connsiteX3" fmla="*/ 914400 w 1828800"/>
              <a:gd name="connsiteY3" fmla="*/ 1831619 h 1831619"/>
              <a:gd name="connsiteX4" fmla="*/ 0 w 1828800"/>
              <a:gd name="connsiteY4" fmla="*/ 917219 h 1831619"/>
              <a:gd name="connsiteX0" fmla="*/ 0 w 1828800"/>
              <a:gd name="connsiteY0" fmla="*/ 917219 h 1832556"/>
              <a:gd name="connsiteX1" fmla="*/ 914400 w 1828800"/>
              <a:gd name="connsiteY1" fmla="*/ 2819 h 1832556"/>
              <a:gd name="connsiteX2" fmla="*/ 1828800 w 1828800"/>
              <a:gd name="connsiteY2" fmla="*/ 917219 h 1832556"/>
              <a:gd name="connsiteX3" fmla="*/ 914400 w 1828800"/>
              <a:gd name="connsiteY3" fmla="*/ 1831619 h 1832556"/>
              <a:gd name="connsiteX4" fmla="*/ 0 w 1828800"/>
              <a:gd name="connsiteY4" fmla="*/ 917219 h 183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32556">
                <a:moveTo>
                  <a:pt x="0" y="917219"/>
                </a:moveTo>
                <a:cubicBezTo>
                  <a:pt x="0" y="412210"/>
                  <a:pt x="390341" y="-40044"/>
                  <a:pt x="914400" y="2819"/>
                </a:cubicBezTo>
                <a:cubicBezTo>
                  <a:pt x="1438459" y="45682"/>
                  <a:pt x="1828800" y="412210"/>
                  <a:pt x="1828800" y="917219"/>
                </a:cubicBezTo>
                <a:cubicBezTo>
                  <a:pt x="1828800" y="1422228"/>
                  <a:pt x="1438459" y="1807806"/>
                  <a:pt x="914400" y="1831619"/>
                </a:cubicBezTo>
                <a:cubicBezTo>
                  <a:pt x="390341" y="1855432"/>
                  <a:pt x="0" y="1422228"/>
                  <a:pt x="0" y="917219"/>
                </a:cubicBez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4"/>
          <p:cNvSpPr/>
          <p:nvPr/>
        </p:nvSpPr>
        <p:spPr>
          <a:xfrm rot="10800000">
            <a:off x="2142405" y="2758603"/>
            <a:ext cx="113076" cy="103008"/>
          </a:xfrm>
          <a:custGeom>
            <a:avLst/>
            <a:gdLst>
              <a:gd name="connsiteX0" fmla="*/ 0 w 1828800"/>
              <a:gd name="connsiteY0" fmla="*/ 914400 h 1828800"/>
              <a:gd name="connsiteX1" fmla="*/ 914400 w 1828800"/>
              <a:gd name="connsiteY1" fmla="*/ 0 h 1828800"/>
              <a:gd name="connsiteX2" fmla="*/ 1828800 w 1828800"/>
              <a:gd name="connsiteY2" fmla="*/ 914400 h 1828800"/>
              <a:gd name="connsiteX3" fmla="*/ 914400 w 1828800"/>
              <a:gd name="connsiteY3" fmla="*/ 1828800 h 1828800"/>
              <a:gd name="connsiteX4" fmla="*/ 0 w 1828800"/>
              <a:gd name="connsiteY4" fmla="*/ 914400 h 1828800"/>
              <a:gd name="connsiteX0" fmla="*/ 0 w 1828800"/>
              <a:gd name="connsiteY0" fmla="*/ 917219 h 1831619"/>
              <a:gd name="connsiteX1" fmla="*/ 914400 w 1828800"/>
              <a:gd name="connsiteY1" fmla="*/ 2819 h 1831619"/>
              <a:gd name="connsiteX2" fmla="*/ 1828800 w 1828800"/>
              <a:gd name="connsiteY2" fmla="*/ 917219 h 1831619"/>
              <a:gd name="connsiteX3" fmla="*/ 914400 w 1828800"/>
              <a:gd name="connsiteY3" fmla="*/ 1831619 h 1831619"/>
              <a:gd name="connsiteX4" fmla="*/ 0 w 1828800"/>
              <a:gd name="connsiteY4" fmla="*/ 917219 h 1831619"/>
              <a:gd name="connsiteX0" fmla="*/ 0 w 1828800"/>
              <a:gd name="connsiteY0" fmla="*/ 917219 h 1832556"/>
              <a:gd name="connsiteX1" fmla="*/ 914400 w 1828800"/>
              <a:gd name="connsiteY1" fmla="*/ 2819 h 1832556"/>
              <a:gd name="connsiteX2" fmla="*/ 1828800 w 1828800"/>
              <a:gd name="connsiteY2" fmla="*/ 917219 h 1832556"/>
              <a:gd name="connsiteX3" fmla="*/ 914400 w 1828800"/>
              <a:gd name="connsiteY3" fmla="*/ 1831619 h 1832556"/>
              <a:gd name="connsiteX4" fmla="*/ 0 w 1828800"/>
              <a:gd name="connsiteY4" fmla="*/ 917219 h 183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32556">
                <a:moveTo>
                  <a:pt x="0" y="917219"/>
                </a:moveTo>
                <a:cubicBezTo>
                  <a:pt x="0" y="412210"/>
                  <a:pt x="390341" y="-40044"/>
                  <a:pt x="914400" y="2819"/>
                </a:cubicBezTo>
                <a:cubicBezTo>
                  <a:pt x="1438459" y="45682"/>
                  <a:pt x="1828800" y="412210"/>
                  <a:pt x="1828800" y="917219"/>
                </a:cubicBezTo>
                <a:cubicBezTo>
                  <a:pt x="1828800" y="1422228"/>
                  <a:pt x="1438459" y="1807806"/>
                  <a:pt x="914400" y="1831619"/>
                </a:cubicBezTo>
                <a:cubicBezTo>
                  <a:pt x="390341" y="1855432"/>
                  <a:pt x="0" y="1422228"/>
                  <a:pt x="0" y="917219"/>
                </a:cubicBez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4"/>
          <p:cNvSpPr/>
          <p:nvPr/>
        </p:nvSpPr>
        <p:spPr>
          <a:xfrm rot="10800000">
            <a:off x="2296841" y="3819337"/>
            <a:ext cx="113076" cy="103008"/>
          </a:xfrm>
          <a:custGeom>
            <a:avLst/>
            <a:gdLst>
              <a:gd name="connsiteX0" fmla="*/ 0 w 1828800"/>
              <a:gd name="connsiteY0" fmla="*/ 914400 h 1828800"/>
              <a:gd name="connsiteX1" fmla="*/ 914400 w 1828800"/>
              <a:gd name="connsiteY1" fmla="*/ 0 h 1828800"/>
              <a:gd name="connsiteX2" fmla="*/ 1828800 w 1828800"/>
              <a:gd name="connsiteY2" fmla="*/ 914400 h 1828800"/>
              <a:gd name="connsiteX3" fmla="*/ 914400 w 1828800"/>
              <a:gd name="connsiteY3" fmla="*/ 1828800 h 1828800"/>
              <a:gd name="connsiteX4" fmla="*/ 0 w 1828800"/>
              <a:gd name="connsiteY4" fmla="*/ 914400 h 1828800"/>
              <a:gd name="connsiteX0" fmla="*/ 0 w 1828800"/>
              <a:gd name="connsiteY0" fmla="*/ 917219 h 1831619"/>
              <a:gd name="connsiteX1" fmla="*/ 914400 w 1828800"/>
              <a:gd name="connsiteY1" fmla="*/ 2819 h 1831619"/>
              <a:gd name="connsiteX2" fmla="*/ 1828800 w 1828800"/>
              <a:gd name="connsiteY2" fmla="*/ 917219 h 1831619"/>
              <a:gd name="connsiteX3" fmla="*/ 914400 w 1828800"/>
              <a:gd name="connsiteY3" fmla="*/ 1831619 h 1831619"/>
              <a:gd name="connsiteX4" fmla="*/ 0 w 1828800"/>
              <a:gd name="connsiteY4" fmla="*/ 917219 h 1831619"/>
              <a:gd name="connsiteX0" fmla="*/ 0 w 1828800"/>
              <a:gd name="connsiteY0" fmla="*/ 917219 h 1832556"/>
              <a:gd name="connsiteX1" fmla="*/ 914400 w 1828800"/>
              <a:gd name="connsiteY1" fmla="*/ 2819 h 1832556"/>
              <a:gd name="connsiteX2" fmla="*/ 1828800 w 1828800"/>
              <a:gd name="connsiteY2" fmla="*/ 917219 h 1832556"/>
              <a:gd name="connsiteX3" fmla="*/ 914400 w 1828800"/>
              <a:gd name="connsiteY3" fmla="*/ 1831619 h 1832556"/>
              <a:gd name="connsiteX4" fmla="*/ 0 w 1828800"/>
              <a:gd name="connsiteY4" fmla="*/ 917219 h 183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32556">
                <a:moveTo>
                  <a:pt x="0" y="917219"/>
                </a:moveTo>
                <a:cubicBezTo>
                  <a:pt x="0" y="412210"/>
                  <a:pt x="390341" y="-40044"/>
                  <a:pt x="914400" y="2819"/>
                </a:cubicBezTo>
                <a:cubicBezTo>
                  <a:pt x="1438459" y="45682"/>
                  <a:pt x="1828800" y="412210"/>
                  <a:pt x="1828800" y="917219"/>
                </a:cubicBezTo>
                <a:cubicBezTo>
                  <a:pt x="1828800" y="1422228"/>
                  <a:pt x="1438459" y="1807806"/>
                  <a:pt x="914400" y="1831619"/>
                </a:cubicBezTo>
                <a:cubicBezTo>
                  <a:pt x="390341" y="1855432"/>
                  <a:pt x="0" y="1422228"/>
                  <a:pt x="0" y="917219"/>
                </a:cubicBez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34809">
            <a:off x="1272179" y="3802934"/>
            <a:ext cx="438873" cy="444464"/>
          </a:xfrm>
          <a:prstGeom prst="rect">
            <a:avLst/>
          </a:prstGeom>
          <a:ln>
            <a:noFill/>
          </a:ln>
        </p:spPr>
      </p:pic>
      <p:sp>
        <p:nvSpPr>
          <p:cNvPr id="32" name="Oval 31"/>
          <p:cNvSpPr/>
          <p:nvPr/>
        </p:nvSpPr>
        <p:spPr>
          <a:xfrm>
            <a:off x="1901594" y="4346066"/>
            <a:ext cx="204024" cy="204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14193584" flipH="1">
            <a:off x="1353875" y="3972090"/>
            <a:ext cx="336378" cy="362202"/>
          </a:xfrm>
          <a:custGeom>
            <a:avLst/>
            <a:gdLst>
              <a:gd name="connsiteX0" fmla="*/ 1537700 w 1585044"/>
              <a:gd name="connsiteY0" fmla="*/ 1232462 h 2255706"/>
              <a:gd name="connsiteX1" fmla="*/ 1220200 w 1585044"/>
              <a:gd name="connsiteY1" fmla="*/ 1410262 h 2255706"/>
              <a:gd name="connsiteX2" fmla="*/ 204200 w 1585044"/>
              <a:gd name="connsiteY2" fmla="*/ 562 h 2255706"/>
              <a:gd name="connsiteX3" fmla="*/ 89900 w 1585044"/>
              <a:gd name="connsiteY3" fmla="*/ 1803962 h 2255706"/>
              <a:gd name="connsiteX4" fmla="*/ 58150 w 1585044"/>
              <a:gd name="connsiteY4" fmla="*/ 2254812 h 2255706"/>
              <a:gd name="connsiteX5" fmla="*/ 947150 w 1585044"/>
              <a:gd name="connsiteY5" fmla="*/ 1911912 h 2255706"/>
              <a:gd name="connsiteX6" fmla="*/ 1518650 w 1585044"/>
              <a:gd name="connsiteY6" fmla="*/ 1638862 h 2255706"/>
              <a:gd name="connsiteX7" fmla="*/ 1537700 w 1585044"/>
              <a:gd name="connsiteY7" fmla="*/ 1232462 h 2255706"/>
              <a:gd name="connsiteX0" fmla="*/ 1610725 w 1633691"/>
              <a:gd name="connsiteY0" fmla="*/ 1365822 h 2255716"/>
              <a:gd name="connsiteX1" fmla="*/ 1220200 w 1633691"/>
              <a:gd name="connsiteY1" fmla="*/ 1410272 h 2255716"/>
              <a:gd name="connsiteX2" fmla="*/ 204200 w 1633691"/>
              <a:gd name="connsiteY2" fmla="*/ 572 h 2255716"/>
              <a:gd name="connsiteX3" fmla="*/ 89900 w 1633691"/>
              <a:gd name="connsiteY3" fmla="*/ 1803972 h 2255716"/>
              <a:gd name="connsiteX4" fmla="*/ 58150 w 1633691"/>
              <a:gd name="connsiteY4" fmla="*/ 2254822 h 2255716"/>
              <a:gd name="connsiteX5" fmla="*/ 947150 w 1633691"/>
              <a:gd name="connsiteY5" fmla="*/ 1911922 h 2255716"/>
              <a:gd name="connsiteX6" fmla="*/ 1518650 w 1633691"/>
              <a:gd name="connsiteY6" fmla="*/ 1638872 h 2255716"/>
              <a:gd name="connsiteX7" fmla="*/ 1610725 w 1633691"/>
              <a:gd name="connsiteY7" fmla="*/ 1365822 h 2255716"/>
              <a:gd name="connsiteX0" fmla="*/ 1586912 w 1615295"/>
              <a:gd name="connsiteY0" fmla="*/ 1457806 h 2255724"/>
              <a:gd name="connsiteX1" fmla="*/ 1220200 w 1615295"/>
              <a:gd name="connsiteY1" fmla="*/ 1410280 h 2255724"/>
              <a:gd name="connsiteX2" fmla="*/ 204200 w 1615295"/>
              <a:gd name="connsiteY2" fmla="*/ 580 h 2255724"/>
              <a:gd name="connsiteX3" fmla="*/ 89900 w 1615295"/>
              <a:gd name="connsiteY3" fmla="*/ 1803980 h 2255724"/>
              <a:gd name="connsiteX4" fmla="*/ 58150 w 1615295"/>
              <a:gd name="connsiteY4" fmla="*/ 2254830 h 2255724"/>
              <a:gd name="connsiteX5" fmla="*/ 947150 w 1615295"/>
              <a:gd name="connsiteY5" fmla="*/ 1911930 h 2255724"/>
              <a:gd name="connsiteX6" fmla="*/ 1518650 w 1615295"/>
              <a:gd name="connsiteY6" fmla="*/ 1638880 h 2255724"/>
              <a:gd name="connsiteX7" fmla="*/ 1586912 w 1615295"/>
              <a:gd name="connsiteY7" fmla="*/ 1457806 h 22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5295" h="2255724">
                <a:moveTo>
                  <a:pt x="1586912" y="1457806"/>
                </a:moveTo>
                <a:cubicBezTo>
                  <a:pt x="1537170" y="1419706"/>
                  <a:pt x="1450652" y="1653151"/>
                  <a:pt x="1220200" y="1410280"/>
                </a:cubicBezTo>
                <a:cubicBezTo>
                  <a:pt x="989748" y="1167409"/>
                  <a:pt x="375650" y="-30112"/>
                  <a:pt x="204200" y="580"/>
                </a:cubicBezTo>
                <a:lnTo>
                  <a:pt x="89900" y="1803980"/>
                </a:lnTo>
                <a:cubicBezTo>
                  <a:pt x="79317" y="1954263"/>
                  <a:pt x="-84725" y="2236838"/>
                  <a:pt x="58150" y="2254830"/>
                </a:cubicBezTo>
                <a:cubicBezTo>
                  <a:pt x="201025" y="2272822"/>
                  <a:pt x="703733" y="2014588"/>
                  <a:pt x="947150" y="1911930"/>
                </a:cubicBezTo>
                <a:cubicBezTo>
                  <a:pt x="1190567" y="1809272"/>
                  <a:pt x="1412023" y="1714567"/>
                  <a:pt x="1518650" y="1638880"/>
                </a:cubicBezTo>
                <a:cubicBezTo>
                  <a:pt x="1625277" y="1563193"/>
                  <a:pt x="1636654" y="1495906"/>
                  <a:pt x="1586912" y="1457806"/>
                </a:cubicBezTo>
                <a:close/>
              </a:path>
            </a:pathLst>
          </a:custGeom>
          <a:gradFill flip="none" rotWithShape="1">
            <a:gsLst>
              <a:gs pos="50000">
                <a:srgbClr val="97D25A"/>
              </a:gs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1239512" y="3784915"/>
            <a:ext cx="451738" cy="451738"/>
          </a:xfrm>
          <a:prstGeom prst="mathMultiply">
            <a:avLst>
              <a:gd name="adj1" fmla="val 10179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09600" y="784548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8"/>
              </a:buBlip>
            </a:pPr>
            <a:r>
              <a:rPr lang="en-US" dirty="0">
                <a:latin typeface="Bookman Old Style" panose="02050604050505020204" pitchFamily="18" charset="0"/>
              </a:rPr>
              <a:t>They remove worn out cellular organelles and remove all organic debris.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68828" y="1394148"/>
            <a:ext cx="7467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Bookman Old Style" panose="02050604050505020204" pitchFamily="18" charset="0"/>
              </a:rPr>
              <a:t>This process is called Autolysis. 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Bookman Old Style" panose="02050604050505020204" pitchFamily="18" charset="0"/>
              </a:rPr>
              <a:t>So they are called as ‘Demolition Squads’.</a:t>
            </a:r>
          </a:p>
        </p:txBody>
      </p:sp>
      <p:sp>
        <p:nvSpPr>
          <p:cNvPr id="42" name="Oval 41"/>
          <p:cNvSpPr/>
          <p:nvPr/>
        </p:nvSpPr>
        <p:spPr>
          <a:xfrm>
            <a:off x="804694" y="3185327"/>
            <a:ext cx="204024" cy="204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rot="1404371" flipH="1">
            <a:off x="863222" y="3406006"/>
            <a:ext cx="336378" cy="282501"/>
          </a:xfrm>
          <a:custGeom>
            <a:avLst/>
            <a:gdLst>
              <a:gd name="connsiteX0" fmla="*/ 1537700 w 1585044"/>
              <a:gd name="connsiteY0" fmla="*/ 1232462 h 2255706"/>
              <a:gd name="connsiteX1" fmla="*/ 1220200 w 1585044"/>
              <a:gd name="connsiteY1" fmla="*/ 1410262 h 2255706"/>
              <a:gd name="connsiteX2" fmla="*/ 204200 w 1585044"/>
              <a:gd name="connsiteY2" fmla="*/ 562 h 2255706"/>
              <a:gd name="connsiteX3" fmla="*/ 89900 w 1585044"/>
              <a:gd name="connsiteY3" fmla="*/ 1803962 h 2255706"/>
              <a:gd name="connsiteX4" fmla="*/ 58150 w 1585044"/>
              <a:gd name="connsiteY4" fmla="*/ 2254812 h 2255706"/>
              <a:gd name="connsiteX5" fmla="*/ 947150 w 1585044"/>
              <a:gd name="connsiteY5" fmla="*/ 1911912 h 2255706"/>
              <a:gd name="connsiteX6" fmla="*/ 1518650 w 1585044"/>
              <a:gd name="connsiteY6" fmla="*/ 1638862 h 2255706"/>
              <a:gd name="connsiteX7" fmla="*/ 1537700 w 1585044"/>
              <a:gd name="connsiteY7" fmla="*/ 1232462 h 2255706"/>
              <a:gd name="connsiteX0" fmla="*/ 1610725 w 1633691"/>
              <a:gd name="connsiteY0" fmla="*/ 1365822 h 2255716"/>
              <a:gd name="connsiteX1" fmla="*/ 1220200 w 1633691"/>
              <a:gd name="connsiteY1" fmla="*/ 1410272 h 2255716"/>
              <a:gd name="connsiteX2" fmla="*/ 204200 w 1633691"/>
              <a:gd name="connsiteY2" fmla="*/ 572 h 2255716"/>
              <a:gd name="connsiteX3" fmla="*/ 89900 w 1633691"/>
              <a:gd name="connsiteY3" fmla="*/ 1803972 h 2255716"/>
              <a:gd name="connsiteX4" fmla="*/ 58150 w 1633691"/>
              <a:gd name="connsiteY4" fmla="*/ 2254822 h 2255716"/>
              <a:gd name="connsiteX5" fmla="*/ 947150 w 1633691"/>
              <a:gd name="connsiteY5" fmla="*/ 1911922 h 2255716"/>
              <a:gd name="connsiteX6" fmla="*/ 1518650 w 1633691"/>
              <a:gd name="connsiteY6" fmla="*/ 1638872 h 2255716"/>
              <a:gd name="connsiteX7" fmla="*/ 1610725 w 1633691"/>
              <a:gd name="connsiteY7" fmla="*/ 1365822 h 2255716"/>
              <a:gd name="connsiteX0" fmla="*/ 1586912 w 1615295"/>
              <a:gd name="connsiteY0" fmla="*/ 1457806 h 2255724"/>
              <a:gd name="connsiteX1" fmla="*/ 1220200 w 1615295"/>
              <a:gd name="connsiteY1" fmla="*/ 1410280 h 2255724"/>
              <a:gd name="connsiteX2" fmla="*/ 204200 w 1615295"/>
              <a:gd name="connsiteY2" fmla="*/ 580 h 2255724"/>
              <a:gd name="connsiteX3" fmla="*/ 89900 w 1615295"/>
              <a:gd name="connsiteY3" fmla="*/ 1803980 h 2255724"/>
              <a:gd name="connsiteX4" fmla="*/ 58150 w 1615295"/>
              <a:gd name="connsiteY4" fmla="*/ 2254830 h 2255724"/>
              <a:gd name="connsiteX5" fmla="*/ 947150 w 1615295"/>
              <a:gd name="connsiteY5" fmla="*/ 1911930 h 2255724"/>
              <a:gd name="connsiteX6" fmla="*/ 1518650 w 1615295"/>
              <a:gd name="connsiteY6" fmla="*/ 1638880 h 2255724"/>
              <a:gd name="connsiteX7" fmla="*/ 1586912 w 1615295"/>
              <a:gd name="connsiteY7" fmla="*/ 1457806 h 2255724"/>
              <a:gd name="connsiteX0" fmla="*/ 1586912 w 1615295"/>
              <a:gd name="connsiteY0" fmla="*/ 961444 h 1759362"/>
              <a:gd name="connsiteX1" fmla="*/ 1220200 w 1615295"/>
              <a:gd name="connsiteY1" fmla="*/ 913918 h 1759362"/>
              <a:gd name="connsiteX2" fmla="*/ 225336 w 1615295"/>
              <a:gd name="connsiteY2" fmla="*/ 878 h 1759362"/>
              <a:gd name="connsiteX3" fmla="*/ 89900 w 1615295"/>
              <a:gd name="connsiteY3" fmla="*/ 1307618 h 1759362"/>
              <a:gd name="connsiteX4" fmla="*/ 58150 w 1615295"/>
              <a:gd name="connsiteY4" fmla="*/ 1758468 h 1759362"/>
              <a:gd name="connsiteX5" fmla="*/ 947150 w 1615295"/>
              <a:gd name="connsiteY5" fmla="*/ 1415568 h 1759362"/>
              <a:gd name="connsiteX6" fmla="*/ 1518650 w 1615295"/>
              <a:gd name="connsiteY6" fmla="*/ 1142518 h 1759362"/>
              <a:gd name="connsiteX7" fmla="*/ 1586912 w 1615295"/>
              <a:gd name="connsiteY7" fmla="*/ 961444 h 175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5295" h="1759362">
                <a:moveTo>
                  <a:pt x="1586912" y="961444"/>
                </a:moveTo>
                <a:cubicBezTo>
                  <a:pt x="1537170" y="923344"/>
                  <a:pt x="1447129" y="1074012"/>
                  <a:pt x="1220200" y="913918"/>
                </a:cubicBezTo>
                <a:cubicBezTo>
                  <a:pt x="993271" y="753824"/>
                  <a:pt x="396786" y="-29814"/>
                  <a:pt x="225336" y="878"/>
                </a:cubicBezTo>
                <a:cubicBezTo>
                  <a:pt x="187236" y="602011"/>
                  <a:pt x="128000" y="706485"/>
                  <a:pt x="89900" y="1307618"/>
                </a:cubicBezTo>
                <a:cubicBezTo>
                  <a:pt x="79317" y="1457901"/>
                  <a:pt x="-84725" y="1740476"/>
                  <a:pt x="58150" y="1758468"/>
                </a:cubicBezTo>
                <a:cubicBezTo>
                  <a:pt x="201025" y="1776460"/>
                  <a:pt x="703733" y="1518226"/>
                  <a:pt x="947150" y="1415568"/>
                </a:cubicBezTo>
                <a:cubicBezTo>
                  <a:pt x="1190567" y="1312910"/>
                  <a:pt x="1412023" y="1218205"/>
                  <a:pt x="1518650" y="1142518"/>
                </a:cubicBezTo>
                <a:cubicBezTo>
                  <a:pt x="1625277" y="1066831"/>
                  <a:pt x="1636654" y="999544"/>
                  <a:pt x="1586912" y="961444"/>
                </a:cubicBezTo>
                <a:close/>
              </a:path>
            </a:pathLst>
          </a:custGeom>
          <a:gradFill flip="none" rotWithShape="1">
            <a:gsLst>
              <a:gs pos="50000">
                <a:srgbClr val="97D25A"/>
              </a:gs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918823" y="3403853"/>
            <a:ext cx="451738" cy="451738"/>
          </a:xfrm>
          <a:prstGeom prst="mathMultiply">
            <a:avLst>
              <a:gd name="adj1" fmla="val 10179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074682" y="3673131"/>
            <a:ext cx="204024" cy="204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rot="617355" flipH="1">
            <a:off x="2312771" y="3533051"/>
            <a:ext cx="336378" cy="362202"/>
          </a:xfrm>
          <a:custGeom>
            <a:avLst/>
            <a:gdLst>
              <a:gd name="connsiteX0" fmla="*/ 1537700 w 1585044"/>
              <a:gd name="connsiteY0" fmla="*/ 1232462 h 2255706"/>
              <a:gd name="connsiteX1" fmla="*/ 1220200 w 1585044"/>
              <a:gd name="connsiteY1" fmla="*/ 1410262 h 2255706"/>
              <a:gd name="connsiteX2" fmla="*/ 204200 w 1585044"/>
              <a:gd name="connsiteY2" fmla="*/ 562 h 2255706"/>
              <a:gd name="connsiteX3" fmla="*/ 89900 w 1585044"/>
              <a:gd name="connsiteY3" fmla="*/ 1803962 h 2255706"/>
              <a:gd name="connsiteX4" fmla="*/ 58150 w 1585044"/>
              <a:gd name="connsiteY4" fmla="*/ 2254812 h 2255706"/>
              <a:gd name="connsiteX5" fmla="*/ 947150 w 1585044"/>
              <a:gd name="connsiteY5" fmla="*/ 1911912 h 2255706"/>
              <a:gd name="connsiteX6" fmla="*/ 1518650 w 1585044"/>
              <a:gd name="connsiteY6" fmla="*/ 1638862 h 2255706"/>
              <a:gd name="connsiteX7" fmla="*/ 1537700 w 1585044"/>
              <a:gd name="connsiteY7" fmla="*/ 1232462 h 2255706"/>
              <a:gd name="connsiteX0" fmla="*/ 1610725 w 1633691"/>
              <a:gd name="connsiteY0" fmla="*/ 1365822 h 2255716"/>
              <a:gd name="connsiteX1" fmla="*/ 1220200 w 1633691"/>
              <a:gd name="connsiteY1" fmla="*/ 1410272 h 2255716"/>
              <a:gd name="connsiteX2" fmla="*/ 204200 w 1633691"/>
              <a:gd name="connsiteY2" fmla="*/ 572 h 2255716"/>
              <a:gd name="connsiteX3" fmla="*/ 89900 w 1633691"/>
              <a:gd name="connsiteY3" fmla="*/ 1803972 h 2255716"/>
              <a:gd name="connsiteX4" fmla="*/ 58150 w 1633691"/>
              <a:gd name="connsiteY4" fmla="*/ 2254822 h 2255716"/>
              <a:gd name="connsiteX5" fmla="*/ 947150 w 1633691"/>
              <a:gd name="connsiteY5" fmla="*/ 1911922 h 2255716"/>
              <a:gd name="connsiteX6" fmla="*/ 1518650 w 1633691"/>
              <a:gd name="connsiteY6" fmla="*/ 1638872 h 2255716"/>
              <a:gd name="connsiteX7" fmla="*/ 1610725 w 1633691"/>
              <a:gd name="connsiteY7" fmla="*/ 1365822 h 2255716"/>
              <a:gd name="connsiteX0" fmla="*/ 1586912 w 1615295"/>
              <a:gd name="connsiteY0" fmla="*/ 1457806 h 2255724"/>
              <a:gd name="connsiteX1" fmla="*/ 1220200 w 1615295"/>
              <a:gd name="connsiteY1" fmla="*/ 1410280 h 2255724"/>
              <a:gd name="connsiteX2" fmla="*/ 204200 w 1615295"/>
              <a:gd name="connsiteY2" fmla="*/ 580 h 2255724"/>
              <a:gd name="connsiteX3" fmla="*/ 89900 w 1615295"/>
              <a:gd name="connsiteY3" fmla="*/ 1803980 h 2255724"/>
              <a:gd name="connsiteX4" fmla="*/ 58150 w 1615295"/>
              <a:gd name="connsiteY4" fmla="*/ 2254830 h 2255724"/>
              <a:gd name="connsiteX5" fmla="*/ 947150 w 1615295"/>
              <a:gd name="connsiteY5" fmla="*/ 1911930 h 2255724"/>
              <a:gd name="connsiteX6" fmla="*/ 1518650 w 1615295"/>
              <a:gd name="connsiteY6" fmla="*/ 1638880 h 2255724"/>
              <a:gd name="connsiteX7" fmla="*/ 1586912 w 1615295"/>
              <a:gd name="connsiteY7" fmla="*/ 1457806 h 22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5295" h="2255724">
                <a:moveTo>
                  <a:pt x="1586912" y="1457806"/>
                </a:moveTo>
                <a:cubicBezTo>
                  <a:pt x="1537170" y="1419706"/>
                  <a:pt x="1450652" y="1653151"/>
                  <a:pt x="1220200" y="1410280"/>
                </a:cubicBezTo>
                <a:cubicBezTo>
                  <a:pt x="989748" y="1167409"/>
                  <a:pt x="375650" y="-30112"/>
                  <a:pt x="204200" y="580"/>
                </a:cubicBezTo>
                <a:lnTo>
                  <a:pt x="89900" y="1803980"/>
                </a:lnTo>
                <a:cubicBezTo>
                  <a:pt x="79317" y="1954263"/>
                  <a:pt x="-84725" y="2236838"/>
                  <a:pt x="58150" y="2254830"/>
                </a:cubicBezTo>
                <a:cubicBezTo>
                  <a:pt x="201025" y="2272822"/>
                  <a:pt x="703733" y="2014588"/>
                  <a:pt x="947150" y="1911930"/>
                </a:cubicBezTo>
                <a:cubicBezTo>
                  <a:pt x="1190567" y="1809272"/>
                  <a:pt x="1412023" y="1714567"/>
                  <a:pt x="1518650" y="1638880"/>
                </a:cubicBezTo>
                <a:cubicBezTo>
                  <a:pt x="1625277" y="1563193"/>
                  <a:pt x="1636654" y="1495906"/>
                  <a:pt x="1586912" y="1457806"/>
                </a:cubicBezTo>
                <a:close/>
              </a:path>
            </a:pathLst>
          </a:custGeom>
          <a:gradFill flip="none" rotWithShape="1">
            <a:gsLst>
              <a:gs pos="50000">
                <a:srgbClr val="97D25A"/>
              </a:gs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2289603" y="3488283"/>
            <a:ext cx="451738" cy="451738"/>
          </a:xfrm>
          <a:prstGeom prst="mathMultiply">
            <a:avLst>
              <a:gd name="adj1" fmla="val 10179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585201" y="296767"/>
            <a:ext cx="4367799" cy="4159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Functions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of lysosomes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:</a:t>
            </a:r>
          </a:p>
        </p:txBody>
      </p:sp>
      <p:sp>
        <p:nvSpPr>
          <p:cNvPr id="49" name="Rounded Rectangular Callout 48"/>
          <p:cNvSpPr/>
          <p:nvPr/>
        </p:nvSpPr>
        <p:spPr>
          <a:xfrm>
            <a:off x="2859328" y="1200150"/>
            <a:ext cx="1486756" cy="380999"/>
          </a:xfrm>
          <a:prstGeom prst="wedgeRoundRectCallout">
            <a:avLst>
              <a:gd name="adj1" fmla="val -41978"/>
              <a:gd name="adj2" fmla="val -840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Damaged</a:t>
            </a:r>
          </a:p>
        </p:txBody>
      </p:sp>
      <p:sp>
        <p:nvSpPr>
          <p:cNvPr id="50" name="Rounded Rectangular Callout 49"/>
          <p:cNvSpPr/>
          <p:nvPr/>
        </p:nvSpPr>
        <p:spPr>
          <a:xfrm>
            <a:off x="1814679" y="1565285"/>
            <a:ext cx="1798975" cy="380999"/>
          </a:xfrm>
          <a:prstGeom prst="wedgeRoundRectCallout">
            <a:avLst>
              <a:gd name="adj1" fmla="val -41978"/>
              <a:gd name="adj2" fmla="val -840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Waste materials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043987" y="1838325"/>
            <a:ext cx="1798975" cy="380999"/>
          </a:xfrm>
          <a:prstGeom prst="wedgeRoundRectCallout">
            <a:avLst>
              <a:gd name="adj1" fmla="val -41978"/>
              <a:gd name="adj2" fmla="val -840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Self digestion</a:t>
            </a:r>
          </a:p>
        </p:txBody>
      </p:sp>
      <p:grpSp>
        <p:nvGrpSpPr>
          <p:cNvPr id="52" name="Group 51"/>
          <p:cNvGrpSpPr/>
          <p:nvPr/>
        </p:nvGrpSpPr>
        <p:grpSpPr>
          <a:xfrm flipH="1">
            <a:off x="3124199" y="2497036"/>
            <a:ext cx="2528402" cy="1896301"/>
            <a:chOff x="-1718321" y="-27222450"/>
            <a:chExt cx="19507201" cy="14630401"/>
          </a:xfrm>
        </p:grpSpPr>
        <p:pic>
          <p:nvPicPr>
            <p:cNvPr id="6148" name="Picture 4" descr="D:\State board (Images, animations and Videos)\9th\Chpt. 5\Phoenix-Demolition-Companies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18321" y="-27222450"/>
              <a:ext cx="19507201" cy="14630401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Oval 32"/>
            <p:cNvSpPr/>
            <p:nvPr/>
          </p:nvSpPr>
          <p:spPr>
            <a:xfrm rot="240000">
              <a:off x="3239340" y="-22454359"/>
              <a:ext cx="533943" cy="12321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388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-0.03698 -0.0388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8" y="-1944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46914E-6 L -0.00399 0.0450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225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1666 0.0009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4" grpId="0" animBg="1"/>
      <p:bldP spid="15" grpId="0" animBg="1"/>
      <p:bldP spid="16" grpId="0" animBg="1"/>
      <p:bldP spid="17" grpId="0" animBg="1"/>
      <p:bldP spid="32" grpId="0" animBg="1"/>
      <p:bldP spid="32" grpId="1" animBg="1"/>
      <p:bldP spid="37" grpId="0" animBg="1"/>
      <p:bldP spid="37" grpId="1" animBg="1"/>
      <p:bldP spid="36" grpId="0" animBg="1"/>
      <p:bldP spid="36" grpId="1" animBg="1"/>
      <p:bldP spid="36" grpId="2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7" grpId="2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609600" y="784548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During the disturbance in cellular metabolism, for example, when the cell gets old or damaged, lysosomes burst and the enzymes digest their own cells.</a:t>
            </a:r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1665236" y="2183579"/>
            <a:ext cx="2340930" cy="2345738"/>
            <a:chOff x="3674243" y="2493720"/>
            <a:chExt cx="1828800" cy="1832556"/>
          </a:xfrm>
        </p:grpSpPr>
        <p:grpSp>
          <p:nvGrpSpPr>
            <p:cNvPr id="50" name="Group 49"/>
            <p:cNvGrpSpPr/>
            <p:nvPr/>
          </p:nvGrpSpPr>
          <p:grpSpPr>
            <a:xfrm>
              <a:off x="3674243" y="2493720"/>
              <a:ext cx="1828800" cy="1832556"/>
              <a:chOff x="5790944" y="588720"/>
              <a:chExt cx="1828800" cy="1832556"/>
            </a:xfrm>
          </p:grpSpPr>
          <p:sp>
            <p:nvSpPr>
              <p:cNvPr id="64" name="Oval 14"/>
              <p:cNvSpPr/>
              <p:nvPr/>
            </p:nvSpPr>
            <p:spPr>
              <a:xfrm>
                <a:off x="5790944" y="588720"/>
                <a:ext cx="1828800" cy="1832556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14"/>
              <p:cNvSpPr/>
              <p:nvPr/>
            </p:nvSpPr>
            <p:spPr>
              <a:xfrm>
                <a:off x="6687067" y="927012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14"/>
              <p:cNvSpPr/>
              <p:nvPr/>
            </p:nvSpPr>
            <p:spPr>
              <a:xfrm>
                <a:off x="6982253" y="1174509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14"/>
              <p:cNvSpPr/>
              <p:nvPr/>
            </p:nvSpPr>
            <p:spPr>
              <a:xfrm>
                <a:off x="7277439" y="1555509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14"/>
              <p:cNvSpPr/>
              <p:nvPr/>
            </p:nvSpPr>
            <p:spPr>
              <a:xfrm>
                <a:off x="7239000" y="1936509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14"/>
              <p:cNvSpPr/>
              <p:nvPr/>
            </p:nvSpPr>
            <p:spPr>
              <a:xfrm>
                <a:off x="6858000" y="2190750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14"/>
              <p:cNvSpPr/>
              <p:nvPr/>
            </p:nvSpPr>
            <p:spPr>
              <a:xfrm>
                <a:off x="6248400" y="1962150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14"/>
              <p:cNvSpPr/>
              <p:nvPr/>
            </p:nvSpPr>
            <p:spPr>
              <a:xfrm>
                <a:off x="5991653" y="1581150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14"/>
              <p:cNvSpPr/>
              <p:nvPr/>
            </p:nvSpPr>
            <p:spPr>
              <a:xfrm>
                <a:off x="6220253" y="1047750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14"/>
              <p:cNvSpPr/>
              <p:nvPr/>
            </p:nvSpPr>
            <p:spPr>
              <a:xfrm>
                <a:off x="6525053" y="641109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14"/>
              <p:cNvSpPr/>
              <p:nvPr/>
            </p:nvSpPr>
            <p:spPr>
              <a:xfrm>
                <a:off x="7134653" y="869709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14"/>
              <p:cNvSpPr/>
              <p:nvPr/>
            </p:nvSpPr>
            <p:spPr>
              <a:xfrm>
                <a:off x="6553200" y="1326909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14"/>
              <p:cNvSpPr/>
              <p:nvPr/>
            </p:nvSpPr>
            <p:spPr>
              <a:xfrm>
                <a:off x="6829853" y="1631709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14"/>
              <p:cNvSpPr/>
              <p:nvPr/>
            </p:nvSpPr>
            <p:spPr>
              <a:xfrm>
                <a:off x="7134653" y="1936509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902864" y="2815317"/>
              <a:ext cx="1337203" cy="1221873"/>
              <a:chOff x="6019565" y="910317"/>
              <a:chExt cx="1337203" cy="1221873"/>
            </a:xfrm>
          </p:grpSpPr>
          <p:pic>
            <p:nvPicPr>
              <p:cNvPr id="53" name="Picture 2" descr="\\192.168.1.18\mt_school\2014_15\01 STATE_BOARD_MH\ENGLISH_MED\TAT_2014 - 15\9th std\Biology\Chapter 5\M9cpRaoT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349665">
                <a:off x="6408480" y="1117343"/>
                <a:ext cx="669925" cy="639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3" descr="\\192.168.1.18\mt_school\2014_15\01 STATE_BOARD_MH\ENGLISH_MED\TAT_2014 - 15\9th std\Biology\Chapter 5\mitochondri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305315" y="910317"/>
                <a:ext cx="206330" cy="1547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54" descr="\\192.168.1.18\mt_school\2014_15\01 STATE_BOARD_MH\ENGLISH_MED\TAT_2014 - 15\9th std\Biology\Chapter 5\Picture3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1481" y="1393494"/>
                <a:ext cx="837246" cy="639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55" descr="\\192.168.1.18\mt_school\2014_15\01 STATE_BOARD_MH\ENGLISH_MED\TAT_2014 - 15\9th std\Biology\Chapter 5\Picture4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2369" y="1658046"/>
                <a:ext cx="425334" cy="474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3" descr="\\192.168.1.18\mt_school\2014_15\01 STATE_BOARD_MH\ENGLISH_MED\TAT_2014 - 15\9th std\Biology\Chapter 5\mitochondri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9565" y="1700892"/>
                <a:ext cx="206330" cy="1547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3" descr="\\192.168.1.18\mt_school\2014_15\01 STATE_BOARD_MH\ENGLISH_MED\TAT_2014 - 15\9th std\Biology\Chapter 5\mitochondri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7640" y="1294492"/>
                <a:ext cx="206330" cy="1547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9" descr="\\192.168.1.18\mt_school\2014_15\01 STATE_BOARD_MH\ENGLISH_MED\TAT_2014 - 15\9th std\Biology\Chapter 5\Picture4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054505" y="1159575"/>
                <a:ext cx="250810" cy="279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Oval 14"/>
              <p:cNvSpPr/>
              <p:nvPr/>
            </p:nvSpPr>
            <p:spPr>
              <a:xfrm>
                <a:off x="7283762" y="1554279"/>
                <a:ext cx="73006" cy="66506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14"/>
              <p:cNvSpPr/>
              <p:nvPr/>
            </p:nvSpPr>
            <p:spPr>
              <a:xfrm>
                <a:off x="6915462" y="960554"/>
                <a:ext cx="73006" cy="66506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14"/>
              <p:cNvSpPr/>
              <p:nvPr/>
            </p:nvSpPr>
            <p:spPr>
              <a:xfrm>
                <a:off x="6371221" y="1969571"/>
                <a:ext cx="88338" cy="80473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14"/>
              <p:cNvSpPr/>
              <p:nvPr/>
            </p:nvSpPr>
            <p:spPr>
              <a:xfrm>
                <a:off x="6250571" y="1140896"/>
                <a:ext cx="88338" cy="80473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234809">
              <a:off x="4679843" y="2791955"/>
              <a:ext cx="342860" cy="34722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8" name="Oval 77"/>
          <p:cNvSpPr/>
          <p:nvPr/>
        </p:nvSpPr>
        <p:spPr>
          <a:xfrm>
            <a:off x="2755978" y="2398064"/>
            <a:ext cx="204024" cy="204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 rot="15901318" flipH="1">
            <a:off x="2649862" y="2055335"/>
            <a:ext cx="229963" cy="362202"/>
          </a:xfrm>
          <a:custGeom>
            <a:avLst/>
            <a:gdLst>
              <a:gd name="connsiteX0" fmla="*/ 1537700 w 1585044"/>
              <a:gd name="connsiteY0" fmla="*/ 1232462 h 2255706"/>
              <a:gd name="connsiteX1" fmla="*/ 1220200 w 1585044"/>
              <a:gd name="connsiteY1" fmla="*/ 1410262 h 2255706"/>
              <a:gd name="connsiteX2" fmla="*/ 204200 w 1585044"/>
              <a:gd name="connsiteY2" fmla="*/ 562 h 2255706"/>
              <a:gd name="connsiteX3" fmla="*/ 89900 w 1585044"/>
              <a:gd name="connsiteY3" fmla="*/ 1803962 h 2255706"/>
              <a:gd name="connsiteX4" fmla="*/ 58150 w 1585044"/>
              <a:gd name="connsiteY4" fmla="*/ 2254812 h 2255706"/>
              <a:gd name="connsiteX5" fmla="*/ 947150 w 1585044"/>
              <a:gd name="connsiteY5" fmla="*/ 1911912 h 2255706"/>
              <a:gd name="connsiteX6" fmla="*/ 1518650 w 1585044"/>
              <a:gd name="connsiteY6" fmla="*/ 1638862 h 2255706"/>
              <a:gd name="connsiteX7" fmla="*/ 1537700 w 1585044"/>
              <a:gd name="connsiteY7" fmla="*/ 1232462 h 2255706"/>
              <a:gd name="connsiteX0" fmla="*/ 1610725 w 1633691"/>
              <a:gd name="connsiteY0" fmla="*/ 1365822 h 2255716"/>
              <a:gd name="connsiteX1" fmla="*/ 1220200 w 1633691"/>
              <a:gd name="connsiteY1" fmla="*/ 1410272 h 2255716"/>
              <a:gd name="connsiteX2" fmla="*/ 204200 w 1633691"/>
              <a:gd name="connsiteY2" fmla="*/ 572 h 2255716"/>
              <a:gd name="connsiteX3" fmla="*/ 89900 w 1633691"/>
              <a:gd name="connsiteY3" fmla="*/ 1803972 h 2255716"/>
              <a:gd name="connsiteX4" fmla="*/ 58150 w 1633691"/>
              <a:gd name="connsiteY4" fmla="*/ 2254822 h 2255716"/>
              <a:gd name="connsiteX5" fmla="*/ 947150 w 1633691"/>
              <a:gd name="connsiteY5" fmla="*/ 1911922 h 2255716"/>
              <a:gd name="connsiteX6" fmla="*/ 1518650 w 1633691"/>
              <a:gd name="connsiteY6" fmla="*/ 1638872 h 2255716"/>
              <a:gd name="connsiteX7" fmla="*/ 1610725 w 1633691"/>
              <a:gd name="connsiteY7" fmla="*/ 1365822 h 2255716"/>
              <a:gd name="connsiteX0" fmla="*/ 1586912 w 1615295"/>
              <a:gd name="connsiteY0" fmla="*/ 1457806 h 2255724"/>
              <a:gd name="connsiteX1" fmla="*/ 1220200 w 1615295"/>
              <a:gd name="connsiteY1" fmla="*/ 1410280 h 2255724"/>
              <a:gd name="connsiteX2" fmla="*/ 204200 w 1615295"/>
              <a:gd name="connsiteY2" fmla="*/ 580 h 2255724"/>
              <a:gd name="connsiteX3" fmla="*/ 89900 w 1615295"/>
              <a:gd name="connsiteY3" fmla="*/ 1803980 h 2255724"/>
              <a:gd name="connsiteX4" fmla="*/ 58150 w 1615295"/>
              <a:gd name="connsiteY4" fmla="*/ 2254830 h 2255724"/>
              <a:gd name="connsiteX5" fmla="*/ 947150 w 1615295"/>
              <a:gd name="connsiteY5" fmla="*/ 1911930 h 2255724"/>
              <a:gd name="connsiteX6" fmla="*/ 1518650 w 1615295"/>
              <a:gd name="connsiteY6" fmla="*/ 1638880 h 2255724"/>
              <a:gd name="connsiteX7" fmla="*/ 1586912 w 1615295"/>
              <a:gd name="connsiteY7" fmla="*/ 1457806 h 2255724"/>
              <a:gd name="connsiteX0" fmla="*/ 1518650 w 1527955"/>
              <a:gd name="connsiteY0" fmla="*/ 1638880 h 2255724"/>
              <a:gd name="connsiteX1" fmla="*/ 1220200 w 1527955"/>
              <a:gd name="connsiteY1" fmla="*/ 1410280 h 2255724"/>
              <a:gd name="connsiteX2" fmla="*/ 204200 w 1527955"/>
              <a:gd name="connsiteY2" fmla="*/ 580 h 2255724"/>
              <a:gd name="connsiteX3" fmla="*/ 89900 w 1527955"/>
              <a:gd name="connsiteY3" fmla="*/ 1803980 h 2255724"/>
              <a:gd name="connsiteX4" fmla="*/ 58150 w 1527955"/>
              <a:gd name="connsiteY4" fmla="*/ 2254830 h 2255724"/>
              <a:gd name="connsiteX5" fmla="*/ 947150 w 1527955"/>
              <a:gd name="connsiteY5" fmla="*/ 1911930 h 2255724"/>
              <a:gd name="connsiteX6" fmla="*/ 1518650 w 1527955"/>
              <a:gd name="connsiteY6" fmla="*/ 1638880 h 22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7955" h="2255724">
                <a:moveTo>
                  <a:pt x="1518650" y="1638880"/>
                </a:moveTo>
                <a:cubicBezTo>
                  <a:pt x="1564158" y="1555272"/>
                  <a:pt x="1439275" y="1683330"/>
                  <a:pt x="1220200" y="1410280"/>
                </a:cubicBezTo>
                <a:cubicBezTo>
                  <a:pt x="989748" y="1167409"/>
                  <a:pt x="375650" y="-30112"/>
                  <a:pt x="204200" y="580"/>
                </a:cubicBezTo>
                <a:lnTo>
                  <a:pt x="89900" y="1803980"/>
                </a:lnTo>
                <a:cubicBezTo>
                  <a:pt x="79317" y="1954263"/>
                  <a:pt x="-84725" y="2236838"/>
                  <a:pt x="58150" y="2254830"/>
                </a:cubicBezTo>
                <a:cubicBezTo>
                  <a:pt x="201025" y="2272822"/>
                  <a:pt x="703733" y="2014588"/>
                  <a:pt x="947150" y="1911930"/>
                </a:cubicBezTo>
                <a:cubicBezTo>
                  <a:pt x="1190567" y="1809272"/>
                  <a:pt x="1473142" y="1722488"/>
                  <a:pt x="1518650" y="1638880"/>
                </a:cubicBezTo>
                <a:close/>
              </a:path>
            </a:pathLst>
          </a:custGeom>
          <a:gradFill flip="none" rotWithShape="1">
            <a:gsLst>
              <a:gs pos="50000">
                <a:srgbClr val="97D25A"/>
              </a:gs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108278" y="3669651"/>
            <a:ext cx="204024" cy="204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113165" y="3679176"/>
            <a:ext cx="204024" cy="204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751215" y="4164951"/>
            <a:ext cx="204024" cy="204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403678" y="2669526"/>
            <a:ext cx="204024" cy="204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936828" y="2831451"/>
            <a:ext cx="204024" cy="204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19701366" flipH="1">
            <a:off x="3586193" y="2479237"/>
            <a:ext cx="229963" cy="362202"/>
          </a:xfrm>
          <a:custGeom>
            <a:avLst/>
            <a:gdLst>
              <a:gd name="connsiteX0" fmla="*/ 1537700 w 1585044"/>
              <a:gd name="connsiteY0" fmla="*/ 1232462 h 2255706"/>
              <a:gd name="connsiteX1" fmla="*/ 1220200 w 1585044"/>
              <a:gd name="connsiteY1" fmla="*/ 1410262 h 2255706"/>
              <a:gd name="connsiteX2" fmla="*/ 204200 w 1585044"/>
              <a:gd name="connsiteY2" fmla="*/ 562 h 2255706"/>
              <a:gd name="connsiteX3" fmla="*/ 89900 w 1585044"/>
              <a:gd name="connsiteY3" fmla="*/ 1803962 h 2255706"/>
              <a:gd name="connsiteX4" fmla="*/ 58150 w 1585044"/>
              <a:gd name="connsiteY4" fmla="*/ 2254812 h 2255706"/>
              <a:gd name="connsiteX5" fmla="*/ 947150 w 1585044"/>
              <a:gd name="connsiteY5" fmla="*/ 1911912 h 2255706"/>
              <a:gd name="connsiteX6" fmla="*/ 1518650 w 1585044"/>
              <a:gd name="connsiteY6" fmla="*/ 1638862 h 2255706"/>
              <a:gd name="connsiteX7" fmla="*/ 1537700 w 1585044"/>
              <a:gd name="connsiteY7" fmla="*/ 1232462 h 2255706"/>
              <a:gd name="connsiteX0" fmla="*/ 1610725 w 1633691"/>
              <a:gd name="connsiteY0" fmla="*/ 1365822 h 2255716"/>
              <a:gd name="connsiteX1" fmla="*/ 1220200 w 1633691"/>
              <a:gd name="connsiteY1" fmla="*/ 1410272 h 2255716"/>
              <a:gd name="connsiteX2" fmla="*/ 204200 w 1633691"/>
              <a:gd name="connsiteY2" fmla="*/ 572 h 2255716"/>
              <a:gd name="connsiteX3" fmla="*/ 89900 w 1633691"/>
              <a:gd name="connsiteY3" fmla="*/ 1803972 h 2255716"/>
              <a:gd name="connsiteX4" fmla="*/ 58150 w 1633691"/>
              <a:gd name="connsiteY4" fmla="*/ 2254822 h 2255716"/>
              <a:gd name="connsiteX5" fmla="*/ 947150 w 1633691"/>
              <a:gd name="connsiteY5" fmla="*/ 1911922 h 2255716"/>
              <a:gd name="connsiteX6" fmla="*/ 1518650 w 1633691"/>
              <a:gd name="connsiteY6" fmla="*/ 1638872 h 2255716"/>
              <a:gd name="connsiteX7" fmla="*/ 1610725 w 1633691"/>
              <a:gd name="connsiteY7" fmla="*/ 1365822 h 2255716"/>
              <a:gd name="connsiteX0" fmla="*/ 1586912 w 1615295"/>
              <a:gd name="connsiteY0" fmla="*/ 1457806 h 2255724"/>
              <a:gd name="connsiteX1" fmla="*/ 1220200 w 1615295"/>
              <a:gd name="connsiteY1" fmla="*/ 1410280 h 2255724"/>
              <a:gd name="connsiteX2" fmla="*/ 204200 w 1615295"/>
              <a:gd name="connsiteY2" fmla="*/ 580 h 2255724"/>
              <a:gd name="connsiteX3" fmla="*/ 89900 w 1615295"/>
              <a:gd name="connsiteY3" fmla="*/ 1803980 h 2255724"/>
              <a:gd name="connsiteX4" fmla="*/ 58150 w 1615295"/>
              <a:gd name="connsiteY4" fmla="*/ 2254830 h 2255724"/>
              <a:gd name="connsiteX5" fmla="*/ 947150 w 1615295"/>
              <a:gd name="connsiteY5" fmla="*/ 1911930 h 2255724"/>
              <a:gd name="connsiteX6" fmla="*/ 1518650 w 1615295"/>
              <a:gd name="connsiteY6" fmla="*/ 1638880 h 2255724"/>
              <a:gd name="connsiteX7" fmla="*/ 1586912 w 1615295"/>
              <a:gd name="connsiteY7" fmla="*/ 1457806 h 2255724"/>
              <a:gd name="connsiteX0" fmla="*/ 1518650 w 1527955"/>
              <a:gd name="connsiteY0" fmla="*/ 1638880 h 2255724"/>
              <a:gd name="connsiteX1" fmla="*/ 1220200 w 1527955"/>
              <a:gd name="connsiteY1" fmla="*/ 1410280 h 2255724"/>
              <a:gd name="connsiteX2" fmla="*/ 204200 w 1527955"/>
              <a:gd name="connsiteY2" fmla="*/ 580 h 2255724"/>
              <a:gd name="connsiteX3" fmla="*/ 89900 w 1527955"/>
              <a:gd name="connsiteY3" fmla="*/ 1803980 h 2255724"/>
              <a:gd name="connsiteX4" fmla="*/ 58150 w 1527955"/>
              <a:gd name="connsiteY4" fmla="*/ 2254830 h 2255724"/>
              <a:gd name="connsiteX5" fmla="*/ 947150 w 1527955"/>
              <a:gd name="connsiteY5" fmla="*/ 1911930 h 2255724"/>
              <a:gd name="connsiteX6" fmla="*/ 1518650 w 1527955"/>
              <a:gd name="connsiteY6" fmla="*/ 1638880 h 22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7955" h="2255724">
                <a:moveTo>
                  <a:pt x="1518650" y="1638880"/>
                </a:moveTo>
                <a:cubicBezTo>
                  <a:pt x="1564158" y="1555272"/>
                  <a:pt x="1439275" y="1683330"/>
                  <a:pt x="1220200" y="1410280"/>
                </a:cubicBezTo>
                <a:cubicBezTo>
                  <a:pt x="989748" y="1167409"/>
                  <a:pt x="375650" y="-30112"/>
                  <a:pt x="204200" y="580"/>
                </a:cubicBezTo>
                <a:lnTo>
                  <a:pt x="89900" y="1803980"/>
                </a:lnTo>
                <a:cubicBezTo>
                  <a:pt x="79317" y="1954263"/>
                  <a:pt x="-84725" y="2236838"/>
                  <a:pt x="58150" y="2254830"/>
                </a:cubicBezTo>
                <a:cubicBezTo>
                  <a:pt x="201025" y="2272822"/>
                  <a:pt x="703733" y="2014588"/>
                  <a:pt x="947150" y="1911930"/>
                </a:cubicBezTo>
                <a:cubicBezTo>
                  <a:pt x="1190567" y="1809272"/>
                  <a:pt x="1473142" y="1722488"/>
                  <a:pt x="1518650" y="1638880"/>
                </a:cubicBezTo>
                <a:close/>
              </a:path>
            </a:pathLst>
          </a:custGeom>
          <a:gradFill flip="none" rotWithShape="1">
            <a:gsLst>
              <a:gs pos="50000">
                <a:srgbClr val="97D25A"/>
              </a:gs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 rot="1739385" flipH="1">
            <a:off x="3689299" y="3769714"/>
            <a:ext cx="229963" cy="362202"/>
          </a:xfrm>
          <a:custGeom>
            <a:avLst/>
            <a:gdLst>
              <a:gd name="connsiteX0" fmla="*/ 1537700 w 1585044"/>
              <a:gd name="connsiteY0" fmla="*/ 1232462 h 2255706"/>
              <a:gd name="connsiteX1" fmla="*/ 1220200 w 1585044"/>
              <a:gd name="connsiteY1" fmla="*/ 1410262 h 2255706"/>
              <a:gd name="connsiteX2" fmla="*/ 204200 w 1585044"/>
              <a:gd name="connsiteY2" fmla="*/ 562 h 2255706"/>
              <a:gd name="connsiteX3" fmla="*/ 89900 w 1585044"/>
              <a:gd name="connsiteY3" fmla="*/ 1803962 h 2255706"/>
              <a:gd name="connsiteX4" fmla="*/ 58150 w 1585044"/>
              <a:gd name="connsiteY4" fmla="*/ 2254812 h 2255706"/>
              <a:gd name="connsiteX5" fmla="*/ 947150 w 1585044"/>
              <a:gd name="connsiteY5" fmla="*/ 1911912 h 2255706"/>
              <a:gd name="connsiteX6" fmla="*/ 1518650 w 1585044"/>
              <a:gd name="connsiteY6" fmla="*/ 1638862 h 2255706"/>
              <a:gd name="connsiteX7" fmla="*/ 1537700 w 1585044"/>
              <a:gd name="connsiteY7" fmla="*/ 1232462 h 2255706"/>
              <a:gd name="connsiteX0" fmla="*/ 1610725 w 1633691"/>
              <a:gd name="connsiteY0" fmla="*/ 1365822 h 2255716"/>
              <a:gd name="connsiteX1" fmla="*/ 1220200 w 1633691"/>
              <a:gd name="connsiteY1" fmla="*/ 1410272 h 2255716"/>
              <a:gd name="connsiteX2" fmla="*/ 204200 w 1633691"/>
              <a:gd name="connsiteY2" fmla="*/ 572 h 2255716"/>
              <a:gd name="connsiteX3" fmla="*/ 89900 w 1633691"/>
              <a:gd name="connsiteY3" fmla="*/ 1803972 h 2255716"/>
              <a:gd name="connsiteX4" fmla="*/ 58150 w 1633691"/>
              <a:gd name="connsiteY4" fmla="*/ 2254822 h 2255716"/>
              <a:gd name="connsiteX5" fmla="*/ 947150 w 1633691"/>
              <a:gd name="connsiteY5" fmla="*/ 1911922 h 2255716"/>
              <a:gd name="connsiteX6" fmla="*/ 1518650 w 1633691"/>
              <a:gd name="connsiteY6" fmla="*/ 1638872 h 2255716"/>
              <a:gd name="connsiteX7" fmla="*/ 1610725 w 1633691"/>
              <a:gd name="connsiteY7" fmla="*/ 1365822 h 2255716"/>
              <a:gd name="connsiteX0" fmla="*/ 1586912 w 1615295"/>
              <a:gd name="connsiteY0" fmla="*/ 1457806 h 2255724"/>
              <a:gd name="connsiteX1" fmla="*/ 1220200 w 1615295"/>
              <a:gd name="connsiteY1" fmla="*/ 1410280 h 2255724"/>
              <a:gd name="connsiteX2" fmla="*/ 204200 w 1615295"/>
              <a:gd name="connsiteY2" fmla="*/ 580 h 2255724"/>
              <a:gd name="connsiteX3" fmla="*/ 89900 w 1615295"/>
              <a:gd name="connsiteY3" fmla="*/ 1803980 h 2255724"/>
              <a:gd name="connsiteX4" fmla="*/ 58150 w 1615295"/>
              <a:gd name="connsiteY4" fmla="*/ 2254830 h 2255724"/>
              <a:gd name="connsiteX5" fmla="*/ 947150 w 1615295"/>
              <a:gd name="connsiteY5" fmla="*/ 1911930 h 2255724"/>
              <a:gd name="connsiteX6" fmla="*/ 1518650 w 1615295"/>
              <a:gd name="connsiteY6" fmla="*/ 1638880 h 2255724"/>
              <a:gd name="connsiteX7" fmla="*/ 1586912 w 1615295"/>
              <a:gd name="connsiteY7" fmla="*/ 1457806 h 2255724"/>
              <a:gd name="connsiteX0" fmla="*/ 1518650 w 1527955"/>
              <a:gd name="connsiteY0" fmla="*/ 1638880 h 2255724"/>
              <a:gd name="connsiteX1" fmla="*/ 1220200 w 1527955"/>
              <a:gd name="connsiteY1" fmla="*/ 1410280 h 2255724"/>
              <a:gd name="connsiteX2" fmla="*/ 204200 w 1527955"/>
              <a:gd name="connsiteY2" fmla="*/ 580 h 2255724"/>
              <a:gd name="connsiteX3" fmla="*/ 89900 w 1527955"/>
              <a:gd name="connsiteY3" fmla="*/ 1803980 h 2255724"/>
              <a:gd name="connsiteX4" fmla="*/ 58150 w 1527955"/>
              <a:gd name="connsiteY4" fmla="*/ 2254830 h 2255724"/>
              <a:gd name="connsiteX5" fmla="*/ 947150 w 1527955"/>
              <a:gd name="connsiteY5" fmla="*/ 1911930 h 2255724"/>
              <a:gd name="connsiteX6" fmla="*/ 1518650 w 1527955"/>
              <a:gd name="connsiteY6" fmla="*/ 1638880 h 22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7955" h="2255724">
                <a:moveTo>
                  <a:pt x="1518650" y="1638880"/>
                </a:moveTo>
                <a:cubicBezTo>
                  <a:pt x="1564158" y="1555272"/>
                  <a:pt x="1439275" y="1683330"/>
                  <a:pt x="1220200" y="1410280"/>
                </a:cubicBezTo>
                <a:cubicBezTo>
                  <a:pt x="989748" y="1167409"/>
                  <a:pt x="375650" y="-30112"/>
                  <a:pt x="204200" y="580"/>
                </a:cubicBezTo>
                <a:lnTo>
                  <a:pt x="89900" y="1803980"/>
                </a:lnTo>
                <a:cubicBezTo>
                  <a:pt x="79317" y="1954263"/>
                  <a:pt x="-84725" y="2236838"/>
                  <a:pt x="58150" y="2254830"/>
                </a:cubicBezTo>
                <a:cubicBezTo>
                  <a:pt x="201025" y="2272822"/>
                  <a:pt x="703733" y="2014588"/>
                  <a:pt x="947150" y="1911930"/>
                </a:cubicBezTo>
                <a:cubicBezTo>
                  <a:pt x="1190567" y="1809272"/>
                  <a:pt x="1473142" y="1722488"/>
                  <a:pt x="1518650" y="1638880"/>
                </a:cubicBezTo>
                <a:close/>
              </a:path>
            </a:pathLst>
          </a:custGeom>
          <a:gradFill flip="none" rotWithShape="1">
            <a:gsLst>
              <a:gs pos="50000">
                <a:srgbClr val="97D25A"/>
              </a:gs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rot="6519874" flipH="1">
            <a:off x="2525313" y="4281157"/>
            <a:ext cx="229963" cy="362202"/>
          </a:xfrm>
          <a:custGeom>
            <a:avLst/>
            <a:gdLst>
              <a:gd name="connsiteX0" fmla="*/ 1537700 w 1585044"/>
              <a:gd name="connsiteY0" fmla="*/ 1232462 h 2255706"/>
              <a:gd name="connsiteX1" fmla="*/ 1220200 w 1585044"/>
              <a:gd name="connsiteY1" fmla="*/ 1410262 h 2255706"/>
              <a:gd name="connsiteX2" fmla="*/ 204200 w 1585044"/>
              <a:gd name="connsiteY2" fmla="*/ 562 h 2255706"/>
              <a:gd name="connsiteX3" fmla="*/ 89900 w 1585044"/>
              <a:gd name="connsiteY3" fmla="*/ 1803962 h 2255706"/>
              <a:gd name="connsiteX4" fmla="*/ 58150 w 1585044"/>
              <a:gd name="connsiteY4" fmla="*/ 2254812 h 2255706"/>
              <a:gd name="connsiteX5" fmla="*/ 947150 w 1585044"/>
              <a:gd name="connsiteY5" fmla="*/ 1911912 h 2255706"/>
              <a:gd name="connsiteX6" fmla="*/ 1518650 w 1585044"/>
              <a:gd name="connsiteY6" fmla="*/ 1638862 h 2255706"/>
              <a:gd name="connsiteX7" fmla="*/ 1537700 w 1585044"/>
              <a:gd name="connsiteY7" fmla="*/ 1232462 h 2255706"/>
              <a:gd name="connsiteX0" fmla="*/ 1610725 w 1633691"/>
              <a:gd name="connsiteY0" fmla="*/ 1365822 h 2255716"/>
              <a:gd name="connsiteX1" fmla="*/ 1220200 w 1633691"/>
              <a:gd name="connsiteY1" fmla="*/ 1410272 h 2255716"/>
              <a:gd name="connsiteX2" fmla="*/ 204200 w 1633691"/>
              <a:gd name="connsiteY2" fmla="*/ 572 h 2255716"/>
              <a:gd name="connsiteX3" fmla="*/ 89900 w 1633691"/>
              <a:gd name="connsiteY3" fmla="*/ 1803972 h 2255716"/>
              <a:gd name="connsiteX4" fmla="*/ 58150 w 1633691"/>
              <a:gd name="connsiteY4" fmla="*/ 2254822 h 2255716"/>
              <a:gd name="connsiteX5" fmla="*/ 947150 w 1633691"/>
              <a:gd name="connsiteY5" fmla="*/ 1911922 h 2255716"/>
              <a:gd name="connsiteX6" fmla="*/ 1518650 w 1633691"/>
              <a:gd name="connsiteY6" fmla="*/ 1638872 h 2255716"/>
              <a:gd name="connsiteX7" fmla="*/ 1610725 w 1633691"/>
              <a:gd name="connsiteY7" fmla="*/ 1365822 h 2255716"/>
              <a:gd name="connsiteX0" fmla="*/ 1586912 w 1615295"/>
              <a:gd name="connsiteY0" fmla="*/ 1457806 h 2255724"/>
              <a:gd name="connsiteX1" fmla="*/ 1220200 w 1615295"/>
              <a:gd name="connsiteY1" fmla="*/ 1410280 h 2255724"/>
              <a:gd name="connsiteX2" fmla="*/ 204200 w 1615295"/>
              <a:gd name="connsiteY2" fmla="*/ 580 h 2255724"/>
              <a:gd name="connsiteX3" fmla="*/ 89900 w 1615295"/>
              <a:gd name="connsiteY3" fmla="*/ 1803980 h 2255724"/>
              <a:gd name="connsiteX4" fmla="*/ 58150 w 1615295"/>
              <a:gd name="connsiteY4" fmla="*/ 2254830 h 2255724"/>
              <a:gd name="connsiteX5" fmla="*/ 947150 w 1615295"/>
              <a:gd name="connsiteY5" fmla="*/ 1911930 h 2255724"/>
              <a:gd name="connsiteX6" fmla="*/ 1518650 w 1615295"/>
              <a:gd name="connsiteY6" fmla="*/ 1638880 h 2255724"/>
              <a:gd name="connsiteX7" fmla="*/ 1586912 w 1615295"/>
              <a:gd name="connsiteY7" fmla="*/ 1457806 h 2255724"/>
              <a:gd name="connsiteX0" fmla="*/ 1518650 w 1527955"/>
              <a:gd name="connsiteY0" fmla="*/ 1638880 h 2255724"/>
              <a:gd name="connsiteX1" fmla="*/ 1220200 w 1527955"/>
              <a:gd name="connsiteY1" fmla="*/ 1410280 h 2255724"/>
              <a:gd name="connsiteX2" fmla="*/ 204200 w 1527955"/>
              <a:gd name="connsiteY2" fmla="*/ 580 h 2255724"/>
              <a:gd name="connsiteX3" fmla="*/ 89900 w 1527955"/>
              <a:gd name="connsiteY3" fmla="*/ 1803980 h 2255724"/>
              <a:gd name="connsiteX4" fmla="*/ 58150 w 1527955"/>
              <a:gd name="connsiteY4" fmla="*/ 2254830 h 2255724"/>
              <a:gd name="connsiteX5" fmla="*/ 947150 w 1527955"/>
              <a:gd name="connsiteY5" fmla="*/ 1911930 h 2255724"/>
              <a:gd name="connsiteX6" fmla="*/ 1518650 w 1527955"/>
              <a:gd name="connsiteY6" fmla="*/ 1638880 h 22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7955" h="2255724">
                <a:moveTo>
                  <a:pt x="1518650" y="1638880"/>
                </a:moveTo>
                <a:cubicBezTo>
                  <a:pt x="1564158" y="1555272"/>
                  <a:pt x="1439275" y="1683330"/>
                  <a:pt x="1220200" y="1410280"/>
                </a:cubicBezTo>
                <a:cubicBezTo>
                  <a:pt x="989748" y="1167409"/>
                  <a:pt x="375650" y="-30112"/>
                  <a:pt x="204200" y="580"/>
                </a:cubicBezTo>
                <a:lnTo>
                  <a:pt x="89900" y="1803980"/>
                </a:lnTo>
                <a:cubicBezTo>
                  <a:pt x="79317" y="1954263"/>
                  <a:pt x="-84725" y="2236838"/>
                  <a:pt x="58150" y="2254830"/>
                </a:cubicBezTo>
                <a:cubicBezTo>
                  <a:pt x="201025" y="2272822"/>
                  <a:pt x="703733" y="2014588"/>
                  <a:pt x="947150" y="1911930"/>
                </a:cubicBezTo>
                <a:cubicBezTo>
                  <a:pt x="1190567" y="1809272"/>
                  <a:pt x="1473142" y="1722488"/>
                  <a:pt x="1518650" y="1638880"/>
                </a:cubicBezTo>
                <a:close/>
              </a:path>
            </a:pathLst>
          </a:custGeom>
          <a:gradFill flip="none" rotWithShape="1">
            <a:gsLst>
              <a:gs pos="50000">
                <a:srgbClr val="97D25A"/>
              </a:gs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 rot="10002202" flipH="1">
            <a:off x="1638770" y="3488550"/>
            <a:ext cx="229963" cy="362202"/>
          </a:xfrm>
          <a:custGeom>
            <a:avLst/>
            <a:gdLst>
              <a:gd name="connsiteX0" fmla="*/ 1537700 w 1585044"/>
              <a:gd name="connsiteY0" fmla="*/ 1232462 h 2255706"/>
              <a:gd name="connsiteX1" fmla="*/ 1220200 w 1585044"/>
              <a:gd name="connsiteY1" fmla="*/ 1410262 h 2255706"/>
              <a:gd name="connsiteX2" fmla="*/ 204200 w 1585044"/>
              <a:gd name="connsiteY2" fmla="*/ 562 h 2255706"/>
              <a:gd name="connsiteX3" fmla="*/ 89900 w 1585044"/>
              <a:gd name="connsiteY3" fmla="*/ 1803962 h 2255706"/>
              <a:gd name="connsiteX4" fmla="*/ 58150 w 1585044"/>
              <a:gd name="connsiteY4" fmla="*/ 2254812 h 2255706"/>
              <a:gd name="connsiteX5" fmla="*/ 947150 w 1585044"/>
              <a:gd name="connsiteY5" fmla="*/ 1911912 h 2255706"/>
              <a:gd name="connsiteX6" fmla="*/ 1518650 w 1585044"/>
              <a:gd name="connsiteY6" fmla="*/ 1638862 h 2255706"/>
              <a:gd name="connsiteX7" fmla="*/ 1537700 w 1585044"/>
              <a:gd name="connsiteY7" fmla="*/ 1232462 h 2255706"/>
              <a:gd name="connsiteX0" fmla="*/ 1610725 w 1633691"/>
              <a:gd name="connsiteY0" fmla="*/ 1365822 h 2255716"/>
              <a:gd name="connsiteX1" fmla="*/ 1220200 w 1633691"/>
              <a:gd name="connsiteY1" fmla="*/ 1410272 h 2255716"/>
              <a:gd name="connsiteX2" fmla="*/ 204200 w 1633691"/>
              <a:gd name="connsiteY2" fmla="*/ 572 h 2255716"/>
              <a:gd name="connsiteX3" fmla="*/ 89900 w 1633691"/>
              <a:gd name="connsiteY3" fmla="*/ 1803972 h 2255716"/>
              <a:gd name="connsiteX4" fmla="*/ 58150 w 1633691"/>
              <a:gd name="connsiteY4" fmla="*/ 2254822 h 2255716"/>
              <a:gd name="connsiteX5" fmla="*/ 947150 w 1633691"/>
              <a:gd name="connsiteY5" fmla="*/ 1911922 h 2255716"/>
              <a:gd name="connsiteX6" fmla="*/ 1518650 w 1633691"/>
              <a:gd name="connsiteY6" fmla="*/ 1638872 h 2255716"/>
              <a:gd name="connsiteX7" fmla="*/ 1610725 w 1633691"/>
              <a:gd name="connsiteY7" fmla="*/ 1365822 h 2255716"/>
              <a:gd name="connsiteX0" fmla="*/ 1586912 w 1615295"/>
              <a:gd name="connsiteY0" fmla="*/ 1457806 h 2255724"/>
              <a:gd name="connsiteX1" fmla="*/ 1220200 w 1615295"/>
              <a:gd name="connsiteY1" fmla="*/ 1410280 h 2255724"/>
              <a:gd name="connsiteX2" fmla="*/ 204200 w 1615295"/>
              <a:gd name="connsiteY2" fmla="*/ 580 h 2255724"/>
              <a:gd name="connsiteX3" fmla="*/ 89900 w 1615295"/>
              <a:gd name="connsiteY3" fmla="*/ 1803980 h 2255724"/>
              <a:gd name="connsiteX4" fmla="*/ 58150 w 1615295"/>
              <a:gd name="connsiteY4" fmla="*/ 2254830 h 2255724"/>
              <a:gd name="connsiteX5" fmla="*/ 947150 w 1615295"/>
              <a:gd name="connsiteY5" fmla="*/ 1911930 h 2255724"/>
              <a:gd name="connsiteX6" fmla="*/ 1518650 w 1615295"/>
              <a:gd name="connsiteY6" fmla="*/ 1638880 h 2255724"/>
              <a:gd name="connsiteX7" fmla="*/ 1586912 w 1615295"/>
              <a:gd name="connsiteY7" fmla="*/ 1457806 h 2255724"/>
              <a:gd name="connsiteX0" fmla="*/ 1518650 w 1527955"/>
              <a:gd name="connsiteY0" fmla="*/ 1638880 h 2255724"/>
              <a:gd name="connsiteX1" fmla="*/ 1220200 w 1527955"/>
              <a:gd name="connsiteY1" fmla="*/ 1410280 h 2255724"/>
              <a:gd name="connsiteX2" fmla="*/ 204200 w 1527955"/>
              <a:gd name="connsiteY2" fmla="*/ 580 h 2255724"/>
              <a:gd name="connsiteX3" fmla="*/ 89900 w 1527955"/>
              <a:gd name="connsiteY3" fmla="*/ 1803980 h 2255724"/>
              <a:gd name="connsiteX4" fmla="*/ 58150 w 1527955"/>
              <a:gd name="connsiteY4" fmla="*/ 2254830 h 2255724"/>
              <a:gd name="connsiteX5" fmla="*/ 947150 w 1527955"/>
              <a:gd name="connsiteY5" fmla="*/ 1911930 h 2255724"/>
              <a:gd name="connsiteX6" fmla="*/ 1518650 w 1527955"/>
              <a:gd name="connsiteY6" fmla="*/ 1638880 h 22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7955" h="2255724">
                <a:moveTo>
                  <a:pt x="1518650" y="1638880"/>
                </a:moveTo>
                <a:cubicBezTo>
                  <a:pt x="1564158" y="1555272"/>
                  <a:pt x="1439275" y="1683330"/>
                  <a:pt x="1220200" y="1410280"/>
                </a:cubicBezTo>
                <a:cubicBezTo>
                  <a:pt x="989748" y="1167409"/>
                  <a:pt x="375650" y="-30112"/>
                  <a:pt x="204200" y="580"/>
                </a:cubicBezTo>
                <a:lnTo>
                  <a:pt x="89900" y="1803980"/>
                </a:lnTo>
                <a:cubicBezTo>
                  <a:pt x="79317" y="1954263"/>
                  <a:pt x="-84725" y="2236838"/>
                  <a:pt x="58150" y="2254830"/>
                </a:cubicBezTo>
                <a:cubicBezTo>
                  <a:pt x="201025" y="2272822"/>
                  <a:pt x="703733" y="2014588"/>
                  <a:pt x="947150" y="1911930"/>
                </a:cubicBezTo>
                <a:cubicBezTo>
                  <a:pt x="1190567" y="1809272"/>
                  <a:pt x="1473142" y="1722488"/>
                  <a:pt x="1518650" y="1638880"/>
                </a:cubicBezTo>
                <a:close/>
              </a:path>
            </a:pathLst>
          </a:custGeom>
          <a:gradFill flip="none" rotWithShape="1">
            <a:gsLst>
              <a:gs pos="50000">
                <a:srgbClr val="97D25A"/>
              </a:gs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/>
          <p:cNvSpPr/>
          <p:nvPr/>
        </p:nvSpPr>
        <p:spPr>
          <a:xfrm rot="13125828" flipH="1">
            <a:off x="1785373" y="2527032"/>
            <a:ext cx="229963" cy="362202"/>
          </a:xfrm>
          <a:custGeom>
            <a:avLst/>
            <a:gdLst>
              <a:gd name="connsiteX0" fmla="*/ 1537700 w 1585044"/>
              <a:gd name="connsiteY0" fmla="*/ 1232462 h 2255706"/>
              <a:gd name="connsiteX1" fmla="*/ 1220200 w 1585044"/>
              <a:gd name="connsiteY1" fmla="*/ 1410262 h 2255706"/>
              <a:gd name="connsiteX2" fmla="*/ 204200 w 1585044"/>
              <a:gd name="connsiteY2" fmla="*/ 562 h 2255706"/>
              <a:gd name="connsiteX3" fmla="*/ 89900 w 1585044"/>
              <a:gd name="connsiteY3" fmla="*/ 1803962 h 2255706"/>
              <a:gd name="connsiteX4" fmla="*/ 58150 w 1585044"/>
              <a:gd name="connsiteY4" fmla="*/ 2254812 h 2255706"/>
              <a:gd name="connsiteX5" fmla="*/ 947150 w 1585044"/>
              <a:gd name="connsiteY5" fmla="*/ 1911912 h 2255706"/>
              <a:gd name="connsiteX6" fmla="*/ 1518650 w 1585044"/>
              <a:gd name="connsiteY6" fmla="*/ 1638862 h 2255706"/>
              <a:gd name="connsiteX7" fmla="*/ 1537700 w 1585044"/>
              <a:gd name="connsiteY7" fmla="*/ 1232462 h 2255706"/>
              <a:gd name="connsiteX0" fmla="*/ 1610725 w 1633691"/>
              <a:gd name="connsiteY0" fmla="*/ 1365822 h 2255716"/>
              <a:gd name="connsiteX1" fmla="*/ 1220200 w 1633691"/>
              <a:gd name="connsiteY1" fmla="*/ 1410272 h 2255716"/>
              <a:gd name="connsiteX2" fmla="*/ 204200 w 1633691"/>
              <a:gd name="connsiteY2" fmla="*/ 572 h 2255716"/>
              <a:gd name="connsiteX3" fmla="*/ 89900 w 1633691"/>
              <a:gd name="connsiteY3" fmla="*/ 1803972 h 2255716"/>
              <a:gd name="connsiteX4" fmla="*/ 58150 w 1633691"/>
              <a:gd name="connsiteY4" fmla="*/ 2254822 h 2255716"/>
              <a:gd name="connsiteX5" fmla="*/ 947150 w 1633691"/>
              <a:gd name="connsiteY5" fmla="*/ 1911922 h 2255716"/>
              <a:gd name="connsiteX6" fmla="*/ 1518650 w 1633691"/>
              <a:gd name="connsiteY6" fmla="*/ 1638872 h 2255716"/>
              <a:gd name="connsiteX7" fmla="*/ 1610725 w 1633691"/>
              <a:gd name="connsiteY7" fmla="*/ 1365822 h 2255716"/>
              <a:gd name="connsiteX0" fmla="*/ 1586912 w 1615295"/>
              <a:gd name="connsiteY0" fmla="*/ 1457806 h 2255724"/>
              <a:gd name="connsiteX1" fmla="*/ 1220200 w 1615295"/>
              <a:gd name="connsiteY1" fmla="*/ 1410280 h 2255724"/>
              <a:gd name="connsiteX2" fmla="*/ 204200 w 1615295"/>
              <a:gd name="connsiteY2" fmla="*/ 580 h 2255724"/>
              <a:gd name="connsiteX3" fmla="*/ 89900 w 1615295"/>
              <a:gd name="connsiteY3" fmla="*/ 1803980 h 2255724"/>
              <a:gd name="connsiteX4" fmla="*/ 58150 w 1615295"/>
              <a:gd name="connsiteY4" fmla="*/ 2254830 h 2255724"/>
              <a:gd name="connsiteX5" fmla="*/ 947150 w 1615295"/>
              <a:gd name="connsiteY5" fmla="*/ 1911930 h 2255724"/>
              <a:gd name="connsiteX6" fmla="*/ 1518650 w 1615295"/>
              <a:gd name="connsiteY6" fmla="*/ 1638880 h 2255724"/>
              <a:gd name="connsiteX7" fmla="*/ 1586912 w 1615295"/>
              <a:gd name="connsiteY7" fmla="*/ 1457806 h 2255724"/>
              <a:gd name="connsiteX0" fmla="*/ 1518650 w 1527955"/>
              <a:gd name="connsiteY0" fmla="*/ 1638880 h 2255724"/>
              <a:gd name="connsiteX1" fmla="*/ 1220200 w 1527955"/>
              <a:gd name="connsiteY1" fmla="*/ 1410280 h 2255724"/>
              <a:gd name="connsiteX2" fmla="*/ 204200 w 1527955"/>
              <a:gd name="connsiteY2" fmla="*/ 580 h 2255724"/>
              <a:gd name="connsiteX3" fmla="*/ 89900 w 1527955"/>
              <a:gd name="connsiteY3" fmla="*/ 1803980 h 2255724"/>
              <a:gd name="connsiteX4" fmla="*/ 58150 w 1527955"/>
              <a:gd name="connsiteY4" fmla="*/ 2254830 h 2255724"/>
              <a:gd name="connsiteX5" fmla="*/ 947150 w 1527955"/>
              <a:gd name="connsiteY5" fmla="*/ 1911930 h 2255724"/>
              <a:gd name="connsiteX6" fmla="*/ 1518650 w 1527955"/>
              <a:gd name="connsiteY6" fmla="*/ 1638880 h 22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7955" h="2255724">
                <a:moveTo>
                  <a:pt x="1518650" y="1638880"/>
                </a:moveTo>
                <a:cubicBezTo>
                  <a:pt x="1564158" y="1555272"/>
                  <a:pt x="1439275" y="1683330"/>
                  <a:pt x="1220200" y="1410280"/>
                </a:cubicBezTo>
                <a:cubicBezTo>
                  <a:pt x="989748" y="1167409"/>
                  <a:pt x="375650" y="-30112"/>
                  <a:pt x="204200" y="580"/>
                </a:cubicBezTo>
                <a:lnTo>
                  <a:pt x="89900" y="1803980"/>
                </a:lnTo>
                <a:cubicBezTo>
                  <a:pt x="79317" y="1954263"/>
                  <a:pt x="-84725" y="2236838"/>
                  <a:pt x="58150" y="2254830"/>
                </a:cubicBezTo>
                <a:cubicBezTo>
                  <a:pt x="201025" y="2272822"/>
                  <a:pt x="703733" y="2014588"/>
                  <a:pt x="947150" y="1911930"/>
                </a:cubicBezTo>
                <a:cubicBezTo>
                  <a:pt x="1190567" y="1809272"/>
                  <a:pt x="1473142" y="1722488"/>
                  <a:pt x="1518650" y="1638880"/>
                </a:cubicBezTo>
                <a:close/>
              </a:path>
            </a:pathLst>
          </a:custGeom>
          <a:gradFill flip="none" rotWithShape="1">
            <a:gsLst>
              <a:gs pos="50000">
                <a:srgbClr val="97D25A"/>
              </a:gs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609600" y="165377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Therefore lysosomes are also called as ‘Suicide Bags’.</a:t>
            </a:r>
          </a:p>
        </p:txBody>
      </p:sp>
      <p:sp>
        <p:nvSpPr>
          <p:cNvPr id="123" name="Title 1"/>
          <p:cNvSpPr txBox="1">
            <a:spLocks/>
          </p:cNvSpPr>
          <p:nvPr/>
        </p:nvSpPr>
        <p:spPr>
          <a:xfrm>
            <a:off x="585201" y="296767"/>
            <a:ext cx="4367799" cy="4159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Functions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of lysosomes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4723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6.17284E-7 L -0.00052 -0.036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82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60494E-6 L -0.04636 -0.0379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-191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45679E-6 L 0.05313 0.0398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197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09877E-6 L -0.02917 0.0296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148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83951E-6 L 0.01927 0.0009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" y="3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35802E-6 L -0.00521 -0.048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78" grpId="2" animBg="1"/>
      <p:bldP spid="81" grpId="0" animBg="1"/>
      <p:bldP spid="81" grpId="1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121" grpId="0" animBg="1"/>
      <p:bldP spid="12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State board (Images, animations and Videos)\9th\Chpt. 5\MitochondrialD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814" y="662994"/>
            <a:ext cx="2153386" cy="161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585201" y="296767"/>
            <a:ext cx="2234199" cy="4159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75000" lnSpcReduction="20000"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  <a:latin typeface="Bookman Old Style" pitchFamily="18" charset="0"/>
                <a:ea typeface="+mj-ea"/>
                <a:cs typeface="+mj-cs"/>
              </a:rPr>
              <a:t>Mitochondria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74295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It is a double membrane structure.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036864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The outer membrane is porous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041909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spcBef>
                <a:spcPts val="600"/>
              </a:spcBef>
            </a:pPr>
            <a:r>
              <a:rPr lang="en-US" dirty="0">
                <a:latin typeface="Bookman Old Style" panose="02050604050505020204" pitchFamily="18" charset="0"/>
              </a:rPr>
              <a:t>				                while the inner membrane is deeply folded.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163557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The folds are called cristae.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1640624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spcBef>
                <a:spcPts val="600"/>
              </a:spcBef>
            </a:pPr>
            <a:r>
              <a:rPr lang="en-US" dirty="0">
                <a:latin typeface="Bookman Old Style" panose="02050604050505020204" pitchFamily="18" charset="0"/>
              </a:rPr>
              <a:t>				          They create a larger surface area for efficient functioning.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" y="250317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The mitochondria have their own DNA and ribosomes.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311277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Therefore they are capable of making some of their own protein.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609030" y="271211"/>
            <a:ext cx="934770" cy="696081"/>
            <a:chOff x="14068138" y="255656"/>
            <a:chExt cx="1245836" cy="927727"/>
          </a:xfrm>
        </p:grpSpPr>
        <p:sp>
          <p:nvSpPr>
            <p:cNvPr id="22" name="TextBox 21"/>
            <p:cNvSpPr txBox="1"/>
            <p:nvPr/>
          </p:nvSpPr>
          <p:spPr>
            <a:xfrm>
              <a:off x="14068138" y="255656"/>
              <a:ext cx="1245836" cy="615287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  <a:alpha val="50000"/>
                  </a:schemeClr>
                </a:gs>
                <a:gs pos="35000">
                  <a:schemeClr val="accent5">
                    <a:tint val="37000"/>
                    <a:satMod val="300000"/>
                    <a:alpha val="50000"/>
                  </a:schemeClr>
                </a:gs>
                <a:gs pos="100000">
                  <a:schemeClr val="accent5">
                    <a:tint val="15000"/>
                    <a:satMod val="350000"/>
                    <a:alpha val="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Inner membrane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4603073" y="820909"/>
              <a:ext cx="104731" cy="362474"/>
            </a:xfrm>
            <a:prstGeom prst="straightConnector1">
              <a:avLst/>
            </a:prstGeom>
            <a:ln w="19050">
              <a:solidFill>
                <a:srgbClr val="0033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765820" y="1733550"/>
            <a:ext cx="934770" cy="534309"/>
            <a:chOff x="14068138" y="158822"/>
            <a:chExt cx="1245836" cy="712121"/>
          </a:xfrm>
        </p:grpSpPr>
        <p:sp>
          <p:nvSpPr>
            <p:cNvPr id="33" name="TextBox 32"/>
            <p:cNvSpPr txBox="1"/>
            <p:nvPr/>
          </p:nvSpPr>
          <p:spPr>
            <a:xfrm>
              <a:off x="14068138" y="255656"/>
              <a:ext cx="1245836" cy="615287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  <a:alpha val="50000"/>
                  </a:schemeClr>
                </a:gs>
                <a:gs pos="35000">
                  <a:schemeClr val="accent5">
                    <a:tint val="37000"/>
                    <a:satMod val="300000"/>
                    <a:alpha val="50000"/>
                  </a:schemeClr>
                </a:gs>
                <a:gs pos="100000">
                  <a:schemeClr val="accent5">
                    <a:tint val="15000"/>
                    <a:satMod val="350000"/>
                    <a:alpha val="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Outer membrane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15000982" y="158822"/>
              <a:ext cx="301495" cy="298327"/>
            </a:xfrm>
            <a:prstGeom prst="straightConnector1">
              <a:avLst/>
            </a:prstGeom>
            <a:ln w="19050">
              <a:solidFill>
                <a:srgbClr val="0033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7298526" y="775514"/>
            <a:ext cx="1009669" cy="645028"/>
            <a:chOff x="13741250" y="400615"/>
            <a:chExt cx="1345660" cy="859684"/>
          </a:xfrm>
        </p:grpSpPr>
        <p:sp>
          <p:nvSpPr>
            <p:cNvPr id="39" name="TextBox 38"/>
            <p:cNvSpPr txBox="1"/>
            <p:nvPr/>
          </p:nvSpPr>
          <p:spPr>
            <a:xfrm>
              <a:off x="14169706" y="400615"/>
              <a:ext cx="917204" cy="369181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  <a:alpha val="50000"/>
                  </a:schemeClr>
                </a:gs>
                <a:gs pos="35000">
                  <a:schemeClr val="accent5">
                    <a:tint val="37000"/>
                    <a:satMod val="300000"/>
                    <a:alpha val="50000"/>
                  </a:schemeClr>
                </a:gs>
                <a:gs pos="100000">
                  <a:schemeClr val="accent5">
                    <a:tint val="15000"/>
                    <a:satMod val="350000"/>
                    <a:alpha val="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Cristae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741250" y="712678"/>
              <a:ext cx="530009" cy="547621"/>
            </a:xfrm>
            <a:prstGeom prst="straightConnector1">
              <a:avLst/>
            </a:prstGeom>
            <a:ln w="19050">
              <a:solidFill>
                <a:srgbClr val="0033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6986585" y="1933575"/>
            <a:ext cx="588187" cy="564355"/>
            <a:chOff x="14169705" y="17631"/>
            <a:chExt cx="783919" cy="752164"/>
          </a:xfrm>
        </p:grpSpPr>
        <p:sp>
          <p:nvSpPr>
            <p:cNvPr id="53" name="TextBox 52"/>
            <p:cNvSpPr txBox="1"/>
            <p:nvPr/>
          </p:nvSpPr>
          <p:spPr>
            <a:xfrm>
              <a:off x="14169705" y="400615"/>
              <a:ext cx="669664" cy="369180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  <a:alpha val="50000"/>
                  </a:schemeClr>
                </a:gs>
                <a:gs pos="35000">
                  <a:schemeClr val="accent5">
                    <a:tint val="37000"/>
                    <a:satMod val="300000"/>
                    <a:alpha val="50000"/>
                  </a:schemeClr>
                </a:gs>
                <a:gs pos="100000">
                  <a:schemeClr val="accent5">
                    <a:tint val="15000"/>
                    <a:satMod val="350000"/>
                    <a:alpha val="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DNA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14648931" y="17631"/>
              <a:ext cx="304693" cy="444317"/>
            </a:xfrm>
            <a:prstGeom prst="straightConnector1">
              <a:avLst/>
            </a:prstGeom>
            <a:ln w="19050">
              <a:solidFill>
                <a:srgbClr val="0033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7634286" y="1123950"/>
            <a:ext cx="914400" cy="677591"/>
            <a:chOff x="13247231" y="144578"/>
            <a:chExt cx="1218689" cy="903083"/>
          </a:xfrm>
        </p:grpSpPr>
        <p:sp>
          <p:nvSpPr>
            <p:cNvPr id="56" name="TextBox 55"/>
            <p:cNvSpPr txBox="1"/>
            <p:nvPr/>
          </p:nvSpPr>
          <p:spPr>
            <a:xfrm>
              <a:off x="13247231" y="144578"/>
              <a:ext cx="1218689" cy="369180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  <a:alpha val="50000"/>
                  </a:schemeClr>
                </a:gs>
                <a:gs pos="35000">
                  <a:schemeClr val="accent5">
                    <a:tint val="37000"/>
                    <a:satMod val="300000"/>
                    <a:alpha val="50000"/>
                  </a:schemeClr>
                </a:gs>
                <a:gs pos="100000">
                  <a:schemeClr val="accent5">
                    <a:tint val="15000"/>
                    <a:satMod val="350000"/>
                    <a:alpha val="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Ribosomes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13341369" y="500040"/>
              <a:ext cx="530008" cy="547621"/>
            </a:xfrm>
            <a:prstGeom prst="straightConnector1">
              <a:avLst/>
            </a:prstGeom>
            <a:ln w="19050">
              <a:solidFill>
                <a:srgbClr val="0033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871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201" y="296767"/>
            <a:ext cx="2234199" cy="4159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75000" lnSpcReduction="20000"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  <a:latin typeface="Bookman Old Style" pitchFamily="18" charset="0"/>
                <a:ea typeface="+mj-ea"/>
                <a:cs typeface="+mj-cs"/>
              </a:rPr>
              <a:t>Mitochondria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81915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Mitochondria </a:t>
            </a:r>
            <a:r>
              <a:rPr lang="en-US" dirty="0" err="1">
                <a:latin typeface="Bookman Old Style" panose="02050604050505020204" pitchFamily="18" charset="0"/>
              </a:rPr>
              <a:t>oxidise</a:t>
            </a:r>
            <a:r>
              <a:rPr lang="en-US" dirty="0">
                <a:latin typeface="Bookman Old Style" panose="02050604050505020204" pitchFamily="18" charset="0"/>
              </a:rPr>
              <a:t> carbohydrates and fats with the help of enzyme to release energy in the form of ATP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3124200" y="1238250"/>
            <a:ext cx="1798975" cy="380999"/>
          </a:xfrm>
          <a:prstGeom prst="wedgeRoundRectCallout">
            <a:avLst>
              <a:gd name="adj1" fmla="val -41978"/>
              <a:gd name="adj2" fmla="val -840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 down</a:t>
            </a:r>
          </a:p>
        </p:txBody>
      </p:sp>
      <p:pic>
        <p:nvPicPr>
          <p:cNvPr id="28" name="Picture 2" descr="D:\State board (Images, animations and Videos)\9th\Chpt. 5\MitochondrialD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814" y="662994"/>
            <a:ext cx="2153386" cy="161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 rot="18694813">
            <a:off x="6107997" y="894837"/>
            <a:ext cx="600076" cy="200026"/>
            <a:chOff x="1943322" y="3859703"/>
            <a:chExt cx="1085850" cy="361950"/>
          </a:xfrm>
        </p:grpSpPr>
        <p:sp>
          <p:nvSpPr>
            <p:cNvPr id="7" name="Oval 6"/>
            <p:cNvSpPr/>
            <p:nvPr/>
          </p:nvSpPr>
          <p:spPr>
            <a:xfrm>
              <a:off x="194332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  <a:endParaRPr lang="en-IN" sz="12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30527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</a:t>
              </a:r>
              <a:endParaRPr lang="en-IN" sz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66722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  <a:endParaRPr lang="en-IN" sz="1200" dirty="0"/>
            </a:p>
          </p:txBody>
        </p:sp>
      </p:grpSp>
      <p:sp>
        <p:nvSpPr>
          <p:cNvPr id="10" name="Down Arrow 9"/>
          <p:cNvSpPr/>
          <p:nvPr/>
        </p:nvSpPr>
        <p:spPr>
          <a:xfrm rot="18140754">
            <a:off x="6592824" y="1087482"/>
            <a:ext cx="178297" cy="359956"/>
          </a:xfrm>
          <a:prstGeom prst="downArrow">
            <a:avLst>
              <a:gd name="adj1" fmla="val 44325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/>
          <p:cNvGrpSpPr/>
          <p:nvPr/>
        </p:nvGrpSpPr>
        <p:grpSpPr>
          <a:xfrm>
            <a:off x="6799209" y="1136038"/>
            <a:ext cx="1055818" cy="955049"/>
            <a:chOff x="4031195" y="2327561"/>
            <a:chExt cx="1055818" cy="955049"/>
          </a:xfrm>
        </p:grpSpPr>
        <p:pic>
          <p:nvPicPr>
            <p:cNvPr id="18" name="Picture 2" descr="C:\Documents and Settings\Administrator\Desktop\adulteratiom\165px-ATP_symbol.svg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4031195" y="2689489"/>
              <a:ext cx="397930" cy="308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Picture 2" descr="C:\Documents and Settings\Administrator\Desktop\adulteratiom\165px-ATP_symbol.svg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4112419" y="2422164"/>
              <a:ext cx="397930" cy="308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Picture 2" descr="C:\Documents and Settings\Administrator\Desktop\adulteratiom\165px-ATP_symbol.svg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4419600" y="2327561"/>
              <a:ext cx="397930" cy="308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" descr="C:\Documents and Settings\Administrator\Desktop\adulteratiom\165px-ATP_symbol.svg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4371975" y="2673874"/>
              <a:ext cx="397930" cy="308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Picture 2" descr="C:\Documents and Settings\Administrator\Desktop\adulteratiom\165px-ATP_symbol.svg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4619625" y="2554812"/>
              <a:ext cx="397930" cy="308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Picture 2" descr="C:\Documents and Settings\Administrator\Desktop\adulteratiom\165px-ATP_symbol.svg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4689083" y="2784303"/>
              <a:ext cx="397930" cy="308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Picture 2" descr="C:\Documents and Settings\Administrator\Desktop\adulteratiom\165px-ATP_symbol.svg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4231220" y="2863510"/>
              <a:ext cx="397930" cy="308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Picture 2" descr="C:\Documents and Settings\Administrator\Desktop\adulteratiom\165px-ATP_symbol.svg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4541044" y="2973912"/>
              <a:ext cx="397930" cy="3086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Text Box 6"/>
          <p:cNvSpPr txBox="1">
            <a:spLocks noChangeArrowheads="1"/>
          </p:cNvSpPr>
          <p:nvPr/>
        </p:nvSpPr>
        <p:spPr bwMode="auto">
          <a:xfrm rot="18193402">
            <a:off x="6471792" y="888469"/>
            <a:ext cx="65483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900" b="1" dirty="0"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</a:rPr>
              <a:t>Enzymes</a:t>
            </a:r>
            <a:endParaRPr kumimoji="1" lang="en-GB" altLang="zh-TW" sz="900" b="1" dirty="0">
              <a:solidFill>
                <a:srgbClr val="FF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66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65200" y="1928061"/>
            <a:ext cx="459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Bookman Old Style" panose="02050604050505020204" pitchFamily="18" charset="0"/>
              </a:rPr>
              <a:t>and to do mechanical work (movement of muscles,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784548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Mitochondria produce energy in the form of ATP which is a energy currency of the cell.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5201" y="296767"/>
            <a:ext cx="4367799" cy="4159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5000" lnSpcReduction="20000"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Functions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en-US" sz="2800" b="1" dirty="0">
                <a:solidFill>
                  <a:sysClr val="windowText" lastClr="000000"/>
                </a:solidFill>
                <a:latin typeface="Bookman Old Style" pitchFamily="18" charset="0"/>
                <a:ea typeface="+mj-ea"/>
                <a:cs typeface="+mj-cs"/>
              </a:rPr>
              <a:t>of mitochondria 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0075" y="1057275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spcBef>
                <a:spcPts val="600"/>
              </a:spcBef>
            </a:pPr>
            <a:r>
              <a:rPr lang="en-US" dirty="0">
                <a:latin typeface="Bookman Old Style" panose="02050604050505020204" pitchFamily="18" charset="0"/>
              </a:rPr>
              <a:t>				          Therefore mitochondria are called as the </a:t>
            </a:r>
            <a:r>
              <a:rPr lang="en-US" u="dash" dirty="0">
                <a:uFill>
                  <a:solidFill>
                    <a:srgbClr val="0000FF"/>
                  </a:solidFill>
                </a:uFill>
                <a:latin typeface="Bookman Old Style" panose="02050604050505020204" pitchFamily="18" charset="0"/>
              </a:rPr>
              <a:t>powerhouse</a:t>
            </a:r>
            <a:r>
              <a:rPr lang="en-US" dirty="0">
                <a:latin typeface="Bookman Old Style" panose="02050604050505020204" pitchFamily="18" charset="0"/>
              </a:rPr>
              <a:t> of the cell.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164646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 body uses this energy to synthesize chemical compounds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491718" y="2110040"/>
            <a:ext cx="1798975" cy="380999"/>
          </a:xfrm>
          <a:prstGeom prst="wedgeRoundRectCallout">
            <a:avLst>
              <a:gd name="adj1" fmla="val -41978"/>
              <a:gd name="adj2" fmla="val -840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415540" y="1573530"/>
            <a:ext cx="1978873" cy="557821"/>
          </a:xfrm>
          <a:prstGeom prst="wedgeRoundRectCallout">
            <a:avLst>
              <a:gd name="adj1" fmla="val -41978"/>
              <a:gd name="adj2" fmla="val -840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Useable form of energy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3" t="28465" r="33800" b="39647"/>
          <a:stretch/>
        </p:blipFill>
        <p:spPr bwMode="auto">
          <a:xfrm>
            <a:off x="2209800" y="2910656"/>
            <a:ext cx="1491204" cy="1531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3" t="28466" r="33800" b="39573"/>
          <a:stretch/>
        </p:blipFill>
        <p:spPr bwMode="auto">
          <a:xfrm>
            <a:off x="2209800" y="2908426"/>
            <a:ext cx="1491204" cy="1534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3" t="28418" r="33800" b="39671"/>
          <a:stretch/>
        </p:blipFill>
        <p:spPr bwMode="auto">
          <a:xfrm>
            <a:off x="2209800" y="2909913"/>
            <a:ext cx="1491205" cy="1532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3" t="28521" r="33800" b="39736"/>
          <a:stretch/>
        </p:blipFill>
        <p:spPr bwMode="auto">
          <a:xfrm>
            <a:off x="2209800" y="2915066"/>
            <a:ext cx="149120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3" t="28521" r="33800" b="39589"/>
          <a:stretch/>
        </p:blipFill>
        <p:spPr bwMode="auto">
          <a:xfrm>
            <a:off x="2209800" y="2910656"/>
            <a:ext cx="1491204" cy="1531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3" t="28619" r="33800" b="39590"/>
          <a:stretch/>
        </p:blipFill>
        <p:spPr bwMode="auto">
          <a:xfrm>
            <a:off x="2209800" y="2913578"/>
            <a:ext cx="1491203" cy="152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3" t="28523" r="33800" b="39736"/>
          <a:stretch/>
        </p:blipFill>
        <p:spPr bwMode="auto">
          <a:xfrm>
            <a:off x="2209800" y="2915066"/>
            <a:ext cx="149120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Oval 60"/>
          <p:cNvSpPr/>
          <p:nvPr/>
        </p:nvSpPr>
        <p:spPr>
          <a:xfrm>
            <a:off x="2562225" y="3111863"/>
            <a:ext cx="258882" cy="420499"/>
          </a:xfrm>
          <a:prstGeom prst="ellipse">
            <a:avLst/>
          </a:prstGeom>
          <a:solidFill>
            <a:srgbClr val="FF0000">
              <a:alpha val="75000"/>
            </a:srgb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/>
          <p:cNvSpPr txBox="1"/>
          <p:nvPr/>
        </p:nvSpPr>
        <p:spPr>
          <a:xfrm>
            <a:off x="965200" y="2189046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Bookman Old Style" panose="02050604050505020204" pitchFamily="18" charset="0"/>
              </a:rPr>
              <a:t>                  production of heat,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65200" y="2478010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Bookman Old Style" panose="02050604050505020204" pitchFamily="18" charset="0"/>
              </a:rPr>
              <a:t>conduction of nerve impulses, etc.)</a:t>
            </a:r>
          </a:p>
        </p:txBody>
      </p:sp>
      <p:pic>
        <p:nvPicPr>
          <p:cNvPr id="67" name="Picture 9" descr="\\192.168.1.18\mt_school\2014_15\01 STATE_BOARD_MH\ENGLISH_MED\TAT_2014 - 15\10th std\Biology\Chapter 11\images\Wi-fi.gif"/>
          <p:cNvPicPr>
            <a:picLocks noChangeAspect="1" noChangeArrowheads="1" noCrop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87325"/>
            <a:ext cx="156411" cy="11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351" y="1437402"/>
            <a:ext cx="801858" cy="18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45679E-6 L -0.02032 -0.03148 L -0.03907 -0.0926 L -0.03907 -0.12963 L -0.04098 -0.13303 L -0.04236 -0.13982 C -0.04288 -0.15432 -0.03785 -0.16976 -0.03594 -0.18025 C -0.03542 -0.19136 -0.03802 -0.19815 -0.03872 -0.20741 C -0.03941 -0.21667 -0.04028 -0.23272 -0.04045 -0.23581 " pathEditMode="relative" rAng="0" ptsTypes="FAAAAfaaF">
                                      <p:cBhvr>
                                        <p:cTn id="105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3" y="-11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4" grpId="1" animBg="1"/>
      <p:bldP spid="15" grpId="0" animBg="1"/>
      <p:bldP spid="15" grpId="1" animBg="1"/>
      <p:bldP spid="61" grpId="0" animBg="1"/>
      <p:bldP spid="61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5926</TotalTime>
  <Words>359</Words>
  <Application>Microsoft Office PowerPoint</Application>
  <PresentationFormat>On-screen Show (16:9)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1277</cp:revision>
  <cp:lastPrinted>2024-01-23T11:21:26Z</cp:lastPrinted>
  <dcterms:created xsi:type="dcterms:W3CDTF">2013-07-31T12:47:49Z</dcterms:created>
  <dcterms:modified xsi:type="dcterms:W3CDTF">2024-01-23T11:21:28Z</dcterms:modified>
</cp:coreProperties>
</file>