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56" r:id="rId2"/>
    <p:sldId id="325" r:id="rId3"/>
    <p:sldId id="32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A6FC-78D2-420F-879E-2BA5935FF4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A6FC-78D2-420F-879E-2BA5935FF4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A6FC-78D2-420F-879E-2BA5935FF4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38063" y="667893"/>
            <a:ext cx="2937733" cy="729107"/>
            <a:chOff x="1736606" y="667893"/>
            <a:chExt cx="2937733" cy="72910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232961" y="667893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948508" y="895350"/>
              <a:ext cx="256890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Up Arrow 46"/>
            <p:cNvSpPr/>
            <p:nvPr/>
          </p:nvSpPr>
          <p:spPr>
            <a:xfrm rot="10800000">
              <a:off x="1736606" y="881095"/>
              <a:ext cx="336789" cy="515905"/>
            </a:xfrm>
            <a:prstGeom prst="up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48" name="Up Arrow 47"/>
            <p:cNvSpPr/>
            <p:nvPr/>
          </p:nvSpPr>
          <p:spPr>
            <a:xfrm rot="10800000">
              <a:off x="4336011" y="881095"/>
              <a:ext cx="338328" cy="512064"/>
            </a:xfrm>
            <a:prstGeom prst="up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pic>
        <p:nvPicPr>
          <p:cNvPr id="50" name="Picture 2" descr="G:\ssc ppt cvb\Homer-06-jun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65786"/>
            <a:ext cx="751514" cy="162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271593" y="295275"/>
            <a:ext cx="307067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anose="02050604050505020204" pitchFamily="18" charset="0"/>
              </a:rPr>
              <a:t>LIVING ORGANISMS</a:t>
            </a:r>
            <a:endParaRPr kumimoji="0" lang="en-IN" sz="200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22337" y="1396454"/>
            <a:ext cx="142539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</a:rPr>
              <a:t>Unicellular</a:t>
            </a:r>
            <a:endParaRPr kumimoji="0" lang="en-IN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308484" y="1396454"/>
            <a:ext cx="161935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</a:rPr>
              <a:t>Multicellular</a:t>
            </a:r>
            <a:endParaRPr kumimoji="0" lang="en-IN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4327" y="2195599"/>
            <a:ext cx="1121412" cy="11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81000" y="3790950"/>
            <a:ext cx="23080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</a:rPr>
              <a:t>All functions performed by the same cell</a:t>
            </a:r>
            <a:endParaRPr kumimoji="0" lang="en-I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806929" y="3935730"/>
            <a:ext cx="2728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This is known as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Arial Unicode MS" pitchFamily="34" charset="-128"/>
                <a:cs typeface="Arial Unicode MS" pitchFamily="34" charset="-128"/>
              </a:rPr>
              <a:t>Division of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Arial Unicode MS" pitchFamily="34" charset="-128"/>
                <a:cs typeface="Arial Unicode MS" pitchFamily="34" charset="-128"/>
              </a:rPr>
              <a:t>labour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ookman Old Style" panose="02050604050505020204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3" name="Picture 2" descr="G:\pla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1" y="2304980"/>
            <a:ext cx="912450" cy="108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357481" y="326053"/>
            <a:ext cx="19591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latin typeface="Bookman Old Style" panose="02050604050505020204" pitchFamily="18" charset="0"/>
              </a:rPr>
              <a:t>a</a:t>
            </a:r>
            <a:r>
              <a:rPr kumimoji="0" lang="en-US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</a:rPr>
              <a:t>re of two types</a:t>
            </a:r>
            <a:endParaRPr kumimoji="0" lang="en-IN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116057" y="1809750"/>
            <a:ext cx="2068272" cy="741136"/>
          </a:xfrm>
          <a:prstGeom prst="wedgeEllipseCallout">
            <a:avLst>
              <a:gd name="adj1" fmla="val -49662"/>
              <a:gd name="adj2" fmla="val -581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 Made up of single cell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1881933" y="1847098"/>
            <a:ext cx="2068272" cy="741136"/>
          </a:xfrm>
          <a:prstGeom prst="wedgeEllipseCallout">
            <a:avLst>
              <a:gd name="adj1" fmla="val 51194"/>
              <a:gd name="adj2" fmla="val -562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 Made up of many cells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35849" y="3381593"/>
            <a:ext cx="2198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For E.g.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 Amoeba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878950" y="3381593"/>
            <a:ext cx="2578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For E.g.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 Human beings and plants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545405" y="3935164"/>
            <a:ext cx="32457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</a:rPr>
              <a:t>Different functions are performed by different cells</a:t>
            </a:r>
            <a:endParaRPr kumimoji="0" lang="en-I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1" grpId="0"/>
      <p:bldP spid="52" grpId="0"/>
      <p:bldP spid="12" grpId="0"/>
      <p:bldP spid="2" grpId="0" animBg="1"/>
      <p:bldP spid="2" grpId="1" animBg="1"/>
      <p:bldP spid="15" grpId="0" animBg="1"/>
      <p:bldP spid="15" grpId="1" animBg="1"/>
      <p:bldP spid="16" grpId="0"/>
      <p:bldP spid="17" grpId="0"/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62428" y="287564"/>
            <a:ext cx="691993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Bookman Old Style" panose="02050604050505020204" pitchFamily="18" charset="0"/>
              </a:rPr>
              <a:t>Every </a:t>
            </a:r>
            <a:r>
              <a:rPr lang="en-US" sz="2000" b="1" dirty="0" err="1">
                <a:latin typeface="Bookman Old Style" panose="02050604050505020204" pitchFamily="18" charset="0"/>
              </a:rPr>
              <a:t>multicellular</a:t>
            </a:r>
            <a:r>
              <a:rPr lang="en-US" sz="2000" b="1" dirty="0">
                <a:latin typeface="Bookman Old Style" panose="02050604050505020204" pitchFamily="18" charset="0"/>
              </a:rPr>
              <a:t> living body consists of :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84200" y="781050"/>
            <a:ext cx="642942" cy="676276"/>
          </a:xfrm>
          <a:prstGeom prst="ellipse">
            <a:avLst/>
          </a:prstGeom>
          <a:solidFill>
            <a:srgbClr val="FF0000"/>
          </a:solidFill>
          <a:ln w="349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714856" y="1176340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2643418" y="819150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2071914" y="1390654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2357666" y="1176340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2214790" y="819150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505304" y="1638306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pic>
        <p:nvPicPr>
          <p:cNvPr id="20" name="Picture 17" descr="C:\Documents and Settings\Administrator\Desktop\DD @@@@\aniorgan5.gif"/>
          <p:cNvPicPr>
            <a:picLocks noChangeAspect="1" noChangeArrowheads="1" noCrop="1"/>
          </p:cNvPicPr>
          <p:nvPr/>
        </p:nvPicPr>
        <p:blipFill>
          <a:blip r:embed="rId3">
            <a:lum bright="-44000" contrast="56000"/>
          </a:blip>
          <a:srcRect/>
          <a:stretch>
            <a:fillRect/>
          </a:stretch>
        </p:blipFill>
        <p:spPr bwMode="auto">
          <a:xfrm>
            <a:off x="3970637" y="1979822"/>
            <a:ext cx="816104" cy="10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 descr="C:\Documents and Settings\Administrator\Desktop\adulteratiom\right-arrow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33500" y="1101726"/>
            <a:ext cx="785818" cy="357190"/>
          </a:xfrm>
          <a:prstGeom prst="rect">
            <a:avLst/>
          </a:prstGeom>
          <a:noFill/>
        </p:spPr>
      </p:pic>
      <p:pic>
        <p:nvPicPr>
          <p:cNvPr id="23" name="Picture 4" descr="C:\Documents and Settings\Administrator\Desktop\adulteratiom\right-arrow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76600" y="1704522"/>
            <a:ext cx="621484" cy="282491"/>
          </a:xfrm>
          <a:prstGeom prst="rect">
            <a:avLst/>
          </a:prstGeom>
          <a:noFill/>
        </p:spPr>
      </p:pic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82594" y="1610178"/>
            <a:ext cx="712806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Cell</a:t>
            </a:r>
            <a:endParaRPr lang="en-IN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79650" y="2238514"/>
            <a:ext cx="979756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Tissues</a:t>
            </a:r>
            <a:endParaRPr lang="en-IN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449231" y="3239036"/>
            <a:ext cx="819455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Organ</a:t>
            </a:r>
            <a:endParaRPr lang="en-IN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981200" y="4374242"/>
            <a:ext cx="1205779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Organism</a:t>
            </a:r>
            <a:endParaRPr lang="en-IN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9" name="Picture 9" descr="C:\Documents and Settings\Owner\Application Data\Microsoft\Media Catalog\Downloaded Clips\cl0\HM00260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17684" y="2033586"/>
            <a:ext cx="816106" cy="103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5" descr="D:\Clipart\HM00350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97651" y="957000"/>
            <a:ext cx="762076" cy="88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 descr="F:\SSC\images\lung%20animation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7341" y="942945"/>
            <a:ext cx="1216792" cy="93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ADMIN\Desktop\dwa5-organ-systems2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8" b="5244"/>
          <a:stretch/>
        </p:blipFill>
        <p:spPr bwMode="auto">
          <a:xfrm>
            <a:off x="5942144" y="1928283"/>
            <a:ext cx="2516056" cy="173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Documents and Settings\Administrator\Desktop\adulteratiom\right-arrow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4777097" y="3913335"/>
            <a:ext cx="861703" cy="391683"/>
          </a:xfrm>
          <a:prstGeom prst="rect">
            <a:avLst/>
          </a:prstGeom>
          <a:noFill/>
        </p:spPr>
      </p:pic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307139" y="3778250"/>
            <a:ext cx="1786066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Organ Systems</a:t>
            </a:r>
            <a:endParaRPr lang="en-IN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19792" y="2570718"/>
            <a:ext cx="2691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Arial" charset="0"/>
              </a:rPr>
              <a:t>Cell is the basic unit of life.</a:t>
            </a:r>
            <a:endParaRPr kumimoji="0" lang="en-IN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19792" y="2870728"/>
            <a:ext cx="49744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Cells divide to form</a:t>
            </a:r>
            <a:r>
              <a:rPr kumimoji="0" lang="en-US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group of cells called as tissues.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baseline="0" dirty="0">
                <a:latin typeface="+mj-lt"/>
              </a:rPr>
              <a:t>Different</a:t>
            </a:r>
            <a:r>
              <a:rPr lang="en-US" kern="0" dirty="0">
                <a:latin typeface="+mj-lt"/>
              </a:rPr>
              <a:t> tissues perform different functions.</a:t>
            </a:r>
            <a:endParaRPr kumimoji="0" lang="en-IN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34314" y="764054"/>
            <a:ext cx="2514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Arial" charset="0"/>
              </a:rPr>
              <a:t>Tissues come together to form different organs.</a:t>
            </a:r>
            <a:endParaRPr kumimoji="0" lang="en-IN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9792" y="3467100"/>
            <a:ext cx="42436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Al</a:t>
            </a:r>
            <a:r>
              <a:rPr lang="en-US" kern="0" dirty="0">
                <a:latin typeface="+mj-lt"/>
              </a:rPr>
              <a:t>l organs performing same function come together to form organ systems.</a:t>
            </a:r>
            <a:endParaRPr kumimoji="0" lang="en-IN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760107" y="4389664"/>
            <a:ext cx="4469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latin typeface="+mj-lt"/>
              </a:rPr>
              <a:t>All organ systems together form an organism.</a:t>
            </a:r>
            <a:endParaRPr kumimoji="0" lang="en-IN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pic>
        <p:nvPicPr>
          <p:cNvPr id="24" name="Picture 4" descr="C:\Documents and Settings\Administrator\Desktop\adulteratiom\right-arrow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867407">
            <a:off x="5839838" y="1477323"/>
            <a:ext cx="573034" cy="260468"/>
          </a:xfrm>
          <a:prstGeom prst="rect">
            <a:avLst/>
          </a:prstGeom>
          <a:noFill/>
        </p:spPr>
      </p:pic>
      <p:pic>
        <p:nvPicPr>
          <p:cNvPr id="21" name="Picture 7" descr="C:\Documents and Settings\Administrator\Desktop\Dand D1\tallguy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57732" y="2068865"/>
            <a:ext cx="1256129" cy="270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0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5" grpId="0" animBg="1"/>
      <p:bldP spid="26" grpId="0" animBg="1"/>
      <p:bldP spid="27" grpId="0" animBg="1"/>
      <p:bldP spid="28" grpId="0" animBg="1"/>
      <p:bldP spid="36" grpId="0" animBg="1"/>
      <p:bldP spid="37" grpId="0"/>
      <p:bldP spid="37" grpId="1"/>
      <p:bldP spid="38" grpId="0" uiExpand="1" build="p"/>
      <p:bldP spid="38" grpId="1" uiExpand="1" build="p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DMIN\Desktop\Oct10_2012_29464253_LayerOfCells_TissueEngII20725521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89098" y="1256598"/>
            <a:ext cx="2270202" cy="340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33400" y="322038"/>
            <a:ext cx="7151893" cy="71437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1800" dirty="0">
                <a:solidFill>
                  <a:srgbClr val="0070C0"/>
                </a:solidFill>
                <a:latin typeface="Bookman Old Style" panose="02050604050505020204" pitchFamily="18" charset="0"/>
              </a:rPr>
              <a:t>So, we saw that tissue is a group of cells performing a specialized function.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22038"/>
            <a:ext cx="7010400" cy="91225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1800" dirty="0">
                <a:solidFill>
                  <a:srgbClr val="6600CC"/>
                </a:solidFill>
                <a:latin typeface="Bookman Old Style" panose="02050604050505020204" pitchFamily="18" charset="0"/>
              </a:rPr>
              <a:t>A group of cells that are similar in structure and/or work together to achieve a particular function forms a tissue.</a:t>
            </a:r>
          </a:p>
        </p:txBody>
      </p:sp>
      <p:pic>
        <p:nvPicPr>
          <p:cNvPr id="2051" name="Picture 3" descr="C:\Users\ADMIN\Desktop\gal746_t4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20" t="17709" r="11620" b="4437"/>
          <a:stretch/>
        </p:blipFill>
        <p:spPr bwMode="auto">
          <a:xfrm>
            <a:off x="914400" y="949437"/>
            <a:ext cx="4419600" cy="374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524001" y="1803180"/>
            <a:ext cx="3013294" cy="2033665"/>
            <a:chOff x="1194701" y="5532136"/>
            <a:chExt cx="3013294" cy="2033665"/>
          </a:xfrm>
        </p:grpSpPr>
        <p:sp>
          <p:nvSpPr>
            <p:cNvPr id="3" name="Rounded Rectangular Callout 2"/>
            <p:cNvSpPr/>
            <p:nvPr/>
          </p:nvSpPr>
          <p:spPr>
            <a:xfrm>
              <a:off x="1194701" y="5532136"/>
              <a:ext cx="2133601" cy="680064"/>
            </a:xfrm>
            <a:prstGeom prst="wedgeRoundRectCallout">
              <a:avLst>
                <a:gd name="adj1" fmla="val 45175"/>
                <a:gd name="adj2" fmla="val 84710"/>
                <a:gd name="adj3" fmla="val 1666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So how do we 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define a tissue?</a:t>
              </a: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47301" y="5976231"/>
              <a:ext cx="1260694" cy="158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25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172</Words>
  <Application>Microsoft Office PowerPoint</Application>
  <PresentationFormat>On-screen Show (16:9)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1516</cp:revision>
  <cp:lastPrinted>2024-01-23T11:25:20Z</cp:lastPrinted>
  <dcterms:created xsi:type="dcterms:W3CDTF">2013-07-31T12:47:49Z</dcterms:created>
  <dcterms:modified xsi:type="dcterms:W3CDTF">2024-01-23T11:27:20Z</dcterms:modified>
</cp:coreProperties>
</file>