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63" r:id="rId2"/>
    <p:sldId id="364" r:id="rId3"/>
    <p:sldId id="365" r:id="rId4"/>
    <p:sldId id="36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image" Target="../media/image2.gif"/><Relationship Id="rId16" Type="http://schemas.openxmlformats.org/officeDocument/2006/relationships/image" Target="../media/image14.pn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jpeg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25712" y="278279"/>
            <a:ext cx="4692576" cy="4000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ctr">
              <a:buFont typeface="Wingdings"/>
              <a:buNone/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David" pitchFamily="34" charset="-79"/>
              </a:rPr>
              <a:t>COMPLEX TISSUE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819150"/>
            <a:ext cx="8001000" cy="769441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Complex tissue is made up of more than one types of cells.</a:t>
            </a:r>
          </a:p>
          <a:p>
            <a:pPr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They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21935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Complex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24961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Connective tissue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149350"/>
            <a:ext cx="5118735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Connective tissue consists of matrix.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cells are embedded in the matrix.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nature, density and amount of the matrix differs depending upon the function of the particular connective tissue.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matrix may be jelly-like, fluid, dense or rigid. 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This can be explained from the different types of </a:t>
            </a:r>
            <a:br>
              <a:rPr lang="en-US" dirty="0"/>
            </a:br>
            <a:r>
              <a:rPr lang="en-US" dirty="0"/>
              <a:t>connective tissue as given below. </a:t>
            </a:r>
          </a:p>
          <a:p>
            <a:pPr marL="290512">
              <a:tabLst>
                <a:tab pos="623888" algn="l"/>
                <a:tab pos="1828800" algn="l"/>
                <a:tab pos="2000250" algn="l"/>
                <a:tab pos="2344738" algn="l"/>
              </a:tabLst>
              <a:defRPr/>
            </a:pP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.	Bone		ii.	Blood</a:t>
            </a:r>
          </a:p>
          <a:p>
            <a:pPr marL="290512">
              <a:tabLst>
                <a:tab pos="623888" algn="l"/>
                <a:tab pos="1828800" algn="l"/>
                <a:tab pos="2000250" algn="l"/>
                <a:tab pos="2344738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iii.	Ligament		iv.	Tendons</a:t>
            </a:r>
          </a:p>
          <a:p>
            <a:pPr marL="290512">
              <a:tabLst>
                <a:tab pos="623888" algn="l"/>
                <a:tab pos="1828800" algn="l"/>
                <a:tab pos="2000250" algn="l"/>
                <a:tab pos="2344738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v.	Cartilage		vi.	Areolar</a:t>
            </a:r>
          </a:p>
          <a:p>
            <a:pPr marL="690562" indent="-400050">
              <a:buAutoNum type="romanLcPeriod" startAt="7"/>
              <a:tabLst>
                <a:tab pos="623888" algn="l"/>
                <a:tab pos="1828800" algn="l"/>
                <a:tab pos="2000250" algn="l"/>
                <a:tab pos="2344738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Adipose</a:t>
            </a:r>
          </a:p>
          <a:p>
            <a:pPr marL="290512">
              <a:tabLst>
                <a:tab pos="623888" algn="l"/>
                <a:tab pos="1828800" algn="l"/>
                <a:tab pos="2000250" algn="l"/>
                <a:tab pos="2344738" algn="l"/>
              </a:tabLst>
              <a:defRPr/>
            </a:pPr>
            <a:r>
              <a:rPr lang="en-US" dirty="0"/>
              <a:t>Let us see them one by one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2068255" y="1735247"/>
            <a:ext cx="1991262" cy="741304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Intra cellular substance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378878" y="1885950"/>
            <a:ext cx="1236417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</a:t>
            </a:r>
          </a:p>
        </p:txBody>
      </p:sp>
      <p:pic>
        <p:nvPicPr>
          <p:cNvPr id="7" name="Picture 3" descr="D:\State board (Images, animations and Videos)\9th\Chpt. 6\FG38_05F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705061"/>
            <a:ext cx="3352800" cy="17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3242848" y="2971800"/>
            <a:ext cx="1236417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Thick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921737" y="2971800"/>
            <a:ext cx="1236417" cy="418447"/>
          </a:xfrm>
          <a:prstGeom prst="wedgeEllipseCallout">
            <a:avLst>
              <a:gd name="adj1" fmla="val 41883"/>
              <a:gd name="adj2" fmla="val -8776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9858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4" grpId="0" uiExpand="1" build="allAtOnce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1228261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 err="1">
                <a:solidFill>
                  <a:srgbClr val="0033CC"/>
                </a:solidFill>
              </a:rPr>
              <a:t>i</a:t>
            </a:r>
            <a:r>
              <a:rPr lang="en-US" b="1" dirty="0">
                <a:solidFill>
                  <a:srgbClr val="0033CC"/>
                </a:solidFill>
              </a:rPr>
              <a:t>.	Bone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200150"/>
            <a:ext cx="496633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forms the supporting framework of the body.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also anchors the muscles and supports the main organs of the body.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is a strong and non-flexible tissue.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Bone cells are embedded in the hard matrix that is composed of calcium and phosphorous compounds.</a:t>
            </a:r>
          </a:p>
        </p:txBody>
      </p:sp>
      <p:pic>
        <p:nvPicPr>
          <p:cNvPr id="1026" name="Picture 2" descr="D:\State board (Images, animations and Videos)\9th\Chpt. 6\picture20133056920543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3646" r="58097" b="12306"/>
          <a:stretch/>
        </p:blipFill>
        <p:spPr bwMode="auto">
          <a:xfrm>
            <a:off x="5638801" y="418773"/>
            <a:ext cx="1744316" cy="177197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State board (Images, animations and Videos)\9th\Chpt. 6\human-skeletal-system-free-pictur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1029" r="67945" b="311"/>
          <a:stretch/>
        </p:blipFill>
        <p:spPr bwMode="auto">
          <a:xfrm>
            <a:off x="3551515" y="1962150"/>
            <a:ext cx="1214446" cy="277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tate board (Images, animations and Videos)\9th\Chpt. 6\human-skeletal-system-free-pictur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2" t="1338" r="35384"/>
          <a:stretch/>
        </p:blipFill>
        <p:spPr bwMode="auto">
          <a:xfrm>
            <a:off x="3551515" y="1962150"/>
            <a:ext cx="1214445" cy="27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State board (Images, animations and Videos)\9th\Chpt. 6\human-skeletal-system-free-pictur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133" r="3343" b="1205"/>
          <a:stretch/>
        </p:blipFill>
        <p:spPr bwMode="auto">
          <a:xfrm>
            <a:off x="3551515" y="1962150"/>
            <a:ext cx="1214445" cy="27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872289" y="861298"/>
            <a:ext cx="1262417" cy="307777"/>
            <a:chOff x="6872289" y="861298"/>
            <a:chExt cx="1262417" cy="307777"/>
          </a:xfrm>
        </p:grpSpPr>
        <p:sp>
          <p:nvSpPr>
            <p:cNvPr id="15" name="Rectangle 14"/>
            <p:cNvSpPr/>
            <p:nvPr/>
          </p:nvSpPr>
          <p:spPr>
            <a:xfrm>
              <a:off x="7467600" y="861298"/>
              <a:ext cx="6671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Matrix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872289" y="1020246"/>
              <a:ext cx="595311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750842" y="1215032"/>
            <a:ext cx="1637203" cy="307777"/>
            <a:chOff x="6750842" y="1215032"/>
            <a:chExt cx="1637203" cy="307777"/>
          </a:xfrm>
        </p:grpSpPr>
        <p:sp>
          <p:nvSpPr>
            <p:cNvPr id="20" name="Rectangle 19"/>
            <p:cNvSpPr/>
            <p:nvPr/>
          </p:nvSpPr>
          <p:spPr>
            <a:xfrm>
              <a:off x="7467600" y="1215032"/>
              <a:ext cx="9204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Bone cells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50842" y="1372670"/>
              <a:ext cx="716758" cy="0"/>
            </a:xfrm>
            <a:prstGeom prst="line">
              <a:avLst/>
            </a:prstGeom>
            <a:ln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3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690" y="285750"/>
            <a:ext cx="35910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Types of connective tissue :</a:t>
            </a:r>
          </a:p>
        </p:txBody>
      </p:sp>
      <p:sp>
        <p:nvSpPr>
          <p:cNvPr id="6" name="Pentagon 5"/>
          <p:cNvSpPr/>
          <p:nvPr/>
        </p:nvSpPr>
        <p:spPr>
          <a:xfrm>
            <a:off x="567690" y="733425"/>
            <a:ext cx="1297342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ii.	Blood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065" y="1200150"/>
            <a:ext cx="496633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Blood is a fluid connective tissue.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It has a fluid matrix called plasma in which red blood corpuscles (RBCs), white blood corpuscles (WBCs) and blood platelets are suspended.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The plasma contains proteins, salts and hormones.</a:t>
            </a:r>
          </a:p>
          <a:p>
            <a:pPr marL="274320" indent="-274320">
              <a:spcBef>
                <a:spcPts val="400"/>
              </a:spcBef>
              <a:buBlip>
                <a:blip r:embed="rId2"/>
              </a:buBlip>
              <a:defRPr/>
            </a:pPr>
            <a:r>
              <a:rPr lang="en-US" dirty="0"/>
              <a:t>Blood transports, gases, digested food, hormones to different parts of the body.</a:t>
            </a:r>
          </a:p>
        </p:txBody>
      </p:sp>
      <p:grpSp>
        <p:nvGrpSpPr>
          <p:cNvPr id="2051" name="Group 2050"/>
          <p:cNvGrpSpPr/>
          <p:nvPr/>
        </p:nvGrpSpPr>
        <p:grpSpPr>
          <a:xfrm>
            <a:off x="5597922" y="310426"/>
            <a:ext cx="1941222" cy="1936325"/>
            <a:chOff x="5597922" y="310426"/>
            <a:chExt cx="1941222" cy="1936325"/>
          </a:xfrm>
        </p:grpSpPr>
        <p:grpSp>
          <p:nvGrpSpPr>
            <p:cNvPr id="3" name="Group 2"/>
            <p:cNvGrpSpPr/>
            <p:nvPr/>
          </p:nvGrpSpPr>
          <p:grpSpPr>
            <a:xfrm>
              <a:off x="5597922" y="310426"/>
              <a:ext cx="1941222" cy="1936325"/>
              <a:chOff x="5473700" y="298450"/>
              <a:chExt cx="1941222" cy="19363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473700" y="298450"/>
                <a:ext cx="1933888" cy="193388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81034" y="300887"/>
                <a:ext cx="1933888" cy="1933888"/>
              </a:xfrm>
              <a:prstGeom prst="ellipse">
                <a:avLst/>
              </a:prstGeom>
              <a:solidFill>
                <a:srgbClr val="FFC000">
                  <a:alpha val="69000"/>
                </a:srgb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05758" y="412073"/>
              <a:ext cx="1532655" cy="1532051"/>
              <a:chOff x="2401406" y="1949330"/>
              <a:chExt cx="2234445" cy="2233565"/>
            </a:xfrm>
          </p:grpSpPr>
          <p:pic>
            <p:nvPicPr>
              <p:cNvPr id="11" name="Picture 2" descr="\\192.168.1.18\mt_school\2014_15\01 STATE_BOARD_MH\ENGLISH_MED\TAT_2014 - 15\10th std\Biology\Chapter 10\Images\il_w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364" b="38727" l="2182" r="43455">
                            <a14:foregroundMark x1="23455" y1="20545" x2="23455" y2="20545"/>
                            <a14:foregroundMark x1="41636" y1="20909" x2="41636" y2="209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15" t="6000" r="57091" b="60303"/>
              <a:stretch/>
            </p:blipFill>
            <p:spPr bwMode="auto">
              <a:xfrm>
                <a:off x="2401406" y="2418628"/>
                <a:ext cx="479256" cy="456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\\192.168.1.18\mt_school\2014_15\01 STATE_BOARD_MH\ENGLISH_MED\TAT_2014 - 15\10th std\Biology\Chapter 10\Images\il_wbc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364" b="39455" l="59091" r="9345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54" t="4606" r="6909" b="60485"/>
              <a:stretch/>
            </p:blipFill>
            <p:spPr bwMode="auto">
              <a:xfrm>
                <a:off x="4153313" y="2670423"/>
                <a:ext cx="482538" cy="472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\\192.168.1.18\mt_school\2014_15\01 STATE_BOARD_MH\ENGLISH_MED\TAT_2014 - 15\10th std\Biology\Chapter 10\Images\il_wbc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273" b="67455" l="31273" r="6745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57" t="32545" r="31970" b="31771"/>
              <a:stretch/>
            </p:blipFill>
            <p:spPr bwMode="auto">
              <a:xfrm>
                <a:off x="3797998" y="3699709"/>
                <a:ext cx="518236" cy="483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\\192.168.1.18\mt_school\2014_15\01 STATE_BOARD_MH\ENGLISH_MED\TAT_2014 - 15\10th std\Biology\Chapter 10\Images\il_wbc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8182" b="94364" l="60364" r="97636">
                            <a14:foregroundMark x1="79091" y1="75818" x2="79091" y2="7581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79" t="56909" b="5757"/>
              <a:stretch/>
            </p:blipFill>
            <p:spPr bwMode="auto">
              <a:xfrm>
                <a:off x="3125352" y="1949330"/>
                <a:ext cx="570348" cy="505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\\192.168.1.18\mt_school\2014_15\01 STATE_BOARD_MH\ENGLISH_MED\TAT_2014 - 15\10th std\Biology\Chapter 10\Images\il_wbc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59455" b="93273" l="5091" r="4072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8" t="59455" r="58666" b="5636"/>
              <a:stretch/>
            </p:blipFill>
            <p:spPr bwMode="auto">
              <a:xfrm>
                <a:off x="2406577" y="3540352"/>
                <a:ext cx="495670" cy="472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304675" y="618657"/>
              <a:ext cx="899698" cy="1538969"/>
              <a:chOff x="3186155" y="2186068"/>
              <a:chExt cx="1311665" cy="2243653"/>
            </a:xfrm>
          </p:grpSpPr>
          <p:pic>
            <p:nvPicPr>
              <p:cNvPr id="17" name="Picture 3" descr="\\192.168.1.18\mt_school\2014_15\01 STATE_BOARD_MH\ENGLISH_MED\TAT_2014 - 15\10th std\Biology\Chapter 10\Images\RBC4.jpgd0e81b9d-5949-46cb-a2e2-222c06a55cc7Larger.jp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backgroundMark x1="72833" y1="74167" x2="72833" y2="74167"/>
                            <a14:backgroundMark x1="71833" y1="70667" x2="71833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00" t="27584" r="12000" b="19777"/>
              <a:stretch/>
            </p:blipFill>
            <p:spPr bwMode="auto">
              <a:xfrm>
                <a:off x="3326446" y="2537771"/>
                <a:ext cx="405096" cy="280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\\192.168.1.18\mt_school\2014_15\01 STATE_BOARD_MH\ENGLISH_MED\TAT_2014 - 15\10th std\Biology\Chapter 10\Images\Red_Blood_Cell.jpg828359a7-2cc4-4382-a3aa-077e9207f259Large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9459" y="3475915"/>
                <a:ext cx="461130" cy="345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 descr="\\192.168.1.18\mt_school\2014_15\01 STATE_BOARD_MH\ENGLISH_MED\TAT_2014 - 15\10th std\Biology\Chapter 10\Images\RBC4.jpgd0e81b9d-5949-46cb-a2e2-222c06a55cc7Larger.jp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backgroundMark x1="72833" y1="74167" x2="72833" y2="74167"/>
                            <a14:backgroundMark x1="71833" y1="70667" x2="71833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00" t="27584" r="12000" b="19777"/>
              <a:stretch/>
            </p:blipFill>
            <p:spPr bwMode="auto">
              <a:xfrm rot="3794963">
                <a:off x="4154982" y="2248325"/>
                <a:ext cx="405095" cy="280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3" descr="\\192.168.1.18\mt_school\2014_15\01 STATE_BOARD_MH\ENGLISH_MED\TAT_2014 - 15\10th std\Biology\Chapter 10\Images\RBC4.jpgd0e81b9d-5949-46cb-a2e2-222c06a55cc7Larger.jp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>
                            <a14:backgroundMark x1="72833" y1="74167" x2="72833" y2="74167"/>
                            <a14:backgroundMark x1="71833" y1="70667" x2="71833" y2="70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00" t="27584" r="12000" b="19777"/>
              <a:stretch/>
            </p:blipFill>
            <p:spPr bwMode="auto">
              <a:xfrm rot="14315797">
                <a:off x="3123898" y="3195043"/>
                <a:ext cx="405095" cy="280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\\192.168.1.18\mt_school\2014_15\01 STATE_BOARD_MH\ENGLISH_MED\TAT_2014 - 15\10th std\Biology\Chapter 10\Images\Red_Blood_Cell.jpg828359a7-2cc4-4382-a3aa-077e9207f259Large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725479">
                <a:off x="3393450" y="4026234"/>
                <a:ext cx="461129" cy="345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5988453" y="920312"/>
              <a:ext cx="1119693" cy="1079165"/>
              <a:chOff x="2925762" y="2389093"/>
              <a:chExt cx="1632393" cy="1573307"/>
            </a:xfrm>
          </p:grpSpPr>
          <p:pic>
            <p:nvPicPr>
              <p:cNvPr id="23" name="Picture 5" descr="\\192.168.1.18\mt_school\2014_15\01 STATE_BOARD_MH\ENGLISH_MED\TAT_2014 - 15\10th std\Biology\Chapter 10\Images\warkentin_medical_visualization_3D_platelet.jp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372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5"/>
              <a:stretch/>
            </p:blipFill>
            <p:spPr bwMode="auto">
              <a:xfrm>
                <a:off x="4086669" y="2706581"/>
                <a:ext cx="471486" cy="461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5" descr="\\192.168.1.18\mt_school\2014_15\01 STATE_BOARD_MH\ENGLISH_MED\TAT_2014 - 15\10th std\Biology\Chapter 10\Images\warkentin_medical_visualization_3D_platelet.jp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372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5"/>
              <a:stretch/>
            </p:blipFill>
            <p:spPr bwMode="auto">
              <a:xfrm>
                <a:off x="2925762" y="3501074"/>
                <a:ext cx="471485" cy="461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5" descr="\\192.168.1.18\mt_school\2014_15\01 STATE_BOARD_MH\ENGLISH_MED\TAT_2014 - 15\10th std\Biology\Chapter 10\Images\warkentin_medical_visualization_3D_platelet.jp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372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5"/>
              <a:stretch/>
            </p:blipFill>
            <p:spPr bwMode="auto">
              <a:xfrm>
                <a:off x="3103125" y="2389093"/>
                <a:ext cx="471486" cy="461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903083" y="727768"/>
              <a:ext cx="1494566" cy="1325969"/>
              <a:chOff x="5673265" y="2084613"/>
              <a:chExt cx="2178915" cy="1933119"/>
            </a:xfrm>
            <a:solidFill>
              <a:schemeClr val="bg1">
                <a:alpha val="75000"/>
              </a:schemeClr>
            </a:solidFill>
          </p:grpSpPr>
          <p:sp>
            <p:nvSpPr>
              <p:cNvPr id="27" name="Oval 26"/>
              <p:cNvSpPr/>
              <p:nvPr/>
            </p:nvSpPr>
            <p:spPr>
              <a:xfrm>
                <a:off x="6218463" y="2084613"/>
                <a:ext cx="71212" cy="71212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035215" y="2278923"/>
                <a:ext cx="152860" cy="15286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37350" y="2992790"/>
                <a:ext cx="235410" cy="23541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43700" y="2749622"/>
                <a:ext cx="116310" cy="11631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83646" y="2278923"/>
                <a:ext cx="71212" cy="71212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95665" y="2399573"/>
                <a:ext cx="152860" cy="15286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327996" y="3802923"/>
                <a:ext cx="71212" cy="71212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142033" y="3864872"/>
                <a:ext cx="152860" cy="15286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47332" y="2877866"/>
                <a:ext cx="71212" cy="71212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73265" y="2872648"/>
                <a:ext cx="152860" cy="15286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525997" y="3167923"/>
                <a:ext cx="152860" cy="15286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06460" y="2996068"/>
                <a:ext cx="45720" cy="45720"/>
              </a:xfrm>
              <a:prstGeom prst="ellipse">
                <a:avLst/>
              </a:prstGeom>
              <a:ln w="63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790078" y="514752"/>
              <a:ext cx="1556910" cy="1527673"/>
              <a:chOff x="5413993" y="1898785"/>
              <a:chExt cx="2269808" cy="222718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49900" y="1952892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352206" y="2379135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395194" y="2019566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265019" y="2752991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264100" y="2905392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666406" y="3331635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09394" y="2972066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579219" y="3705491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147067" y="3377355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895794" y="4080248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638081" y="3153041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507906" y="3768238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011687" y="2238642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13993" y="2664885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602079" y="1898785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97855" y="3679356"/>
                <a:ext cx="45720" cy="45720"/>
              </a:xfrm>
              <a:prstGeom prst="ellipse">
                <a:avLst/>
              </a:prstGeom>
              <a:solidFill>
                <a:schemeClr val="tx1">
                  <a:alpha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6978831" y="1890296"/>
            <a:ext cx="1609546" cy="338554"/>
            <a:chOff x="7058206" y="918091"/>
            <a:chExt cx="1609546" cy="338554"/>
          </a:xfrm>
        </p:grpSpPr>
        <p:sp>
          <p:nvSpPr>
            <p:cNvPr id="69" name="TextBox 68"/>
            <p:cNvSpPr txBox="1"/>
            <p:nvPr/>
          </p:nvSpPr>
          <p:spPr bwMode="auto">
            <a:xfrm>
              <a:off x="7688944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Plasma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5" name="Straight Connector 4"/>
            <p:cNvCxnSpPr>
              <a:endCxn id="69" idx="1"/>
            </p:cNvCxnSpPr>
            <p:nvPr/>
          </p:nvCxnSpPr>
          <p:spPr>
            <a:xfrm>
              <a:off x="7058206" y="1087368"/>
              <a:ext cx="630738" cy="0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150100" y="590550"/>
            <a:ext cx="1431920" cy="338554"/>
            <a:chOff x="7315200" y="918091"/>
            <a:chExt cx="1431920" cy="338554"/>
          </a:xfrm>
        </p:grpSpPr>
        <p:sp>
          <p:nvSpPr>
            <p:cNvPr id="74" name="TextBox 73"/>
            <p:cNvSpPr txBox="1"/>
            <p:nvPr/>
          </p:nvSpPr>
          <p:spPr bwMode="auto">
            <a:xfrm>
              <a:off x="7768312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RBCs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75" name="Straight Connector 74"/>
            <p:cNvCxnSpPr>
              <a:endCxn id="74" idx="1"/>
            </p:cNvCxnSpPr>
            <p:nvPr/>
          </p:nvCxnSpPr>
          <p:spPr>
            <a:xfrm>
              <a:off x="7315200" y="1087011"/>
              <a:ext cx="453112" cy="357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270750" y="850900"/>
            <a:ext cx="1312075" cy="338554"/>
            <a:chOff x="7315200" y="918091"/>
            <a:chExt cx="1312075" cy="338554"/>
          </a:xfrm>
        </p:grpSpPr>
        <p:sp>
          <p:nvSpPr>
            <p:cNvPr id="77" name="TextBox 76"/>
            <p:cNvSpPr txBox="1"/>
            <p:nvPr/>
          </p:nvSpPr>
          <p:spPr bwMode="auto">
            <a:xfrm>
              <a:off x="7648467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WBCs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78" name="Straight Connector 77"/>
            <p:cNvCxnSpPr>
              <a:endCxn id="77" idx="1"/>
            </p:cNvCxnSpPr>
            <p:nvPr/>
          </p:nvCxnSpPr>
          <p:spPr>
            <a:xfrm>
              <a:off x="7315200" y="1087011"/>
              <a:ext cx="333267" cy="357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983589" y="1123950"/>
            <a:ext cx="1603201" cy="338554"/>
            <a:chOff x="7059789" y="918091"/>
            <a:chExt cx="1603201" cy="338554"/>
          </a:xfrm>
        </p:grpSpPr>
        <p:sp>
          <p:nvSpPr>
            <p:cNvPr id="80" name="TextBox 79"/>
            <p:cNvSpPr txBox="1"/>
            <p:nvPr/>
          </p:nvSpPr>
          <p:spPr bwMode="auto">
            <a:xfrm>
              <a:off x="7684182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Platelets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81" name="Straight Connector 80"/>
            <p:cNvCxnSpPr>
              <a:endCxn id="80" idx="1"/>
            </p:cNvCxnSpPr>
            <p:nvPr/>
          </p:nvCxnSpPr>
          <p:spPr>
            <a:xfrm>
              <a:off x="7059789" y="1087011"/>
              <a:ext cx="624393" cy="357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226338" y="1365250"/>
            <a:ext cx="1362076" cy="338554"/>
            <a:chOff x="7315200" y="918091"/>
            <a:chExt cx="1362076" cy="338554"/>
          </a:xfrm>
        </p:grpSpPr>
        <p:sp>
          <p:nvSpPr>
            <p:cNvPr id="83" name="TextBox 82"/>
            <p:cNvSpPr txBox="1"/>
            <p:nvPr/>
          </p:nvSpPr>
          <p:spPr bwMode="auto">
            <a:xfrm>
              <a:off x="7698468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Proteins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84" name="Straight Connector 83"/>
            <p:cNvCxnSpPr>
              <a:endCxn id="83" idx="1"/>
            </p:cNvCxnSpPr>
            <p:nvPr/>
          </p:nvCxnSpPr>
          <p:spPr>
            <a:xfrm>
              <a:off x="7315200" y="1087011"/>
              <a:ext cx="383268" cy="357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239000" y="1640205"/>
            <a:ext cx="1352552" cy="338554"/>
            <a:chOff x="7315200" y="918091"/>
            <a:chExt cx="1352552" cy="338554"/>
          </a:xfrm>
        </p:grpSpPr>
        <p:sp>
          <p:nvSpPr>
            <p:cNvPr id="86" name="TextBox 85"/>
            <p:cNvSpPr txBox="1"/>
            <p:nvPr/>
          </p:nvSpPr>
          <p:spPr bwMode="auto">
            <a:xfrm>
              <a:off x="7688944" y="918091"/>
              <a:ext cx="978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sz="1600" dirty="0">
                  <a:solidFill>
                    <a:srgbClr val="000099"/>
                  </a:solidFill>
                  <a:latin typeface="+mj-lt"/>
                </a:rPr>
                <a:t>Salts</a:t>
              </a:r>
              <a:endParaRPr kumimoji="1" lang="en-IN" sz="1600" dirty="0">
                <a:solidFill>
                  <a:srgbClr val="000099"/>
                </a:solidFill>
                <a:latin typeface="+mj-lt"/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>
              <a:off x="7315200" y="1087011"/>
              <a:ext cx="373744" cy="357"/>
            </a:xfrm>
            <a:prstGeom prst="line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62" name="Picture 4" descr="D:\State board (Images, animations and Videos)\9th\Chpt. 6\basophil-diagram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6" y="2616200"/>
            <a:ext cx="2901951" cy="186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4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268</Words>
  <Application>Microsoft Office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2024-01-23T11:35:19Z</cp:lastPrinted>
  <dcterms:created xsi:type="dcterms:W3CDTF">2013-07-31T12:47:49Z</dcterms:created>
  <dcterms:modified xsi:type="dcterms:W3CDTF">2024-01-23T11:35:21Z</dcterms:modified>
</cp:coreProperties>
</file>