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"/>
  </p:notesMasterIdLst>
  <p:sldIdLst>
    <p:sldId id="367" r:id="rId2"/>
    <p:sldId id="368" r:id="rId3"/>
    <p:sldId id="369" r:id="rId4"/>
    <p:sldId id="370" r:id="rId5"/>
    <p:sldId id="371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1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225FF"/>
    <a:srgbClr val="000099"/>
    <a:srgbClr val="D60093"/>
    <a:srgbClr val="6600CC"/>
    <a:srgbClr val="996600"/>
    <a:srgbClr val="000000"/>
    <a:srgbClr val="6CA62C"/>
    <a:srgbClr val="FF99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8901" autoAdjust="0"/>
  </p:normalViewPr>
  <p:slideViewPr>
    <p:cSldViewPr>
      <p:cViewPr varScale="1">
        <p:scale>
          <a:sx n="109" d="100"/>
          <a:sy n="109" d="100"/>
        </p:scale>
        <p:origin x="677" y="82"/>
      </p:cViewPr>
      <p:guideLst>
        <p:guide orient="horz" pos="1620"/>
        <p:guide pos="317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10320"/>
    </p:cViewPr>
  </p:sorterViewPr>
  <p:notesViewPr>
    <p:cSldViewPr>
      <p:cViewPr varScale="1">
        <p:scale>
          <a:sx n="80" d="100"/>
          <a:sy n="80" d="100"/>
        </p:scale>
        <p:origin x="-1122" y="-78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252132"/>
            <a:ext cx="9144000" cy="4891368"/>
            <a:chOff x="0" y="252132"/>
            <a:chExt cx="9144000" cy="4891368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white">
            <a:xfrm>
              <a:off x="0" y="5029200"/>
              <a:ext cx="9144000" cy="1143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495300" y="252132"/>
              <a:ext cx="8135470" cy="4605618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533401" y="257175"/>
              <a:ext cx="8049386" cy="455294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7690" y="285750"/>
            <a:ext cx="359104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Types of connective tissue :</a:t>
            </a:r>
          </a:p>
        </p:txBody>
      </p:sp>
      <p:sp>
        <p:nvSpPr>
          <p:cNvPr id="6" name="Pentagon 5"/>
          <p:cNvSpPr/>
          <p:nvPr/>
        </p:nvSpPr>
        <p:spPr>
          <a:xfrm>
            <a:off x="567690" y="733425"/>
            <a:ext cx="1694634" cy="369332"/>
          </a:xfrm>
          <a:prstGeom prst="homePlate">
            <a:avLst/>
          </a:prstGeom>
          <a:gradFill flip="none" rotWithShape="1"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b="1" dirty="0">
                <a:solidFill>
                  <a:srgbClr val="0033CC"/>
                </a:solidFill>
              </a:rPr>
              <a:t>iii.	Ligaments :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0065" y="1200150"/>
            <a:ext cx="49663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It connects bones and is very elastic with considerable strength.</a:t>
            </a:r>
          </a:p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Ligament contains very little matrix.</a:t>
            </a:r>
          </a:p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It serves to hold the structures together and keep them stable.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086600" y="733425"/>
            <a:ext cx="1385735" cy="1562186"/>
            <a:chOff x="4152900" y="3870960"/>
            <a:chExt cx="3810000" cy="4295140"/>
          </a:xfrm>
        </p:grpSpPr>
        <p:pic>
          <p:nvPicPr>
            <p:cNvPr id="3076" name="Picture 4" descr="D:\State board (Images, animations and Videos)\9th\Chpt. 6\content_conn-tissue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900" y="3898900"/>
              <a:ext cx="3810000" cy="426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Freeform 8"/>
            <p:cNvSpPr/>
            <p:nvPr/>
          </p:nvSpPr>
          <p:spPr>
            <a:xfrm>
              <a:off x="4230844" y="3893820"/>
              <a:ext cx="1255556" cy="259080"/>
            </a:xfrm>
            <a:custGeom>
              <a:avLst/>
              <a:gdLst>
                <a:gd name="connsiteX0" fmla="*/ 28736 w 1255556"/>
                <a:gd name="connsiteY0" fmla="*/ 22860 h 259080"/>
                <a:gd name="connsiteX1" fmla="*/ 74456 w 1255556"/>
                <a:gd name="connsiteY1" fmla="*/ 259080 h 259080"/>
                <a:gd name="connsiteX2" fmla="*/ 668816 w 1255556"/>
                <a:gd name="connsiteY2" fmla="*/ 228600 h 259080"/>
                <a:gd name="connsiteX3" fmla="*/ 790736 w 1255556"/>
                <a:gd name="connsiteY3" fmla="*/ 220980 h 259080"/>
                <a:gd name="connsiteX4" fmla="*/ 912656 w 1255556"/>
                <a:gd name="connsiteY4" fmla="*/ 236220 h 259080"/>
                <a:gd name="connsiteX5" fmla="*/ 1103156 w 1255556"/>
                <a:gd name="connsiteY5" fmla="*/ 220980 h 259080"/>
                <a:gd name="connsiteX6" fmla="*/ 1232696 w 1255556"/>
                <a:gd name="connsiteY6" fmla="*/ 205740 h 259080"/>
                <a:gd name="connsiteX7" fmla="*/ 1255556 w 1255556"/>
                <a:gd name="connsiteY7" fmla="*/ 68580 h 259080"/>
                <a:gd name="connsiteX8" fmla="*/ 859316 w 1255556"/>
                <a:gd name="connsiteY8" fmla="*/ 0 h 259080"/>
                <a:gd name="connsiteX9" fmla="*/ 28736 w 1255556"/>
                <a:gd name="connsiteY9" fmla="*/ 22860 h 25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5556" h="259080">
                  <a:moveTo>
                    <a:pt x="28736" y="22860"/>
                  </a:moveTo>
                  <a:cubicBezTo>
                    <a:pt x="-1744" y="123825"/>
                    <a:pt x="-32224" y="224790"/>
                    <a:pt x="74456" y="259080"/>
                  </a:cubicBezTo>
                  <a:lnTo>
                    <a:pt x="668816" y="228600"/>
                  </a:lnTo>
                  <a:lnTo>
                    <a:pt x="790736" y="220980"/>
                  </a:lnTo>
                  <a:lnTo>
                    <a:pt x="912656" y="236220"/>
                  </a:lnTo>
                  <a:lnTo>
                    <a:pt x="1103156" y="220980"/>
                  </a:lnTo>
                  <a:lnTo>
                    <a:pt x="1232696" y="205740"/>
                  </a:lnTo>
                  <a:lnTo>
                    <a:pt x="1255556" y="68580"/>
                  </a:lnTo>
                  <a:lnTo>
                    <a:pt x="859316" y="0"/>
                  </a:lnTo>
                  <a:lnTo>
                    <a:pt x="28736" y="2286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6593044" y="3870960"/>
              <a:ext cx="1324136" cy="328049"/>
            </a:xfrm>
            <a:custGeom>
              <a:avLst/>
              <a:gdLst>
                <a:gd name="connsiteX0" fmla="*/ 28736 w 1255556"/>
                <a:gd name="connsiteY0" fmla="*/ 22860 h 259080"/>
                <a:gd name="connsiteX1" fmla="*/ 74456 w 1255556"/>
                <a:gd name="connsiteY1" fmla="*/ 259080 h 259080"/>
                <a:gd name="connsiteX2" fmla="*/ 668816 w 1255556"/>
                <a:gd name="connsiteY2" fmla="*/ 228600 h 259080"/>
                <a:gd name="connsiteX3" fmla="*/ 790736 w 1255556"/>
                <a:gd name="connsiteY3" fmla="*/ 220980 h 259080"/>
                <a:gd name="connsiteX4" fmla="*/ 912656 w 1255556"/>
                <a:gd name="connsiteY4" fmla="*/ 236220 h 259080"/>
                <a:gd name="connsiteX5" fmla="*/ 1103156 w 1255556"/>
                <a:gd name="connsiteY5" fmla="*/ 220980 h 259080"/>
                <a:gd name="connsiteX6" fmla="*/ 1232696 w 1255556"/>
                <a:gd name="connsiteY6" fmla="*/ 205740 h 259080"/>
                <a:gd name="connsiteX7" fmla="*/ 1255556 w 1255556"/>
                <a:gd name="connsiteY7" fmla="*/ 68580 h 259080"/>
                <a:gd name="connsiteX8" fmla="*/ 859316 w 1255556"/>
                <a:gd name="connsiteY8" fmla="*/ 0 h 259080"/>
                <a:gd name="connsiteX9" fmla="*/ 28736 w 1255556"/>
                <a:gd name="connsiteY9" fmla="*/ 22860 h 259080"/>
                <a:gd name="connsiteX0" fmla="*/ 28736 w 1255556"/>
                <a:gd name="connsiteY0" fmla="*/ 0 h 236220"/>
                <a:gd name="connsiteX1" fmla="*/ 74456 w 1255556"/>
                <a:gd name="connsiteY1" fmla="*/ 236220 h 236220"/>
                <a:gd name="connsiteX2" fmla="*/ 668816 w 1255556"/>
                <a:gd name="connsiteY2" fmla="*/ 205740 h 236220"/>
                <a:gd name="connsiteX3" fmla="*/ 790736 w 1255556"/>
                <a:gd name="connsiteY3" fmla="*/ 198120 h 236220"/>
                <a:gd name="connsiteX4" fmla="*/ 912656 w 1255556"/>
                <a:gd name="connsiteY4" fmla="*/ 213360 h 236220"/>
                <a:gd name="connsiteX5" fmla="*/ 1103156 w 1255556"/>
                <a:gd name="connsiteY5" fmla="*/ 198120 h 236220"/>
                <a:gd name="connsiteX6" fmla="*/ 1232696 w 1255556"/>
                <a:gd name="connsiteY6" fmla="*/ 182880 h 236220"/>
                <a:gd name="connsiteX7" fmla="*/ 1255556 w 1255556"/>
                <a:gd name="connsiteY7" fmla="*/ 45720 h 236220"/>
                <a:gd name="connsiteX8" fmla="*/ 874556 w 1255556"/>
                <a:gd name="connsiteY8" fmla="*/ 7620 h 236220"/>
                <a:gd name="connsiteX9" fmla="*/ 28736 w 1255556"/>
                <a:gd name="connsiteY9" fmla="*/ 0 h 236220"/>
                <a:gd name="connsiteX0" fmla="*/ 28736 w 1324136"/>
                <a:gd name="connsiteY0" fmla="*/ 0 h 236220"/>
                <a:gd name="connsiteX1" fmla="*/ 74456 w 1324136"/>
                <a:gd name="connsiteY1" fmla="*/ 236220 h 236220"/>
                <a:gd name="connsiteX2" fmla="*/ 668816 w 1324136"/>
                <a:gd name="connsiteY2" fmla="*/ 205740 h 236220"/>
                <a:gd name="connsiteX3" fmla="*/ 790736 w 1324136"/>
                <a:gd name="connsiteY3" fmla="*/ 198120 h 236220"/>
                <a:gd name="connsiteX4" fmla="*/ 912656 w 1324136"/>
                <a:gd name="connsiteY4" fmla="*/ 213360 h 236220"/>
                <a:gd name="connsiteX5" fmla="*/ 1103156 w 1324136"/>
                <a:gd name="connsiteY5" fmla="*/ 198120 h 236220"/>
                <a:gd name="connsiteX6" fmla="*/ 1324136 w 1324136"/>
                <a:gd name="connsiteY6" fmla="*/ 213360 h 236220"/>
                <a:gd name="connsiteX7" fmla="*/ 1255556 w 1324136"/>
                <a:gd name="connsiteY7" fmla="*/ 45720 h 236220"/>
                <a:gd name="connsiteX8" fmla="*/ 874556 w 1324136"/>
                <a:gd name="connsiteY8" fmla="*/ 7620 h 236220"/>
                <a:gd name="connsiteX9" fmla="*/ 28736 w 1324136"/>
                <a:gd name="connsiteY9" fmla="*/ 0 h 236220"/>
                <a:gd name="connsiteX0" fmla="*/ 28736 w 1324136"/>
                <a:gd name="connsiteY0" fmla="*/ 0 h 252693"/>
                <a:gd name="connsiteX1" fmla="*/ 74456 w 1324136"/>
                <a:gd name="connsiteY1" fmla="*/ 236220 h 252693"/>
                <a:gd name="connsiteX2" fmla="*/ 546896 w 1324136"/>
                <a:gd name="connsiteY2" fmla="*/ 251460 h 252693"/>
                <a:gd name="connsiteX3" fmla="*/ 668816 w 1324136"/>
                <a:gd name="connsiteY3" fmla="*/ 205740 h 252693"/>
                <a:gd name="connsiteX4" fmla="*/ 790736 w 1324136"/>
                <a:gd name="connsiteY4" fmla="*/ 198120 h 252693"/>
                <a:gd name="connsiteX5" fmla="*/ 912656 w 1324136"/>
                <a:gd name="connsiteY5" fmla="*/ 213360 h 252693"/>
                <a:gd name="connsiteX6" fmla="*/ 1103156 w 1324136"/>
                <a:gd name="connsiteY6" fmla="*/ 198120 h 252693"/>
                <a:gd name="connsiteX7" fmla="*/ 1324136 w 1324136"/>
                <a:gd name="connsiteY7" fmla="*/ 213360 h 252693"/>
                <a:gd name="connsiteX8" fmla="*/ 1255556 w 1324136"/>
                <a:gd name="connsiteY8" fmla="*/ 45720 h 252693"/>
                <a:gd name="connsiteX9" fmla="*/ 874556 w 1324136"/>
                <a:gd name="connsiteY9" fmla="*/ 7620 h 252693"/>
                <a:gd name="connsiteX10" fmla="*/ 28736 w 1324136"/>
                <a:gd name="connsiteY10" fmla="*/ 0 h 252693"/>
                <a:gd name="connsiteX0" fmla="*/ 28736 w 1324136"/>
                <a:gd name="connsiteY0" fmla="*/ 0 h 328049"/>
                <a:gd name="connsiteX1" fmla="*/ 74456 w 1324136"/>
                <a:gd name="connsiteY1" fmla="*/ 236220 h 328049"/>
                <a:gd name="connsiteX2" fmla="*/ 699296 w 1324136"/>
                <a:gd name="connsiteY2" fmla="*/ 327660 h 328049"/>
                <a:gd name="connsiteX3" fmla="*/ 668816 w 1324136"/>
                <a:gd name="connsiteY3" fmla="*/ 205740 h 328049"/>
                <a:gd name="connsiteX4" fmla="*/ 790736 w 1324136"/>
                <a:gd name="connsiteY4" fmla="*/ 198120 h 328049"/>
                <a:gd name="connsiteX5" fmla="*/ 912656 w 1324136"/>
                <a:gd name="connsiteY5" fmla="*/ 213360 h 328049"/>
                <a:gd name="connsiteX6" fmla="*/ 1103156 w 1324136"/>
                <a:gd name="connsiteY6" fmla="*/ 198120 h 328049"/>
                <a:gd name="connsiteX7" fmla="*/ 1324136 w 1324136"/>
                <a:gd name="connsiteY7" fmla="*/ 213360 h 328049"/>
                <a:gd name="connsiteX8" fmla="*/ 1255556 w 1324136"/>
                <a:gd name="connsiteY8" fmla="*/ 45720 h 328049"/>
                <a:gd name="connsiteX9" fmla="*/ 874556 w 1324136"/>
                <a:gd name="connsiteY9" fmla="*/ 7620 h 328049"/>
                <a:gd name="connsiteX10" fmla="*/ 28736 w 1324136"/>
                <a:gd name="connsiteY10" fmla="*/ 0 h 32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24136" h="328049">
                  <a:moveTo>
                    <a:pt x="28736" y="0"/>
                  </a:moveTo>
                  <a:cubicBezTo>
                    <a:pt x="-1744" y="100965"/>
                    <a:pt x="-32224" y="201930"/>
                    <a:pt x="74456" y="236220"/>
                  </a:cubicBezTo>
                  <a:cubicBezTo>
                    <a:pt x="211616" y="228600"/>
                    <a:pt x="562136" y="335280"/>
                    <a:pt x="699296" y="327660"/>
                  </a:cubicBezTo>
                  <a:cubicBezTo>
                    <a:pt x="739936" y="312420"/>
                    <a:pt x="653576" y="227330"/>
                    <a:pt x="668816" y="205740"/>
                  </a:cubicBezTo>
                  <a:cubicBezTo>
                    <a:pt x="684056" y="184150"/>
                    <a:pt x="750096" y="200660"/>
                    <a:pt x="790736" y="198120"/>
                  </a:cubicBezTo>
                  <a:lnTo>
                    <a:pt x="912656" y="213360"/>
                  </a:lnTo>
                  <a:lnTo>
                    <a:pt x="1103156" y="198120"/>
                  </a:lnTo>
                  <a:lnTo>
                    <a:pt x="1324136" y="213360"/>
                  </a:lnTo>
                  <a:lnTo>
                    <a:pt x="1255556" y="45720"/>
                  </a:lnTo>
                  <a:lnTo>
                    <a:pt x="874556" y="7620"/>
                  </a:lnTo>
                  <a:lnTo>
                    <a:pt x="28736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4210250" y="7497446"/>
              <a:ext cx="1111051" cy="634506"/>
            </a:xfrm>
            <a:custGeom>
              <a:avLst/>
              <a:gdLst>
                <a:gd name="connsiteX0" fmla="*/ 28736 w 1255556"/>
                <a:gd name="connsiteY0" fmla="*/ 22860 h 259080"/>
                <a:gd name="connsiteX1" fmla="*/ 74456 w 1255556"/>
                <a:gd name="connsiteY1" fmla="*/ 259080 h 259080"/>
                <a:gd name="connsiteX2" fmla="*/ 668816 w 1255556"/>
                <a:gd name="connsiteY2" fmla="*/ 228600 h 259080"/>
                <a:gd name="connsiteX3" fmla="*/ 790736 w 1255556"/>
                <a:gd name="connsiteY3" fmla="*/ 220980 h 259080"/>
                <a:gd name="connsiteX4" fmla="*/ 912656 w 1255556"/>
                <a:gd name="connsiteY4" fmla="*/ 236220 h 259080"/>
                <a:gd name="connsiteX5" fmla="*/ 1103156 w 1255556"/>
                <a:gd name="connsiteY5" fmla="*/ 220980 h 259080"/>
                <a:gd name="connsiteX6" fmla="*/ 1232696 w 1255556"/>
                <a:gd name="connsiteY6" fmla="*/ 205740 h 259080"/>
                <a:gd name="connsiteX7" fmla="*/ 1255556 w 1255556"/>
                <a:gd name="connsiteY7" fmla="*/ 68580 h 259080"/>
                <a:gd name="connsiteX8" fmla="*/ 859316 w 1255556"/>
                <a:gd name="connsiteY8" fmla="*/ 0 h 259080"/>
                <a:gd name="connsiteX9" fmla="*/ 28736 w 1255556"/>
                <a:gd name="connsiteY9" fmla="*/ 22860 h 259080"/>
                <a:gd name="connsiteX0" fmla="*/ 28736 w 1255556"/>
                <a:gd name="connsiteY0" fmla="*/ 257810 h 494030"/>
                <a:gd name="connsiteX1" fmla="*/ 74456 w 1255556"/>
                <a:gd name="connsiteY1" fmla="*/ 494030 h 494030"/>
                <a:gd name="connsiteX2" fmla="*/ 668816 w 1255556"/>
                <a:gd name="connsiteY2" fmla="*/ 463550 h 494030"/>
                <a:gd name="connsiteX3" fmla="*/ 790736 w 1255556"/>
                <a:gd name="connsiteY3" fmla="*/ 455930 h 494030"/>
                <a:gd name="connsiteX4" fmla="*/ 912656 w 1255556"/>
                <a:gd name="connsiteY4" fmla="*/ 471170 h 494030"/>
                <a:gd name="connsiteX5" fmla="*/ 1103156 w 1255556"/>
                <a:gd name="connsiteY5" fmla="*/ 455930 h 494030"/>
                <a:gd name="connsiteX6" fmla="*/ 1232696 w 1255556"/>
                <a:gd name="connsiteY6" fmla="*/ 440690 h 494030"/>
                <a:gd name="connsiteX7" fmla="*/ 1255556 w 1255556"/>
                <a:gd name="connsiteY7" fmla="*/ 303530 h 494030"/>
                <a:gd name="connsiteX8" fmla="*/ 652941 w 1255556"/>
                <a:gd name="connsiteY8" fmla="*/ 0 h 494030"/>
                <a:gd name="connsiteX9" fmla="*/ 28736 w 1255556"/>
                <a:gd name="connsiteY9" fmla="*/ 257810 h 494030"/>
                <a:gd name="connsiteX0" fmla="*/ 28736 w 1360331"/>
                <a:gd name="connsiteY0" fmla="*/ 257810 h 494030"/>
                <a:gd name="connsiteX1" fmla="*/ 74456 w 1360331"/>
                <a:gd name="connsiteY1" fmla="*/ 494030 h 494030"/>
                <a:gd name="connsiteX2" fmla="*/ 668816 w 1360331"/>
                <a:gd name="connsiteY2" fmla="*/ 463550 h 494030"/>
                <a:gd name="connsiteX3" fmla="*/ 790736 w 1360331"/>
                <a:gd name="connsiteY3" fmla="*/ 455930 h 494030"/>
                <a:gd name="connsiteX4" fmla="*/ 912656 w 1360331"/>
                <a:gd name="connsiteY4" fmla="*/ 471170 h 494030"/>
                <a:gd name="connsiteX5" fmla="*/ 1103156 w 1360331"/>
                <a:gd name="connsiteY5" fmla="*/ 455930 h 494030"/>
                <a:gd name="connsiteX6" fmla="*/ 1232696 w 1360331"/>
                <a:gd name="connsiteY6" fmla="*/ 440690 h 494030"/>
                <a:gd name="connsiteX7" fmla="*/ 1360331 w 1360331"/>
                <a:gd name="connsiteY7" fmla="*/ 411480 h 494030"/>
                <a:gd name="connsiteX8" fmla="*/ 652941 w 1360331"/>
                <a:gd name="connsiteY8" fmla="*/ 0 h 494030"/>
                <a:gd name="connsiteX9" fmla="*/ 28736 w 1360331"/>
                <a:gd name="connsiteY9" fmla="*/ 257810 h 494030"/>
                <a:gd name="connsiteX0" fmla="*/ 28736 w 1385731"/>
                <a:gd name="connsiteY0" fmla="*/ 257810 h 494030"/>
                <a:gd name="connsiteX1" fmla="*/ 74456 w 1385731"/>
                <a:gd name="connsiteY1" fmla="*/ 494030 h 494030"/>
                <a:gd name="connsiteX2" fmla="*/ 668816 w 1385731"/>
                <a:gd name="connsiteY2" fmla="*/ 463550 h 494030"/>
                <a:gd name="connsiteX3" fmla="*/ 790736 w 1385731"/>
                <a:gd name="connsiteY3" fmla="*/ 455930 h 494030"/>
                <a:gd name="connsiteX4" fmla="*/ 912656 w 1385731"/>
                <a:gd name="connsiteY4" fmla="*/ 471170 h 494030"/>
                <a:gd name="connsiteX5" fmla="*/ 1103156 w 1385731"/>
                <a:gd name="connsiteY5" fmla="*/ 455930 h 494030"/>
                <a:gd name="connsiteX6" fmla="*/ 1232696 w 1385731"/>
                <a:gd name="connsiteY6" fmla="*/ 440690 h 494030"/>
                <a:gd name="connsiteX7" fmla="*/ 1385731 w 1385731"/>
                <a:gd name="connsiteY7" fmla="*/ 376555 h 494030"/>
                <a:gd name="connsiteX8" fmla="*/ 652941 w 1385731"/>
                <a:gd name="connsiteY8" fmla="*/ 0 h 494030"/>
                <a:gd name="connsiteX9" fmla="*/ 28736 w 1385731"/>
                <a:gd name="connsiteY9" fmla="*/ 257810 h 494030"/>
                <a:gd name="connsiteX0" fmla="*/ 28736 w 1385731"/>
                <a:gd name="connsiteY0" fmla="*/ 257810 h 611505"/>
                <a:gd name="connsiteX1" fmla="*/ 74456 w 1385731"/>
                <a:gd name="connsiteY1" fmla="*/ 494030 h 611505"/>
                <a:gd name="connsiteX2" fmla="*/ 668816 w 1385731"/>
                <a:gd name="connsiteY2" fmla="*/ 463550 h 611505"/>
                <a:gd name="connsiteX3" fmla="*/ 1133636 w 1385731"/>
                <a:gd name="connsiteY3" fmla="*/ 611505 h 611505"/>
                <a:gd name="connsiteX4" fmla="*/ 912656 w 1385731"/>
                <a:gd name="connsiteY4" fmla="*/ 471170 h 611505"/>
                <a:gd name="connsiteX5" fmla="*/ 1103156 w 1385731"/>
                <a:gd name="connsiteY5" fmla="*/ 455930 h 611505"/>
                <a:gd name="connsiteX6" fmla="*/ 1232696 w 1385731"/>
                <a:gd name="connsiteY6" fmla="*/ 440690 h 611505"/>
                <a:gd name="connsiteX7" fmla="*/ 1385731 w 1385731"/>
                <a:gd name="connsiteY7" fmla="*/ 376555 h 611505"/>
                <a:gd name="connsiteX8" fmla="*/ 652941 w 1385731"/>
                <a:gd name="connsiteY8" fmla="*/ 0 h 611505"/>
                <a:gd name="connsiteX9" fmla="*/ 28736 w 1385731"/>
                <a:gd name="connsiteY9" fmla="*/ 257810 h 611505"/>
                <a:gd name="connsiteX0" fmla="*/ 28736 w 1385731"/>
                <a:gd name="connsiteY0" fmla="*/ 257810 h 611505"/>
                <a:gd name="connsiteX1" fmla="*/ 74456 w 1385731"/>
                <a:gd name="connsiteY1" fmla="*/ 494030 h 611505"/>
                <a:gd name="connsiteX2" fmla="*/ 668816 w 1385731"/>
                <a:gd name="connsiteY2" fmla="*/ 463550 h 611505"/>
                <a:gd name="connsiteX3" fmla="*/ 1133636 w 1385731"/>
                <a:gd name="connsiteY3" fmla="*/ 611505 h 611505"/>
                <a:gd name="connsiteX4" fmla="*/ 1103156 w 1385731"/>
                <a:gd name="connsiteY4" fmla="*/ 455930 h 611505"/>
                <a:gd name="connsiteX5" fmla="*/ 1232696 w 1385731"/>
                <a:gd name="connsiteY5" fmla="*/ 440690 h 611505"/>
                <a:gd name="connsiteX6" fmla="*/ 1385731 w 1385731"/>
                <a:gd name="connsiteY6" fmla="*/ 376555 h 611505"/>
                <a:gd name="connsiteX7" fmla="*/ 652941 w 1385731"/>
                <a:gd name="connsiteY7" fmla="*/ 0 h 611505"/>
                <a:gd name="connsiteX8" fmla="*/ 28736 w 1385731"/>
                <a:gd name="connsiteY8" fmla="*/ 257810 h 611505"/>
                <a:gd name="connsiteX0" fmla="*/ 28736 w 1385731"/>
                <a:gd name="connsiteY0" fmla="*/ 257810 h 611505"/>
                <a:gd name="connsiteX1" fmla="*/ 74456 w 1385731"/>
                <a:gd name="connsiteY1" fmla="*/ 494030 h 611505"/>
                <a:gd name="connsiteX2" fmla="*/ 668816 w 1385731"/>
                <a:gd name="connsiteY2" fmla="*/ 463550 h 611505"/>
                <a:gd name="connsiteX3" fmla="*/ 1133636 w 1385731"/>
                <a:gd name="connsiteY3" fmla="*/ 611505 h 611505"/>
                <a:gd name="connsiteX4" fmla="*/ 1232696 w 1385731"/>
                <a:gd name="connsiteY4" fmla="*/ 440690 h 611505"/>
                <a:gd name="connsiteX5" fmla="*/ 1385731 w 1385731"/>
                <a:gd name="connsiteY5" fmla="*/ 376555 h 611505"/>
                <a:gd name="connsiteX6" fmla="*/ 652941 w 1385731"/>
                <a:gd name="connsiteY6" fmla="*/ 0 h 611505"/>
                <a:gd name="connsiteX7" fmla="*/ 28736 w 1385731"/>
                <a:gd name="connsiteY7" fmla="*/ 257810 h 611505"/>
                <a:gd name="connsiteX0" fmla="*/ 28736 w 1385731"/>
                <a:gd name="connsiteY0" fmla="*/ 257810 h 611505"/>
                <a:gd name="connsiteX1" fmla="*/ 74456 w 1385731"/>
                <a:gd name="connsiteY1" fmla="*/ 494030 h 611505"/>
                <a:gd name="connsiteX2" fmla="*/ 668816 w 1385731"/>
                <a:gd name="connsiteY2" fmla="*/ 463550 h 611505"/>
                <a:gd name="connsiteX3" fmla="*/ 1133636 w 1385731"/>
                <a:gd name="connsiteY3" fmla="*/ 611505 h 611505"/>
                <a:gd name="connsiteX4" fmla="*/ 1283496 w 1385731"/>
                <a:gd name="connsiteY4" fmla="*/ 516890 h 611505"/>
                <a:gd name="connsiteX5" fmla="*/ 1385731 w 1385731"/>
                <a:gd name="connsiteY5" fmla="*/ 376555 h 611505"/>
                <a:gd name="connsiteX6" fmla="*/ 652941 w 1385731"/>
                <a:gd name="connsiteY6" fmla="*/ 0 h 611505"/>
                <a:gd name="connsiteX7" fmla="*/ 28736 w 1385731"/>
                <a:gd name="connsiteY7" fmla="*/ 257810 h 611505"/>
                <a:gd name="connsiteX0" fmla="*/ 28736 w 1385731"/>
                <a:gd name="connsiteY0" fmla="*/ 257810 h 611505"/>
                <a:gd name="connsiteX1" fmla="*/ 74456 w 1385731"/>
                <a:gd name="connsiteY1" fmla="*/ 494030 h 611505"/>
                <a:gd name="connsiteX2" fmla="*/ 1133636 w 1385731"/>
                <a:gd name="connsiteY2" fmla="*/ 611505 h 611505"/>
                <a:gd name="connsiteX3" fmla="*/ 1283496 w 1385731"/>
                <a:gd name="connsiteY3" fmla="*/ 516890 h 611505"/>
                <a:gd name="connsiteX4" fmla="*/ 1385731 w 1385731"/>
                <a:gd name="connsiteY4" fmla="*/ 376555 h 611505"/>
                <a:gd name="connsiteX5" fmla="*/ 652941 w 1385731"/>
                <a:gd name="connsiteY5" fmla="*/ 0 h 611505"/>
                <a:gd name="connsiteX6" fmla="*/ 28736 w 1385731"/>
                <a:gd name="connsiteY6" fmla="*/ 257810 h 611505"/>
                <a:gd name="connsiteX0" fmla="*/ 2083 w 1359078"/>
                <a:gd name="connsiteY0" fmla="*/ 257810 h 634506"/>
                <a:gd name="connsiteX1" fmla="*/ 390703 w 1359078"/>
                <a:gd name="connsiteY1" fmla="*/ 608330 h 634506"/>
                <a:gd name="connsiteX2" fmla="*/ 1106983 w 1359078"/>
                <a:gd name="connsiteY2" fmla="*/ 611505 h 634506"/>
                <a:gd name="connsiteX3" fmla="*/ 1256843 w 1359078"/>
                <a:gd name="connsiteY3" fmla="*/ 516890 h 634506"/>
                <a:gd name="connsiteX4" fmla="*/ 1359078 w 1359078"/>
                <a:gd name="connsiteY4" fmla="*/ 376555 h 634506"/>
                <a:gd name="connsiteX5" fmla="*/ 626288 w 1359078"/>
                <a:gd name="connsiteY5" fmla="*/ 0 h 634506"/>
                <a:gd name="connsiteX6" fmla="*/ 2083 w 1359078"/>
                <a:gd name="connsiteY6" fmla="*/ 257810 h 634506"/>
                <a:gd name="connsiteX0" fmla="*/ 8056 w 1111051"/>
                <a:gd name="connsiteY0" fmla="*/ 162560 h 634506"/>
                <a:gd name="connsiteX1" fmla="*/ 142676 w 1111051"/>
                <a:gd name="connsiteY1" fmla="*/ 608330 h 634506"/>
                <a:gd name="connsiteX2" fmla="*/ 858956 w 1111051"/>
                <a:gd name="connsiteY2" fmla="*/ 611505 h 634506"/>
                <a:gd name="connsiteX3" fmla="*/ 1008816 w 1111051"/>
                <a:gd name="connsiteY3" fmla="*/ 516890 h 634506"/>
                <a:gd name="connsiteX4" fmla="*/ 1111051 w 1111051"/>
                <a:gd name="connsiteY4" fmla="*/ 376555 h 634506"/>
                <a:gd name="connsiteX5" fmla="*/ 378261 w 1111051"/>
                <a:gd name="connsiteY5" fmla="*/ 0 h 634506"/>
                <a:gd name="connsiteX6" fmla="*/ 8056 w 1111051"/>
                <a:gd name="connsiteY6" fmla="*/ 162560 h 63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1051" h="634506">
                  <a:moveTo>
                    <a:pt x="8056" y="162560"/>
                  </a:moveTo>
                  <a:cubicBezTo>
                    <a:pt x="-22424" y="263525"/>
                    <a:pt x="35996" y="574040"/>
                    <a:pt x="142676" y="608330"/>
                  </a:cubicBezTo>
                  <a:cubicBezTo>
                    <a:pt x="326826" y="667279"/>
                    <a:pt x="657449" y="607695"/>
                    <a:pt x="858956" y="611505"/>
                  </a:cubicBezTo>
                  <a:lnTo>
                    <a:pt x="1008816" y="516890"/>
                  </a:lnTo>
                  <a:lnTo>
                    <a:pt x="1111051" y="376555"/>
                  </a:lnTo>
                  <a:lnTo>
                    <a:pt x="378261" y="0"/>
                  </a:lnTo>
                  <a:lnTo>
                    <a:pt x="8056" y="16256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167584" y="364733"/>
            <a:ext cx="1919016" cy="1851078"/>
            <a:chOff x="-2208907" y="2571750"/>
            <a:chExt cx="2960796" cy="2855975"/>
          </a:xfrm>
        </p:grpSpPr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2208907" y="2571750"/>
              <a:ext cx="1512541" cy="2855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-533399" y="4081872"/>
              <a:ext cx="1285288" cy="42737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200" b="1" dirty="0"/>
                <a:t>Ligaments</a:t>
              </a:r>
              <a:endParaRPr lang="en-US" sz="1400" b="1" dirty="0"/>
            </a:p>
          </p:txBody>
        </p:sp>
        <p:cxnSp>
          <p:nvCxnSpPr>
            <p:cNvPr id="48" name="Straight Connector 47"/>
            <p:cNvCxnSpPr>
              <a:endCxn id="57" idx="1"/>
            </p:cNvCxnSpPr>
            <p:nvPr/>
          </p:nvCxnSpPr>
          <p:spPr>
            <a:xfrm>
              <a:off x="-923923" y="3924301"/>
              <a:ext cx="390524" cy="371260"/>
            </a:xfrm>
            <a:prstGeom prst="line">
              <a:avLst/>
            </a:prstGeom>
            <a:ln>
              <a:solidFill>
                <a:srgbClr val="000099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57" idx="1"/>
            </p:cNvCxnSpPr>
            <p:nvPr/>
          </p:nvCxnSpPr>
          <p:spPr>
            <a:xfrm flipV="1">
              <a:off x="-1171575" y="4295560"/>
              <a:ext cx="638177" cy="790791"/>
            </a:xfrm>
            <a:prstGeom prst="line">
              <a:avLst/>
            </a:prstGeom>
            <a:ln>
              <a:solidFill>
                <a:srgbClr val="000099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endCxn id="57" idx="1"/>
            </p:cNvCxnSpPr>
            <p:nvPr/>
          </p:nvCxnSpPr>
          <p:spPr>
            <a:xfrm>
              <a:off x="-1995489" y="4186238"/>
              <a:ext cx="1462090" cy="109322"/>
            </a:xfrm>
            <a:prstGeom prst="line">
              <a:avLst/>
            </a:prstGeom>
            <a:ln>
              <a:solidFill>
                <a:srgbClr val="000099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ight Arrow 7"/>
          <p:cNvSpPr/>
          <p:nvPr/>
        </p:nvSpPr>
        <p:spPr>
          <a:xfrm rot="11700000" flipH="1" flipV="1">
            <a:off x="5967130" y="941130"/>
            <a:ext cx="1135504" cy="331326"/>
          </a:xfrm>
          <a:custGeom>
            <a:avLst/>
            <a:gdLst>
              <a:gd name="connsiteX0" fmla="*/ 0 w 978408"/>
              <a:gd name="connsiteY0" fmla="*/ 121158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7" fmla="*/ 0 w 978408"/>
              <a:gd name="connsiteY7" fmla="*/ 121158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1245108"/>
              <a:gd name="connsiteY0" fmla="*/ 455549 h 484632"/>
              <a:gd name="connsiteX1" fmla="*/ 1002792 w 1245108"/>
              <a:gd name="connsiteY1" fmla="*/ 121158 h 484632"/>
              <a:gd name="connsiteX2" fmla="*/ 1002792 w 1245108"/>
              <a:gd name="connsiteY2" fmla="*/ 0 h 484632"/>
              <a:gd name="connsiteX3" fmla="*/ 1245108 w 1245108"/>
              <a:gd name="connsiteY3" fmla="*/ 242316 h 484632"/>
              <a:gd name="connsiteX4" fmla="*/ 1002792 w 1245108"/>
              <a:gd name="connsiteY4" fmla="*/ 484632 h 484632"/>
              <a:gd name="connsiteX5" fmla="*/ 1002792 w 1245108"/>
              <a:gd name="connsiteY5" fmla="*/ 363474 h 484632"/>
              <a:gd name="connsiteX6" fmla="*/ 0 w 1245108"/>
              <a:gd name="connsiteY6" fmla="*/ 455549 h 484632"/>
              <a:gd name="connsiteX0" fmla="*/ 0 w 1245108"/>
              <a:gd name="connsiteY0" fmla="*/ 455549 h 484632"/>
              <a:gd name="connsiteX1" fmla="*/ 1002792 w 1245108"/>
              <a:gd name="connsiteY1" fmla="*/ 121158 h 484632"/>
              <a:gd name="connsiteX2" fmla="*/ 1002792 w 1245108"/>
              <a:gd name="connsiteY2" fmla="*/ 0 h 484632"/>
              <a:gd name="connsiteX3" fmla="*/ 1245108 w 1245108"/>
              <a:gd name="connsiteY3" fmla="*/ 242316 h 484632"/>
              <a:gd name="connsiteX4" fmla="*/ 1002792 w 1245108"/>
              <a:gd name="connsiteY4" fmla="*/ 484632 h 484632"/>
              <a:gd name="connsiteX5" fmla="*/ 1002792 w 1245108"/>
              <a:gd name="connsiteY5" fmla="*/ 363474 h 484632"/>
              <a:gd name="connsiteX6" fmla="*/ 0 w 1245108"/>
              <a:gd name="connsiteY6" fmla="*/ 455549 h 484632"/>
              <a:gd name="connsiteX0" fmla="*/ 0 w 1245108"/>
              <a:gd name="connsiteY0" fmla="*/ 455549 h 484632"/>
              <a:gd name="connsiteX1" fmla="*/ 1002792 w 1245108"/>
              <a:gd name="connsiteY1" fmla="*/ 121158 h 484632"/>
              <a:gd name="connsiteX2" fmla="*/ 1002792 w 1245108"/>
              <a:gd name="connsiteY2" fmla="*/ 0 h 484632"/>
              <a:gd name="connsiteX3" fmla="*/ 1245108 w 1245108"/>
              <a:gd name="connsiteY3" fmla="*/ 242316 h 484632"/>
              <a:gd name="connsiteX4" fmla="*/ 1002792 w 1245108"/>
              <a:gd name="connsiteY4" fmla="*/ 484632 h 484632"/>
              <a:gd name="connsiteX5" fmla="*/ 1002792 w 1245108"/>
              <a:gd name="connsiteY5" fmla="*/ 363474 h 484632"/>
              <a:gd name="connsiteX6" fmla="*/ 0 w 1245108"/>
              <a:gd name="connsiteY6" fmla="*/ 455549 h 484632"/>
              <a:gd name="connsiteX0" fmla="*/ 0 w 1245108"/>
              <a:gd name="connsiteY0" fmla="*/ 455549 h 484632"/>
              <a:gd name="connsiteX1" fmla="*/ 1002792 w 1245108"/>
              <a:gd name="connsiteY1" fmla="*/ 121158 h 484632"/>
              <a:gd name="connsiteX2" fmla="*/ 1002792 w 1245108"/>
              <a:gd name="connsiteY2" fmla="*/ 0 h 484632"/>
              <a:gd name="connsiteX3" fmla="*/ 1245108 w 1245108"/>
              <a:gd name="connsiteY3" fmla="*/ 242316 h 484632"/>
              <a:gd name="connsiteX4" fmla="*/ 1002792 w 1245108"/>
              <a:gd name="connsiteY4" fmla="*/ 484632 h 484632"/>
              <a:gd name="connsiteX5" fmla="*/ 1002792 w 1245108"/>
              <a:gd name="connsiteY5" fmla="*/ 363474 h 484632"/>
              <a:gd name="connsiteX6" fmla="*/ 0 w 1245108"/>
              <a:gd name="connsiteY6" fmla="*/ 455549 h 484632"/>
              <a:gd name="connsiteX0" fmla="*/ 0 w 1245108"/>
              <a:gd name="connsiteY0" fmla="*/ 455549 h 484632"/>
              <a:gd name="connsiteX1" fmla="*/ 1002792 w 1245108"/>
              <a:gd name="connsiteY1" fmla="*/ 121158 h 484632"/>
              <a:gd name="connsiteX2" fmla="*/ 1002792 w 1245108"/>
              <a:gd name="connsiteY2" fmla="*/ 0 h 484632"/>
              <a:gd name="connsiteX3" fmla="*/ 1245108 w 1245108"/>
              <a:gd name="connsiteY3" fmla="*/ 242316 h 484632"/>
              <a:gd name="connsiteX4" fmla="*/ 1002792 w 1245108"/>
              <a:gd name="connsiteY4" fmla="*/ 484632 h 484632"/>
              <a:gd name="connsiteX5" fmla="*/ 1002792 w 1245108"/>
              <a:gd name="connsiteY5" fmla="*/ 363474 h 484632"/>
              <a:gd name="connsiteX6" fmla="*/ 0 w 1245108"/>
              <a:gd name="connsiteY6" fmla="*/ 455549 h 484632"/>
              <a:gd name="connsiteX0" fmla="*/ 0 w 1219708"/>
              <a:gd name="connsiteY0" fmla="*/ 490474 h 490474"/>
              <a:gd name="connsiteX1" fmla="*/ 977392 w 1219708"/>
              <a:gd name="connsiteY1" fmla="*/ 121158 h 490474"/>
              <a:gd name="connsiteX2" fmla="*/ 977392 w 1219708"/>
              <a:gd name="connsiteY2" fmla="*/ 0 h 490474"/>
              <a:gd name="connsiteX3" fmla="*/ 1219708 w 1219708"/>
              <a:gd name="connsiteY3" fmla="*/ 242316 h 490474"/>
              <a:gd name="connsiteX4" fmla="*/ 977392 w 1219708"/>
              <a:gd name="connsiteY4" fmla="*/ 484632 h 490474"/>
              <a:gd name="connsiteX5" fmla="*/ 977392 w 1219708"/>
              <a:gd name="connsiteY5" fmla="*/ 363474 h 490474"/>
              <a:gd name="connsiteX6" fmla="*/ 0 w 1219708"/>
              <a:gd name="connsiteY6" fmla="*/ 490474 h 490474"/>
              <a:gd name="connsiteX0" fmla="*/ 0 w 1219708"/>
              <a:gd name="connsiteY0" fmla="*/ 490474 h 490474"/>
              <a:gd name="connsiteX1" fmla="*/ 977392 w 1219708"/>
              <a:gd name="connsiteY1" fmla="*/ 121158 h 490474"/>
              <a:gd name="connsiteX2" fmla="*/ 977392 w 1219708"/>
              <a:gd name="connsiteY2" fmla="*/ 0 h 490474"/>
              <a:gd name="connsiteX3" fmla="*/ 1219708 w 1219708"/>
              <a:gd name="connsiteY3" fmla="*/ 242316 h 490474"/>
              <a:gd name="connsiteX4" fmla="*/ 977392 w 1219708"/>
              <a:gd name="connsiteY4" fmla="*/ 484632 h 490474"/>
              <a:gd name="connsiteX5" fmla="*/ 977392 w 1219708"/>
              <a:gd name="connsiteY5" fmla="*/ 363474 h 490474"/>
              <a:gd name="connsiteX6" fmla="*/ 0 w 1219708"/>
              <a:gd name="connsiteY6" fmla="*/ 490474 h 490474"/>
              <a:gd name="connsiteX0" fmla="*/ 0 w 1219708"/>
              <a:gd name="connsiteY0" fmla="*/ 490474 h 490474"/>
              <a:gd name="connsiteX1" fmla="*/ 977392 w 1219708"/>
              <a:gd name="connsiteY1" fmla="*/ 121158 h 490474"/>
              <a:gd name="connsiteX2" fmla="*/ 977392 w 1219708"/>
              <a:gd name="connsiteY2" fmla="*/ 0 h 490474"/>
              <a:gd name="connsiteX3" fmla="*/ 1219708 w 1219708"/>
              <a:gd name="connsiteY3" fmla="*/ 242316 h 490474"/>
              <a:gd name="connsiteX4" fmla="*/ 977392 w 1219708"/>
              <a:gd name="connsiteY4" fmla="*/ 484632 h 490474"/>
              <a:gd name="connsiteX5" fmla="*/ 977392 w 1219708"/>
              <a:gd name="connsiteY5" fmla="*/ 363474 h 490474"/>
              <a:gd name="connsiteX6" fmla="*/ 0 w 1219708"/>
              <a:gd name="connsiteY6" fmla="*/ 490474 h 49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708" h="490474">
                <a:moveTo>
                  <a:pt x="0" y="490474"/>
                </a:moveTo>
                <a:cubicBezTo>
                  <a:pt x="668158" y="-148757"/>
                  <a:pt x="643128" y="232622"/>
                  <a:pt x="977392" y="121158"/>
                </a:cubicBezTo>
                <a:lnTo>
                  <a:pt x="977392" y="0"/>
                </a:lnTo>
                <a:lnTo>
                  <a:pt x="1219708" y="242316"/>
                </a:lnTo>
                <a:lnTo>
                  <a:pt x="977392" y="484632"/>
                </a:lnTo>
                <a:lnTo>
                  <a:pt x="977392" y="363474"/>
                </a:lnTo>
                <a:cubicBezTo>
                  <a:pt x="643128" y="394166"/>
                  <a:pt x="603825" y="93734"/>
                  <a:pt x="0" y="490474"/>
                </a:cubicBez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1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uiExpand="1" build="allAtOnce"/>
      <p:bldP spid="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7690" y="285750"/>
            <a:ext cx="359104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Types of connective tissue :</a:t>
            </a:r>
          </a:p>
        </p:txBody>
      </p:sp>
      <p:sp>
        <p:nvSpPr>
          <p:cNvPr id="6" name="Pentagon 5"/>
          <p:cNvSpPr/>
          <p:nvPr/>
        </p:nvSpPr>
        <p:spPr>
          <a:xfrm>
            <a:off x="567690" y="733425"/>
            <a:ext cx="1526011" cy="369332"/>
          </a:xfrm>
          <a:prstGeom prst="homePlate">
            <a:avLst/>
          </a:prstGeom>
          <a:gradFill flip="none" rotWithShape="1"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b="1" dirty="0">
                <a:solidFill>
                  <a:srgbClr val="0033CC"/>
                </a:solidFill>
              </a:rPr>
              <a:t>iv.	Tendons :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0065" y="1123950"/>
            <a:ext cx="49663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It connects muscles to the bones.</a:t>
            </a:r>
          </a:p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Tendons are fibrous with great strength, but have limited flexibility.</a:t>
            </a:r>
          </a:p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Tendons serve to move the bones or structure.</a:t>
            </a:r>
          </a:p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For example in human beings muscles of calf are attached to the heel bone.</a:t>
            </a:r>
          </a:p>
        </p:txBody>
      </p:sp>
      <p:pic>
        <p:nvPicPr>
          <p:cNvPr id="7170" name="Picture 2" descr="D:\State board (Images, animations and Videos)\9th\Chpt. 6\tendon.png" hidden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66" y="1885950"/>
            <a:ext cx="3586732" cy="286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D:\State board (Images, animations and Videos)\9th\Chpt. 6\Tend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737821"/>
            <a:ext cx="2590800" cy="146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3" t="28465" r="33800" b="39647"/>
          <a:stretch/>
        </p:blipFill>
        <p:spPr bwMode="auto">
          <a:xfrm>
            <a:off x="803843" y="2882092"/>
            <a:ext cx="1821758" cy="187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3" t="28466" r="33800" b="39573"/>
          <a:stretch/>
        </p:blipFill>
        <p:spPr bwMode="auto">
          <a:xfrm>
            <a:off x="803844" y="2878990"/>
            <a:ext cx="1821761" cy="1874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3" t="28418" r="33800" b="39671"/>
          <a:stretch/>
        </p:blipFill>
        <p:spPr bwMode="auto">
          <a:xfrm>
            <a:off x="803843" y="2881059"/>
            <a:ext cx="1821758" cy="1871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3" t="28521" r="33800" b="39736"/>
          <a:stretch/>
        </p:blipFill>
        <p:spPr bwMode="auto">
          <a:xfrm>
            <a:off x="803844" y="2888216"/>
            <a:ext cx="1821761" cy="186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3" t="28521" r="33800" b="39589"/>
          <a:stretch/>
        </p:blipFill>
        <p:spPr bwMode="auto">
          <a:xfrm>
            <a:off x="803843" y="2882092"/>
            <a:ext cx="1821758" cy="187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3" t="28619" r="33800" b="39590"/>
          <a:stretch/>
        </p:blipFill>
        <p:spPr bwMode="auto">
          <a:xfrm>
            <a:off x="803843" y="2886149"/>
            <a:ext cx="1821758" cy="186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3" t="28523" r="33800" b="39736"/>
          <a:stretch/>
        </p:blipFill>
        <p:spPr bwMode="auto">
          <a:xfrm>
            <a:off x="803844" y="2888216"/>
            <a:ext cx="1821761" cy="186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4" r="6259"/>
          <a:stretch/>
        </p:blipFill>
        <p:spPr bwMode="auto">
          <a:xfrm>
            <a:off x="2766965" y="2882348"/>
            <a:ext cx="2454417" cy="186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24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7690" y="285750"/>
            <a:ext cx="359104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Types of connective tissue :</a:t>
            </a:r>
          </a:p>
        </p:txBody>
      </p:sp>
      <p:sp>
        <p:nvSpPr>
          <p:cNvPr id="6" name="Pentagon 5"/>
          <p:cNvSpPr/>
          <p:nvPr/>
        </p:nvSpPr>
        <p:spPr>
          <a:xfrm>
            <a:off x="567690" y="733425"/>
            <a:ext cx="1580081" cy="369332"/>
          </a:xfrm>
          <a:prstGeom prst="homePlate">
            <a:avLst/>
          </a:prstGeom>
          <a:gradFill flip="none" rotWithShape="1"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b="1" dirty="0">
                <a:solidFill>
                  <a:srgbClr val="0033CC"/>
                </a:solidFill>
              </a:rPr>
              <a:t>v.	Cartilage :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0065" y="1200150"/>
            <a:ext cx="78905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400"/>
              </a:spcBef>
              <a:buBlip>
                <a:blip r:embed="rId2"/>
              </a:buBlip>
              <a:defRPr/>
            </a:pPr>
            <a:r>
              <a:rPr lang="en-US" dirty="0"/>
              <a:t>Its cells are widely spaced.</a:t>
            </a:r>
          </a:p>
          <a:p>
            <a:pPr marL="274320" indent="-274320">
              <a:spcBef>
                <a:spcPts val="400"/>
              </a:spcBef>
              <a:buBlip>
                <a:blip r:embed="rId2"/>
              </a:buBlip>
              <a:defRPr/>
            </a:pPr>
            <a:r>
              <a:rPr lang="en-US" dirty="0"/>
              <a:t>It has solid matrix which is composed of </a:t>
            </a:r>
            <a:br>
              <a:rPr lang="en-US" dirty="0"/>
            </a:br>
            <a:r>
              <a:rPr lang="en-US" dirty="0"/>
              <a:t>proteins and sugars</a:t>
            </a:r>
          </a:p>
          <a:p>
            <a:pPr marL="274320" indent="-274320">
              <a:spcBef>
                <a:spcPts val="400"/>
              </a:spcBef>
              <a:buBlip>
                <a:blip r:embed="rId2"/>
              </a:buBlip>
              <a:defRPr/>
            </a:pPr>
            <a:r>
              <a:rPr lang="en-US" dirty="0"/>
              <a:t>Cartilage smoothens the bone surface at joints.</a:t>
            </a:r>
          </a:p>
          <a:p>
            <a:pPr marL="274320" indent="-274320">
              <a:spcBef>
                <a:spcPts val="400"/>
              </a:spcBef>
              <a:buBlip>
                <a:blip r:embed="rId2"/>
              </a:buBlip>
              <a:defRPr/>
            </a:pPr>
            <a:r>
              <a:rPr lang="en-US" dirty="0"/>
              <a:t>It is also present in the nose, ears, trachea and larynx.</a:t>
            </a:r>
          </a:p>
        </p:txBody>
      </p:sp>
      <p:pic>
        <p:nvPicPr>
          <p:cNvPr id="8195" name="Picture 3" descr="D:\State board (Images, animations and Videos)\9th\Chpt. 6\tumblr_inline_mfh8l4qsp31qb3mo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" t="9454" r="5200" b="9454"/>
          <a:stretch/>
        </p:blipFill>
        <p:spPr bwMode="auto">
          <a:xfrm>
            <a:off x="1309123" y="2901493"/>
            <a:ext cx="2802014" cy="174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D:\State board (Images, animations and Videos)\9th\Chpt. 6\trache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825" y="2857091"/>
            <a:ext cx="2749756" cy="186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D:\State board (Images, animations and Videos)\9th\Chpt. 6\1115hyaline_ca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534" y="737821"/>
            <a:ext cx="3161441" cy="106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D:\State board (Images, animations and Videos)\9th\Chpt. 6\arthritis_basics_normal_joint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" t="7708" r="3898" b="7708"/>
          <a:stretch/>
        </p:blipFill>
        <p:spPr bwMode="auto">
          <a:xfrm>
            <a:off x="2023882" y="2907533"/>
            <a:ext cx="1693766" cy="172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Callout 9"/>
          <p:cNvSpPr/>
          <p:nvPr/>
        </p:nvSpPr>
        <p:spPr>
          <a:xfrm>
            <a:off x="588010" y="1740953"/>
            <a:ext cx="2190389" cy="673913"/>
          </a:xfrm>
          <a:prstGeom prst="wedgeEllipseCallout">
            <a:avLst>
              <a:gd name="adj1" fmla="val 30867"/>
              <a:gd name="adj2" fmla="val -8682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Away from each other</a:t>
            </a:r>
          </a:p>
        </p:txBody>
      </p:sp>
      <p:sp>
        <p:nvSpPr>
          <p:cNvPr id="11" name="Oval Callout 10"/>
          <p:cNvSpPr/>
          <p:nvPr/>
        </p:nvSpPr>
        <p:spPr>
          <a:xfrm>
            <a:off x="2515870" y="2948744"/>
            <a:ext cx="2190389" cy="506321"/>
          </a:xfrm>
          <a:prstGeom prst="wedgeEllipseCallout">
            <a:avLst>
              <a:gd name="adj1" fmla="val 30867"/>
              <a:gd name="adj2" fmla="val -8682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Wind pipe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3370125" y="2948744"/>
            <a:ext cx="2190389" cy="506321"/>
          </a:xfrm>
          <a:prstGeom prst="wedgeEllipseCallout">
            <a:avLst>
              <a:gd name="adj1" fmla="val 45478"/>
              <a:gd name="adj2" fmla="val -8832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Voice box</a:t>
            </a:r>
          </a:p>
        </p:txBody>
      </p:sp>
      <p:pic>
        <p:nvPicPr>
          <p:cNvPr id="8199" name="Picture 7" descr="D:\State board (Images, animations and Videos)\9th\Chpt. 6\img_2149-small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891" y="2962074"/>
            <a:ext cx="2357376" cy="157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70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uiExpand="1" build="allAtOnce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3" descr="D:\State board (Images, animations and Videos)\9th\Chpt. 6\33_41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499" y="2428481"/>
            <a:ext cx="2916651" cy="225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67690" y="285750"/>
            <a:ext cx="359104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Types of connective tissue :</a:t>
            </a:r>
          </a:p>
        </p:txBody>
      </p:sp>
      <p:sp>
        <p:nvSpPr>
          <p:cNvPr id="6" name="Pentagon 5"/>
          <p:cNvSpPr/>
          <p:nvPr/>
        </p:nvSpPr>
        <p:spPr>
          <a:xfrm>
            <a:off x="567690" y="733425"/>
            <a:ext cx="2043972" cy="369332"/>
          </a:xfrm>
          <a:prstGeom prst="homePlate">
            <a:avLst/>
          </a:prstGeom>
          <a:gradFill flip="none" rotWithShape="1"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b="1" dirty="0">
                <a:solidFill>
                  <a:srgbClr val="0033CC"/>
                </a:solidFill>
              </a:rPr>
              <a:t>vi.	Areolar tissue :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0065" y="1200150"/>
            <a:ext cx="4966335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400"/>
              </a:spcBef>
              <a:buBlip>
                <a:blip r:embed="rId3"/>
              </a:buBlip>
              <a:defRPr/>
            </a:pPr>
            <a:r>
              <a:rPr lang="en-US" dirty="0"/>
              <a:t>It is found between skin and muscles, around blood vessels, nerves and in the bone marrow.</a:t>
            </a:r>
          </a:p>
          <a:p>
            <a:pPr marL="274320" indent="-274320">
              <a:spcBef>
                <a:spcPts val="400"/>
              </a:spcBef>
              <a:buBlip>
                <a:blip r:embed="rId3"/>
              </a:buBlip>
              <a:defRPr/>
            </a:pPr>
            <a:r>
              <a:rPr lang="en-US" dirty="0"/>
              <a:t>It fills the space inside the organs and supports internal organs and helps in repair of tissue.</a:t>
            </a:r>
          </a:p>
        </p:txBody>
      </p:sp>
      <p:pic>
        <p:nvPicPr>
          <p:cNvPr id="9220" name="Picture 4" descr="D:\State board (Images, animations and Videos)\9th\Chpt. 6\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47" b="8576"/>
          <a:stretch/>
        </p:blipFill>
        <p:spPr bwMode="auto">
          <a:xfrm>
            <a:off x="5449180" y="819150"/>
            <a:ext cx="3099527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35" name="Group 9234"/>
          <p:cNvGrpSpPr/>
          <p:nvPr/>
        </p:nvGrpSpPr>
        <p:grpSpPr>
          <a:xfrm>
            <a:off x="568704" y="2649897"/>
            <a:ext cx="2568606" cy="1858896"/>
            <a:chOff x="1043809" y="3870938"/>
            <a:chExt cx="3243071" cy="2347007"/>
          </a:xfrm>
        </p:grpSpPr>
        <p:pic>
          <p:nvPicPr>
            <p:cNvPr id="9229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43809" y="3870938"/>
              <a:ext cx="2231580" cy="2347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234" name="Group 9233"/>
            <p:cNvGrpSpPr/>
            <p:nvPr/>
          </p:nvGrpSpPr>
          <p:grpSpPr>
            <a:xfrm>
              <a:off x="2774612" y="5159278"/>
              <a:ext cx="1512268" cy="330304"/>
              <a:chOff x="2774612" y="5159278"/>
              <a:chExt cx="1512268" cy="330304"/>
            </a:xfrm>
          </p:grpSpPr>
          <p:cxnSp>
            <p:nvCxnSpPr>
              <p:cNvPr id="9231" name="Straight Connector 9230"/>
              <p:cNvCxnSpPr/>
              <p:nvPr/>
            </p:nvCxnSpPr>
            <p:spPr>
              <a:xfrm>
                <a:off x="2774612" y="5341381"/>
                <a:ext cx="341214" cy="0"/>
              </a:xfrm>
              <a:prstGeom prst="line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32" name="Rectangle 9231"/>
              <p:cNvSpPr/>
              <p:nvPr/>
            </p:nvSpPr>
            <p:spPr>
              <a:xfrm>
                <a:off x="3031642" y="5159278"/>
                <a:ext cx="1255238" cy="330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/>
                  <a:t>Areolar tissue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383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7690" y="285750"/>
            <a:ext cx="359104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Types of connective tissue :</a:t>
            </a:r>
          </a:p>
        </p:txBody>
      </p:sp>
      <p:sp>
        <p:nvSpPr>
          <p:cNvPr id="6" name="Pentagon 5"/>
          <p:cNvSpPr/>
          <p:nvPr/>
        </p:nvSpPr>
        <p:spPr>
          <a:xfrm>
            <a:off x="567690" y="733425"/>
            <a:ext cx="2109907" cy="369332"/>
          </a:xfrm>
          <a:prstGeom prst="homePlate">
            <a:avLst/>
          </a:prstGeom>
          <a:gradFill flip="none" rotWithShape="1"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b="1" dirty="0">
                <a:solidFill>
                  <a:srgbClr val="0033CC"/>
                </a:solidFill>
              </a:rPr>
              <a:t>vii.	Adipose tissue :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0065" y="1143145"/>
            <a:ext cx="5118735" cy="1302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400"/>
              </a:spcBef>
              <a:buBlip>
                <a:blip r:embed="rId2"/>
              </a:buBlip>
              <a:defRPr/>
            </a:pPr>
            <a:r>
              <a:rPr lang="en-US" dirty="0"/>
              <a:t>This tissue is found below the skin and between the internal organs.</a:t>
            </a:r>
          </a:p>
          <a:p>
            <a:pPr marL="274320" indent="-274320">
              <a:spcBef>
                <a:spcPts val="400"/>
              </a:spcBef>
              <a:buBlip>
                <a:blip r:embed="rId2"/>
              </a:buBlip>
              <a:defRPr/>
            </a:pPr>
            <a:r>
              <a:rPr lang="en-US" dirty="0"/>
              <a:t>The cells of this tissue are filled with fat globules.</a:t>
            </a:r>
          </a:p>
          <a:p>
            <a:pPr marL="274320" indent="-274320">
              <a:spcBef>
                <a:spcPts val="400"/>
              </a:spcBef>
              <a:buBlip>
                <a:blip r:embed="rId2"/>
              </a:buBlip>
              <a:defRPr/>
            </a:pPr>
            <a:r>
              <a:rPr lang="en-US" dirty="0"/>
              <a:t>Due to the storage of the fat it acts as insulator.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32833" y="361949"/>
            <a:ext cx="2482454" cy="1985963"/>
            <a:chOff x="5471886" y="470416"/>
            <a:chExt cx="2245668" cy="1796534"/>
          </a:xfrm>
        </p:grpSpPr>
        <p:pic>
          <p:nvPicPr>
            <p:cNvPr id="10242" name="Picture 2" descr="D:\State board (Images, animations and Videos)\9th\Chpt. 6\Blausen_0012_AdiposeTissue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471886" y="470416"/>
              <a:ext cx="2245668" cy="1796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6781800" y="721999"/>
              <a:ext cx="647700" cy="78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44" name="Picture 4" descr="D:\State board (Images, animations and Videos)\9th\Chpt. 6\409_Adipose_Tissu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44799"/>
            <a:ext cx="322770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D:\State board (Images, animations and Videos)\9th\Chpt. 6\fancy-kidney-fat-on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339" y="2425750"/>
            <a:ext cx="1635194" cy="131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D:\State board (Images, animations and Videos)\9th\Chpt. 6\article_codev-2013-07-03-f195d8e125-pinchfa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91179"/>
            <a:ext cx="1427948" cy="95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Callout 10"/>
          <p:cNvSpPr/>
          <p:nvPr/>
        </p:nvSpPr>
        <p:spPr>
          <a:xfrm>
            <a:off x="1806840" y="2522670"/>
            <a:ext cx="3206949" cy="820171"/>
          </a:xfrm>
          <a:prstGeom prst="wedgeEllipseCallout">
            <a:avLst>
              <a:gd name="adj1" fmla="val 38350"/>
              <a:gd name="adj2" fmla="val -6974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Prevent loss of heat and prevent from cold</a:t>
            </a:r>
          </a:p>
        </p:txBody>
      </p:sp>
    </p:spTree>
    <p:extLst>
      <p:ext uri="{BB962C8B-B14F-4D97-AF65-F5344CB8AC3E}">
        <p14:creationId xmlns:p14="http://schemas.microsoft.com/office/powerpoint/2010/main" val="119286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uiExpand="1" build="allAtOnce"/>
      <p:bldP spid="11" grpId="0" animBg="1"/>
      <p:bldP spid="11" grpId="1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7017</TotalTime>
  <Words>256</Words>
  <Application>Microsoft Office PowerPoint</Application>
  <PresentationFormat>On-screen Show (16:9)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1517</cp:revision>
  <cp:lastPrinted>2024-01-23T11:35:47Z</cp:lastPrinted>
  <dcterms:created xsi:type="dcterms:W3CDTF">2013-07-31T12:47:49Z</dcterms:created>
  <dcterms:modified xsi:type="dcterms:W3CDTF">2024-01-23T11:35:47Z</dcterms:modified>
</cp:coreProperties>
</file>