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378" r:id="rId2"/>
    <p:sldId id="37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7212" y="280781"/>
            <a:ext cx="2414588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PLANT TISSUES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4350" y="695390"/>
            <a:ext cx="8096250" cy="1034129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196">
              <a:buBlip>
                <a:blip r:embed="rId2"/>
              </a:buBlip>
              <a:defRPr/>
            </a:pPr>
            <a:r>
              <a:rPr lang="en-US" sz="1800" dirty="0"/>
              <a:t>Plants are made up of a number of tissues that work together.</a:t>
            </a:r>
          </a:p>
          <a:p>
            <a:pPr marL="425196">
              <a:buBlip>
                <a:blip r:embed="rId2"/>
              </a:buBlip>
              <a:defRPr/>
            </a:pPr>
            <a:r>
              <a:rPr lang="en-US" sz="1800" dirty="0"/>
              <a:t>Vascular tissue conducts food and water from one part of the plant to another.</a:t>
            </a:r>
          </a:p>
          <a:p>
            <a:pPr marL="425196">
              <a:buBlip>
                <a:blip r:embed="rId2"/>
              </a:buBlip>
              <a:defRPr/>
            </a:pPr>
            <a:r>
              <a:rPr lang="en-US" sz="1800" dirty="0"/>
              <a:t>The tissue for growth are located at the tips of root and stem.</a:t>
            </a:r>
          </a:p>
        </p:txBody>
      </p:sp>
      <p:pic>
        <p:nvPicPr>
          <p:cNvPr id="2050" name="Picture 2" descr="D:\State board (Images, animations and Videos)\9th\Chpt. 6\plant_tiss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9750"/>
            <a:ext cx="2593658" cy="296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3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262747" y="1984007"/>
            <a:ext cx="1096455" cy="369332"/>
            <a:chOff x="812610" y="1532567"/>
            <a:chExt cx="1096455" cy="369332"/>
          </a:xfrm>
        </p:grpSpPr>
        <p:cxnSp>
          <p:nvCxnSpPr>
            <p:cNvPr id="68" name="Straight Connector 67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995474" y="1532567"/>
              <a:ext cx="913591" cy="369332"/>
              <a:chOff x="1026360" y="1532567"/>
              <a:chExt cx="913591" cy="369332"/>
            </a:xfrm>
          </p:grpSpPr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881973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Xylem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5262747" y="2416969"/>
            <a:ext cx="1229503" cy="369332"/>
            <a:chOff x="812610" y="1532567"/>
            <a:chExt cx="1229503" cy="369332"/>
          </a:xfrm>
        </p:grpSpPr>
        <p:cxnSp>
          <p:nvCxnSpPr>
            <p:cNvPr id="73" name="Straight Connector 72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995474" y="1532567"/>
              <a:ext cx="1046639" cy="369332"/>
              <a:chOff x="1026360" y="1532567"/>
              <a:chExt cx="1046639" cy="369332"/>
            </a:xfrm>
          </p:grpSpPr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015021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Phloem</a:t>
                </a: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7" name="Straight Connector 76"/>
          <p:cNvCxnSpPr/>
          <p:nvPr/>
        </p:nvCxnSpPr>
        <p:spPr>
          <a:xfrm>
            <a:off x="5262747" y="1873327"/>
            <a:ext cx="0" cy="744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071836" y="1984007"/>
            <a:ext cx="1798570" cy="369332"/>
            <a:chOff x="812610" y="1532567"/>
            <a:chExt cx="1798570" cy="369332"/>
          </a:xfrm>
        </p:grpSpPr>
        <p:cxnSp>
          <p:nvCxnSpPr>
            <p:cNvPr id="33" name="Straight Connector 32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995474" y="1532567"/>
              <a:ext cx="1615706" cy="369332"/>
              <a:chOff x="1026360" y="1532567"/>
              <a:chExt cx="1615706" cy="369332"/>
            </a:xfrm>
          </p:grpSpPr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584088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Parenchyma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071836" y="2849931"/>
            <a:ext cx="1798570" cy="369332"/>
            <a:chOff x="812610" y="1532567"/>
            <a:chExt cx="1798570" cy="369332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995474" y="1532567"/>
              <a:ext cx="1615706" cy="369332"/>
              <a:chOff x="1026360" y="1532567"/>
              <a:chExt cx="1615706" cy="369332"/>
            </a:xfrm>
          </p:grpSpPr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584088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 err="1">
                    <a:latin typeface="Bookman Old Style" panose="02050604050505020204" pitchFamily="18" charset="0"/>
                  </a:rPr>
                  <a:t>Aerenchyma</a:t>
                </a:r>
                <a:endParaRPr lang="en-US" kern="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071836" y="2416969"/>
            <a:ext cx="2043829" cy="369332"/>
            <a:chOff x="812610" y="1532567"/>
            <a:chExt cx="2043829" cy="369332"/>
          </a:xfrm>
        </p:grpSpPr>
        <p:cxnSp>
          <p:nvCxnSpPr>
            <p:cNvPr id="47" name="Straight Connector 46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995474" y="1532567"/>
              <a:ext cx="1860965" cy="369332"/>
              <a:chOff x="1026360" y="1532567"/>
              <a:chExt cx="1860965" cy="369332"/>
            </a:xfrm>
          </p:grpSpPr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829347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 err="1">
                    <a:latin typeface="Bookman Old Style" panose="02050604050505020204" pitchFamily="18" charset="0"/>
                  </a:rPr>
                  <a:t>Chlorenchyma</a:t>
                </a:r>
                <a:endParaRPr lang="en-US" kern="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071836" y="3282893"/>
            <a:ext cx="1859484" cy="369332"/>
            <a:chOff x="812610" y="1532567"/>
            <a:chExt cx="1859484" cy="369332"/>
          </a:xfrm>
        </p:grpSpPr>
        <p:cxnSp>
          <p:nvCxnSpPr>
            <p:cNvPr id="52" name="Straight Connector 51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995474" y="1532567"/>
              <a:ext cx="1676620" cy="369332"/>
              <a:chOff x="1026360" y="1532567"/>
              <a:chExt cx="1676620" cy="369332"/>
            </a:xfrm>
          </p:grpSpPr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645002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Collenchyma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071836" y="3715855"/>
            <a:ext cx="1982915" cy="369332"/>
            <a:chOff x="812610" y="1532567"/>
            <a:chExt cx="1982915" cy="369332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995474" y="1532567"/>
              <a:ext cx="1800051" cy="369332"/>
              <a:chOff x="1026360" y="1532567"/>
              <a:chExt cx="1800051" cy="369332"/>
            </a:xfrm>
          </p:grpSpPr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768433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Sclerenchyma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071836" y="4148817"/>
            <a:ext cx="2080699" cy="646331"/>
            <a:chOff x="812610" y="1532567"/>
            <a:chExt cx="2080699" cy="646331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995474" y="1532567"/>
              <a:ext cx="1897835" cy="646331"/>
              <a:chOff x="1026360" y="1532567"/>
              <a:chExt cx="1897835" cy="646331"/>
            </a:xfrm>
          </p:grpSpPr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866217" cy="646331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Surface tissue </a:t>
                </a:r>
                <a:br>
                  <a:rPr lang="en-US" kern="0" dirty="0">
                    <a:latin typeface="Bookman Old Style" panose="02050604050505020204" pitchFamily="18" charset="0"/>
                  </a:rPr>
                </a:br>
                <a:r>
                  <a:rPr lang="en-US" kern="0" dirty="0">
                    <a:latin typeface="Bookman Old Style" panose="02050604050505020204" pitchFamily="18" charset="0"/>
                  </a:rPr>
                  <a:t>(Epidermis)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9" name="Straight Connector 28"/>
          <p:cNvCxnSpPr/>
          <p:nvPr/>
        </p:nvCxnSpPr>
        <p:spPr>
          <a:xfrm>
            <a:off x="3071836" y="1885232"/>
            <a:ext cx="0" cy="24617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943475" y="1352550"/>
            <a:ext cx="1164101" cy="546968"/>
            <a:chOff x="922096" y="1354931"/>
            <a:chExt cx="1164101" cy="546968"/>
          </a:xfrm>
        </p:grpSpPr>
        <p:grpSp>
          <p:nvGrpSpPr>
            <p:cNvPr id="19" name="Group 18"/>
            <p:cNvGrpSpPr/>
            <p:nvPr/>
          </p:nvGrpSpPr>
          <p:grpSpPr>
            <a:xfrm>
              <a:off x="922096" y="1532567"/>
              <a:ext cx="1164101" cy="369332"/>
              <a:chOff x="952982" y="1532567"/>
              <a:chExt cx="1164101" cy="369332"/>
            </a:xfrm>
          </p:grpSpPr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952982" y="1532567"/>
                <a:ext cx="1164101" cy="36933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algn="ctr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Complex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504606" y="1537700"/>
                <a:ext cx="60852" cy="60852"/>
              </a:xfrm>
              <a:prstGeom prst="ellipse">
                <a:avLst/>
              </a:pr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1502425" y="1354931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984500" y="1352550"/>
            <a:ext cx="954108" cy="546968"/>
            <a:chOff x="1027092" y="1354931"/>
            <a:chExt cx="954108" cy="546968"/>
          </a:xfrm>
        </p:grpSpPr>
        <p:grpSp>
          <p:nvGrpSpPr>
            <p:cNvPr id="16" name="Group 15"/>
            <p:cNvGrpSpPr/>
            <p:nvPr/>
          </p:nvGrpSpPr>
          <p:grpSpPr>
            <a:xfrm>
              <a:off x="1027092" y="1531839"/>
              <a:ext cx="954108" cy="370060"/>
              <a:chOff x="1057978" y="1531839"/>
              <a:chExt cx="954108" cy="370060"/>
            </a:xfrm>
          </p:grpSpPr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954108" cy="36933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algn="ctr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Simple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504302" y="1531839"/>
                <a:ext cx="61460" cy="61460"/>
              </a:xfrm>
              <a:prstGeom prst="ellipse">
                <a:avLst/>
              </a:pr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502425" y="1354931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705302" y="680593"/>
            <a:ext cx="2937733" cy="298894"/>
            <a:chOff x="1736606" y="667893"/>
            <a:chExt cx="2937733" cy="71767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232961" y="667893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948508" y="895350"/>
              <a:ext cx="25689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Up Arrow 4"/>
            <p:cNvSpPr/>
            <p:nvPr/>
          </p:nvSpPr>
          <p:spPr>
            <a:xfrm rot="10800000">
              <a:off x="1736606" y="869659"/>
              <a:ext cx="336789" cy="515905"/>
            </a:xfrm>
            <a:prstGeom prst="up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" name="Up Arrow 5"/>
            <p:cNvSpPr/>
            <p:nvPr/>
          </p:nvSpPr>
          <p:spPr>
            <a:xfrm rot="10800000">
              <a:off x="4336011" y="869659"/>
              <a:ext cx="338328" cy="512064"/>
            </a:xfrm>
            <a:prstGeom prst="up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6160" y="1003300"/>
            <a:ext cx="2512226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kern="0" dirty="0" err="1">
                <a:latin typeface="Bookman Old Style" panose="02050604050505020204" pitchFamily="18" charset="0"/>
              </a:rPr>
              <a:t>Meristematic</a:t>
            </a:r>
            <a:r>
              <a:rPr lang="en-US" kern="0" dirty="0">
                <a:latin typeface="Bookman Old Style" panose="02050604050505020204" pitchFamily="18" charset="0"/>
              </a:rPr>
              <a:t> tissues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44705" y="1003300"/>
            <a:ext cx="2281395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kern="0" dirty="0">
                <a:latin typeface="Bookman Old Style" panose="02050604050505020204" pitchFamily="18" charset="0"/>
              </a:rPr>
              <a:t>Permanent tissues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048000" y="1381364"/>
            <a:ext cx="2502609" cy="815250"/>
          </a:xfrm>
          <a:prstGeom prst="wedgeEllipseCallout">
            <a:avLst>
              <a:gd name="adj1" fmla="val -49662"/>
              <a:gd name="adj2" fmla="val -581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Cells capable of cell division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1078791" y="1377950"/>
            <a:ext cx="2502609" cy="896775"/>
          </a:xfrm>
          <a:prstGeom prst="wedgeEllipseCallout">
            <a:avLst>
              <a:gd name="adj1" fmla="val 51194"/>
              <a:gd name="adj2" fmla="val -562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Mature cells incapable of cell division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76011" y="280781"/>
            <a:ext cx="2414588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PLANT TISSUES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3806751" y="1885950"/>
            <a:ext cx="2502609" cy="673760"/>
          </a:xfrm>
          <a:prstGeom prst="wedgeEllipseCallout">
            <a:avLst>
              <a:gd name="adj1" fmla="val -49662"/>
              <a:gd name="adj2" fmla="val -581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Made up of one type of cells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1752600" y="1885950"/>
            <a:ext cx="3330973" cy="741136"/>
          </a:xfrm>
          <a:prstGeom prst="wedgeEllipseCallout">
            <a:avLst>
              <a:gd name="adj1" fmla="val 51194"/>
              <a:gd name="adj2" fmla="val -562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Made up of more than one type of cells</a:t>
            </a: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533400" y="285750"/>
            <a:ext cx="6877050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Depending upon the dividing capacity of the cells, plant tissues can be classified as :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5638801" y="902970"/>
            <a:ext cx="2895600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/>
              <a:t>Permanent tissues are further classified as :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1165791" y="1447800"/>
            <a:ext cx="1752600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 algn="r">
              <a:buNone/>
              <a:defRPr/>
            </a:pPr>
            <a:r>
              <a:rPr lang="en-US" sz="1800" dirty="0"/>
              <a:t>Simple tissues are of 6 types :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170948" y="1447800"/>
            <a:ext cx="2363454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/>
              <a:t>Complex tissues are of 2 types :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361065" y="4476750"/>
            <a:ext cx="6877050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Let us study them one by one</a:t>
            </a:r>
          </a:p>
        </p:txBody>
      </p:sp>
      <p:pic>
        <p:nvPicPr>
          <p:cNvPr id="84" name="Picture 5" descr="D:\State board (Images, animations and Videos)\9th\Chpt. 6\female_scientist_with_plants_hg_cl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8" y="2574093"/>
            <a:ext cx="1671211" cy="194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23" grpId="0" animBg="1"/>
      <p:bldP spid="23" grpId="1" animBg="1"/>
      <p:bldP spid="25" grpId="0" animBg="1"/>
      <p:bldP spid="25" grpId="1" animBg="1"/>
      <p:bldP spid="79" grpId="0" build="allAtOnce"/>
      <p:bldP spid="80" grpId="0" build="allAtOnce"/>
      <p:bldP spid="81" grpId="0" build="allAtOnce"/>
      <p:bldP spid="82" grpId="0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136</Words>
  <Application>Microsoft Office PowerPoint</Application>
  <PresentationFormat>On-screen Show 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1519</cp:revision>
  <cp:lastPrinted>2024-01-23T11:28:15Z</cp:lastPrinted>
  <dcterms:created xsi:type="dcterms:W3CDTF">2013-07-31T12:47:49Z</dcterms:created>
  <dcterms:modified xsi:type="dcterms:W3CDTF">2024-01-23T11:28:17Z</dcterms:modified>
</cp:coreProperties>
</file>