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388" r:id="rId2"/>
    <p:sldId id="38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225712" y="278279"/>
            <a:ext cx="4692576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David" pitchFamily="34" charset="-79"/>
              </a:rPr>
              <a:t>MERISTEMATIC TISSUES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0742" y="688520"/>
            <a:ext cx="8229600" cy="23083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Blip>
                <a:blip r:embed="rId2"/>
              </a:buBlip>
              <a:defRPr/>
            </a:pPr>
            <a:r>
              <a:rPr lang="en-US" sz="1800" dirty="0" err="1">
                <a:solidFill>
                  <a:srgbClr val="002060"/>
                </a:solidFill>
                <a:latin typeface="+mj-lt"/>
              </a:rPr>
              <a:t>Meristematic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tissue is the only plant tissue that produces new cells by cell division.</a:t>
            </a:r>
          </a:p>
          <a:p>
            <a:pPr marL="228600" indent="-228600">
              <a:buBlip>
                <a:blip r:embed="rId2"/>
              </a:buBlip>
              <a:defRPr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These cells are thin walled with conspicuous nucleus and divide rapidly. </a:t>
            </a:r>
          </a:p>
          <a:p>
            <a:pPr marL="228600" indent="-228600">
              <a:buBlip>
                <a:blip r:embed="rId2"/>
              </a:buBlip>
              <a:defRPr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Depending upon the region where they are situated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meristematic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tissues are classified as 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9225FF"/>
                </a:solidFill>
                <a:latin typeface="+mj-lt"/>
              </a:rPr>
              <a:t>Apical meristem 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9225FF"/>
                </a:solidFill>
                <a:latin typeface="+mj-lt"/>
              </a:rPr>
              <a:t>Lateral meristem 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800" dirty="0">
                <a:solidFill>
                  <a:srgbClr val="9225FF"/>
                </a:solidFill>
                <a:latin typeface="+mj-lt"/>
              </a:rPr>
              <a:t>Intercalary meristem :</a:t>
            </a:r>
          </a:p>
        </p:txBody>
      </p:sp>
      <p:pic>
        <p:nvPicPr>
          <p:cNvPr id="3074" name="Picture 2" descr="D:\State board (Images, animations and Videos)\9th\Chpt. 6\meristematic-tissue-stem-apex-root-tip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83" y="2039725"/>
            <a:ext cx="3352518" cy="209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2514600" y="1450520"/>
            <a:ext cx="1810239" cy="460292"/>
          </a:xfrm>
          <a:prstGeom prst="wedgeEllipseCallout">
            <a:avLst>
              <a:gd name="adj1" fmla="val 37514"/>
              <a:gd name="adj2" fmla="val -732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Easily seen</a:t>
            </a:r>
          </a:p>
        </p:txBody>
      </p:sp>
      <p:pic>
        <p:nvPicPr>
          <p:cNvPr id="3076" name="Picture 4" descr="D:\State board (Images, animations and Videos)\9th\Chpt. 6\A typical meristematic tissue (Fig 1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22684" r="11116" b="26014"/>
          <a:stretch/>
        </p:blipFill>
        <p:spPr bwMode="auto">
          <a:xfrm>
            <a:off x="1697850" y="2268026"/>
            <a:ext cx="3157784" cy="16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09778" y="1649413"/>
            <a:ext cx="295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Let us study them one by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" y="2297430"/>
            <a:ext cx="3855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5"/>
              </a:buBlip>
              <a:defRPr/>
            </a:pPr>
            <a:r>
              <a:rPr lang="en-US" dirty="0"/>
              <a:t>It is located at the growing tips of stem and roots.</a:t>
            </a:r>
          </a:p>
          <a:p>
            <a:pPr marL="285750" indent="-285750">
              <a:buBlip>
                <a:blip r:embed="rId5"/>
              </a:buBlip>
              <a:defRPr/>
            </a:pPr>
            <a:r>
              <a:rPr lang="en-US" dirty="0"/>
              <a:t>It enables the root or stem to grow in length.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733" y="2672278"/>
            <a:ext cx="1851483" cy="17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589475" y="2615417"/>
            <a:ext cx="2819400" cy="369332"/>
            <a:chOff x="2362200" y="685860"/>
            <a:chExt cx="2819400" cy="369332"/>
          </a:xfrm>
        </p:grpSpPr>
        <p:sp>
          <p:nvSpPr>
            <p:cNvPr id="12" name="Rectangle 11"/>
            <p:cNvSpPr/>
            <p:nvPr/>
          </p:nvSpPr>
          <p:spPr>
            <a:xfrm>
              <a:off x="3048000" y="711200"/>
              <a:ext cx="1733550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362200" y="685860"/>
              <a:ext cx="2819400" cy="369332"/>
              <a:chOff x="2362200" y="685860"/>
              <a:chExt cx="2819400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2362200" y="864176"/>
                <a:ext cx="673899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2919406" y="685860"/>
                <a:ext cx="226219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Apical meristem</a:t>
                </a:r>
              </a:p>
            </p:txBody>
          </p:sp>
        </p:grpSp>
      </p:grpSp>
      <p:pic>
        <p:nvPicPr>
          <p:cNvPr id="17" name="Picture 10" descr="C:\Users\Rajat\Desktop\image004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32" y="3190218"/>
            <a:ext cx="1194661" cy="159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686426" y="3986769"/>
            <a:ext cx="2689225" cy="369332"/>
            <a:chOff x="2492375" y="685860"/>
            <a:chExt cx="2689225" cy="369332"/>
          </a:xfrm>
        </p:grpSpPr>
        <p:sp>
          <p:nvSpPr>
            <p:cNvPr id="19" name="Rectangle 18"/>
            <p:cNvSpPr/>
            <p:nvPr/>
          </p:nvSpPr>
          <p:spPr>
            <a:xfrm>
              <a:off x="3047999" y="711200"/>
              <a:ext cx="1806575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2375" y="685860"/>
              <a:ext cx="2689225" cy="369332"/>
              <a:chOff x="2492375" y="685860"/>
              <a:chExt cx="2689225" cy="369332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>
                <a:off x="2492375" y="864176"/>
                <a:ext cx="543725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919406" y="685860"/>
                <a:ext cx="2262194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Lateral meristem 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570425" y="3413607"/>
            <a:ext cx="3068750" cy="369332"/>
            <a:chOff x="2362200" y="685860"/>
            <a:chExt cx="3068750" cy="369332"/>
          </a:xfrm>
        </p:grpSpPr>
        <p:sp>
          <p:nvSpPr>
            <p:cNvPr id="24" name="Rectangle 23"/>
            <p:cNvSpPr/>
            <p:nvPr/>
          </p:nvSpPr>
          <p:spPr>
            <a:xfrm>
              <a:off x="3047999" y="711200"/>
              <a:ext cx="2230551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362200" y="685860"/>
              <a:ext cx="3068750" cy="369332"/>
              <a:chOff x="2362200" y="685860"/>
              <a:chExt cx="3068750" cy="36933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2362200" y="864176"/>
                <a:ext cx="673899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2919405" y="685860"/>
                <a:ext cx="2511545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82880" indent="-182880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Intercalary meristem</a:t>
                </a: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716280" y="2628900"/>
            <a:ext cx="3855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5"/>
              </a:buBlip>
              <a:defRPr/>
            </a:pPr>
            <a:r>
              <a:rPr lang="en-US" dirty="0"/>
              <a:t>It is also called as cambium.</a:t>
            </a:r>
          </a:p>
          <a:p>
            <a:pPr marL="285750" indent="-285750">
              <a:buBlip>
                <a:blip r:embed="rId5"/>
              </a:buBlip>
              <a:defRPr/>
            </a:pPr>
            <a:r>
              <a:rPr lang="en-US" dirty="0"/>
              <a:t>The girth and width of the stem or the root increases due to lateral meristems.</a:t>
            </a:r>
          </a:p>
        </p:txBody>
      </p:sp>
      <p:pic>
        <p:nvPicPr>
          <p:cNvPr id="3078" name="Picture 6" descr="D:\State board (Images, animations and Videos)\9th\Chpt. 6\cambium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6" y="3545640"/>
            <a:ext cx="1462767" cy="122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State board (Images, animations and Videos)\9th\Chpt. 6\670px-CIRCUMFERENCE-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7" b="8607"/>
          <a:stretch/>
        </p:blipFill>
        <p:spPr bwMode="auto">
          <a:xfrm>
            <a:off x="2691766" y="3546080"/>
            <a:ext cx="1943722" cy="123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16280" y="2937510"/>
            <a:ext cx="3855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5"/>
              </a:buBlip>
              <a:defRPr/>
            </a:pPr>
            <a:r>
              <a:rPr lang="en-US" dirty="0"/>
              <a:t>It is present at the base of the leaves, </a:t>
            </a:r>
          </a:p>
          <a:p>
            <a:pPr marL="285750" indent="-285750">
              <a:buBlip>
                <a:blip r:embed="rId5"/>
              </a:buBlip>
              <a:defRPr/>
            </a:pPr>
            <a:r>
              <a:rPr lang="en-US" dirty="0"/>
              <a:t>The cells of this tissue have dense cytoplasm, thin cellulose walls and prominent nuclei.</a:t>
            </a:r>
          </a:p>
          <a:p>
            <a:pPr marL="285750" indent="-285750">
              <a:buBlip>
                <a:blip r:embed="rId5"/>
              </a:buBlip>
              <a:defRPr/>
            </a:pPr>
            <a:r>
              <a:rPr lang="en-US" dirty="0"/>
              <a:t>These cells are very active.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4975" y="3225706"/>
            <a:ext cx="3324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at the nodal region of the twigs</a:t>
            </a:r>
          </a:p>
        </p:txBody>
      </p:sp>
      <p:sp>
        <p:nvSpPr>
          <p:cNvPr id="10" name="Down Arrow 9"/>
          <p:cNvSpPr/>
          <p:nvPr/>
        </p:nvSpPr>
        <p:spPr>
          <a:xfrm rot="14308344" flipH="1">
            <a:off x="5279144" y="3410010"/>
            <a:ext cx="134796" cy="2721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1544308" flipH="1">
            <a:off x="4935891" y="3054149"/>
            <a:ext cx="134796" cy="27213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D:\State board (Images, animations and Videos)\9th\Chpt. 6\CornSAMod40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03074"/>
            <a:ext cx="1280432" cy="95032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Callout 37"/>
          <p:cNvSpPr/>
          <p:nvPr/>
        </p:nvSpPr>
        <p:spPr>
          <a:xfrm>
            <a:off x="2476861" y="4325756"/>
            <a:ext cx="2190389" cy="460292"/>
          </a:xfrm>
          <a:prstGeom prst="wedgeEllipseCallout">
            <a:avLst>
              <a:gd name="adj1" fmla="val -67286"/>
              <a:gd name="adj2" fmla="val -4837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Clearly visible</a:t>
            </a:r>
          </a:p>
        </p:txBody>
      </p:sp>
      <p:sp>
        <p:nvSpPr>
          <p:cNvPr id="39" name="Oval Callout 38"/>
          <p:cNvSpPr/>
          <p:nvPr/>
        </p:nvSpPr>
        <p:spPr>
          <a:xfrm>
            <a:off x="2371622" y="3895809"/>
            <a:ext cx="1810239" cy="460292"/>
          </a:xfrm>
          <a:prstGeom prst="wedgeEllipseCallout">
            <a:avLst>
              <a:gd name="adj1" fmla="val 37514"/>
              <a:gd name="adj2" fmla="val -732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Thick</a:t>
            </a:r>
          </a:p>
        </p:txBody>
      </p:sp>
      <p:sp>
        <p:nvSpPr>
          <p:cNvPr id="40" name="Oval Callout 39"/>
          <p:cNvSpPr/>
          <p:nvPr/>
        </p:nvSpPr>
        <p:spPr>
          <a:xfrm>
            <a:off x="2852929" y="3646613"/>
            <a:ext cx="1810239" cy="460292"/>
          </a:xfrm>
          <a:prstGeom prst="wedgeEllipseCallout">
            <a:avLst>
              <a:gd name="adj1" fmla="val 37514"/>
              <a:gd name="adj2" fmla="val -732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Branches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010291" y="4173400"/>
            <a:ext cx="2409428" cy="612648"/>
          </a:xfrm>
          <a:prstGeom prst="wedgeEllipseCallout">
            <a:avLst>
              <a:gd name="adj1" fmla="val 23704"/>
              <a:gd name="adj2" fmla="val -6844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type of carbohydrate</a:t>
            </a:r>
          </a:p>
        </p:txBody>
      </p:sp>
      <p:sp>
        <p:nvSpPr>
          <p:cNvPr id="42" name="Oval Callout 41"/>
          <p:cNvSpPr/>
          <p:nvPr/>
        </p:nvSpPr>
        <p:spPr>
          <a:xfrm>
            <a:off x="609600" y="3714750"/>
            <a:ext cx="2409428" cy="896977"/>
          </a:xfrm>
          <a:prstGeom prst="wedgeEllipseCallout">
            <a:avLst>
              <a:gd name="adj1" fmla="val 37514"/>
              <a:gd name="adj2" fmla="val -732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region where branches arise</a:t>
            </a:r>
          </a:p>
        </p:txBody>
      </p:sp>
    </p:spTree>
    <p:extLst>
      <p:ext uri="{BB962C8B-B14F-4D97-AF65-F5344CB8AC3E}">
        <p14:creationId xmlns:p14="http://schemas.microsoft.com/office/powerpoint/2010/main" val="28345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allAtOnce"/>
      <p:bldP spid="7" grpId="0" animBg="1"/>
      <p:bldP spid="7" grpId="1" animBg="1"/>
      <p:bldP spid="5" grpId="0"/>
      <p:bldP spid="5" grpId="1"/>
      <p:bldP spid="6" grpId="0" build="allAtOnce"/>
      <p:bldP spid="6" grpId="1" build="allAtOnce"/>
      <p:bldP spid="28" grpId="0" build="allAtOnce"/>
      <p:bldP spid="28" grpId="1" build="allAtOnce"/>
      <p:bldP spid="31" grpId="0" build="allAtOnce"/>
      <p:bldP spid="9" grpId="0"/>
      <p:bldP spid="10" grpId="0" animBg="1"/>
      <p:bldP spid="10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5074492" y="1285507"/>
            <a:ext cx="1096455" cy="369332"/>
            <a:chOff x="812610" y="1532567"/>
            <a:chExt cx="1096455" cy="369332"/>
          </a:xfrm>
        </p:grpSpPr>
        <p:cxnSp>
          <p:nvCxnSpPr>
            <p:cNvPr id="93" name="Straight Connector 92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995474" y="1532567"/>
              <a:ext cx="913591" cy="369332"/>
              <a:chOff x="1026360" y="1532567"/>
              <a:chExt cx="913591" cy="369332"/>
            </a:xfrm>
          </p:grpSpPr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881973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Xylem</a:t>
                </a: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074492" y="1718469"/>
            <a:ext cx="1229503" cy="369332"/>
            <a:chOff x="812610" y="1532567"/>
            <a:chExt cx="1229503" cy="369332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995474" y="1532567"/>
              <a:ext cx="1046639" cy="369332"/>
              <a:chOff x="1026360" y="1532567"/>
              <a:chExt cx="1046639" cy="369332"/>
            </a:xfrm>
          </p:grpSpPr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015021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Phloem</a:t>
                </a: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02" name="Straight Connector 101"/>
          <p:cNvCxnSpPr/>
          <p:nvPr/>
        </p:nvCxnSpPr>
        <p:spPr>
          <a:xfrm>
            <a:off x="5074492" y="1174827"/>
            <a:ext cx="0" cy="744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58138" y="1285507"/>
            <a:ext cx="1798570" cy="369332"/>
            <a:chOff x="812610" y="1532567"/>
            <a:chExt cx="1798570" cy="369332"/>
          </a:xfrm>
        </p:grpSpPr>
        <p:cxnSp>
          <p:nvCxnSpPr>
            <p:cNvPr id="104" name="Straight Connector 103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995474" y="1532567"/>
              <a:ext cx="1615706" cy="369332"/>
              <a:chOff x="1026360" y="1532567"/>
              <a:chExt cx="1615706" cy="369332"/>
            </a:xfrm>
          </p:grpSpPr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584088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Parenchyma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2358138" y="2151431"/>
            <a:ext cx="1798570" cy="369332"/>
            <a:chOff x="812610" y="1532567"/>
            <a:chExt cx="1798570" cy="369332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995474" y="1532567"/>
              <a:ext cx="1615706" cy="369332"/>
              <a:chOff x="1026360" y="1532567"/>
              <a:chExt cx="1615706" cy="369332"/>
            </a:xfrm>
          </p:grpSpPr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584088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 err="1">
                    <a:latin typeface="Bookman Old Style" panose="02050604050505020204" pitchFamily="18" charset="0"/>
                  </a:rPr>
                  <a:t>Aerenchyma</a:t>
                </a:r>
                <a:endParaRPr lang="en-US" kern="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2358138" y="1718469"/>
            <a:ext cx="2043829" cy="369332"/>
            <a:chOff x="812610" y="1532567"/>
            <a:chExt cx="2043829" cy="369332"/>
          </a:xfrm>
        </p:grpSpPr>
        <p:cxnSp>
          <p:nvCxnSpPr>
            <p:cNvPr id="114" name="Straight Connector 113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995474" y="1532567"/>
              <a:ext cx="1860965" cy="369332"/>
              <a:chOff x="1026360" y="1532567"/>
              <a:chExt cx="1860965" cy="369332"/>
            </a:xfrm>
          </p:grpSpPr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829347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 err="1">
                    <a:latin typeface="Bookman Old Style" panose="02050604050505020204" pitchFamily="18" charset="0"/>
                  </a:rPr>
                  <a:t>Chlorenchyma</a:t>
                </a:r>
                <a:endParaRPr lang="en-US" kern="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358138" y="2584393"/>
            <a:ext cx="1859484" cy="369332"/>
            <a:chOff x="812610" y="1532567"/>
            <a:chExt cx="1859484" cy="36933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995474" y="1532567"/>
              <a:ext cx="1676620" cy="369332"/>
              <a:chOff x="1026360" y="1532567"/>
              <a:chExt cx="1676620" cy="369332"/>
            </a:xfrm>
          </p:grpSpPr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645002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Collenchyma</a:t>
                </a: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358138" y="3017355"/>
            <a:ext cx="1982915" cy="369332"/>
            <a:chOff x="812610" y="1532567"/>
            <a:chExt cx="1982915" cy="369332"/>
          </a:xfrm>
        </p:grpSpPr>
        <p:cxnSp>
          <p:nvCxnSpPr>
            <p:cNvPr id="124" name="Straight Connector 123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995474" y="1532567"/>
              <a:ext cx="1800051" cy="369332"/>
              <a:chOff x="1026360" y="1532567"/>
              <a:chExt cx="1800051" cy="369332"/>
            </a:xfrm>
          </p:grpSpPr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768433" cy="36933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Sclerenchyma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2358138" y="3450317"/>
            <a:ext cx="2006960" cy="646331"/>
            <a:chOff x="812610" y="1532567"/>
            <a:chExt cx="2006960" cy="646331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908844" y="1621632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995474" y="1532567"/>
              <a:ext cx="1824096" cy="646331"/>
              <a:chOff x="1026360" y="1532567"/>
              <a:chExt cx="1824096" cy="646331"/>
            </a:xfrm>
          </p:grpSpPr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1057978" y="1532567"/>
                <a:ext cx="1792478" cy="646331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Surface tissue</a:t>
                </a:r>
                <a:br>
                  <a:rPr lang="en-US" kern="0" dirty="0">
                    <a:latin typeface="Bookman Old Style" panose="02050604050505020204" pitchFamily="18" charset="0"/>
                  </a:rPr>
                </a:br>
                <a:r>
                  <a:rPr lang="en-US" kern="0" dirty="0">
                    <a:latin typeface="Bookman Old Style" panose="02050604050505020204" pitchFamily="18" charset="0"/>
                  </a:rPr>
                  <a:t>(Epidermis)</a:t>
                </a: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026360" y="1689691"/>
                <a:ext cx="55320" cy="55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33" name="Straight Connector 132"/>
          <p:cNvCxnSpPr/>
          <p:nvPr/>
        </p:nvCxnSpPr>
        <p:spPr>
          <a:xfrm>
            <a:off x="2358138" y="1186732"/>
            <a:ext cx="0" cy="24617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437833" y="654050"/>
            <a:ext cx="3334567" cy="546968"/>
            <a:chOff x="-163137" y="1354931"/>
            <a:chExt cx="3334567" cy="546968"/>
          </a:xfrm>
        </p:grpSpPr>
        <p:grpSp>
          <p:nvGrpSpPr>
            <p:cNvPr id="135" name="Group 134"/>
            <p:cNvGrpSpPr/>
            <p:nvPr/>
          </p:nvGrpSpPr>
          <p:grpSpPr>
            <a:xfrm>
              <a:off x="-163137" y="1532567"/>
              <a:ext cx="3334567" cy="369332"/>
              <a:chOff x="-132251" y="1532567"/>
              <a:chExt cx="3334567" cy="369332"/>
            </a:xfrm>
          </p:grpSpPr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-132251" y="1532567"/>
                <a:ext cx="3334567" cy="36933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Complex permanent tissues</a:t>
                </a: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504606" y="1537700"/>
                <a:ext cx="60852" cy="60852"/>
              </a:xfrm>
              <a:prstGeom prst="ellipse">
                <a:avLst/>
              </a:pr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>
              <a:off x="1502425" y="1354931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143000" y="654050"/>
            <a:ext cx="3124573" cy="546968"/>
            <a:chOff x="-58138" y="1354931"/>
            <a:chExt cx="3124573" cy="546968"/>
          </a:xfrm>
        </p:grpSpPr>
        <p:grpSp>
          <p:nvGrpSpPr>
            <p:cNvPr id="140" name="Group 139"/>
            <p:cNvGrpSpPr/>
            <p:nvPr/>
          </p:nvGrpSpPr>
          <p:grpSpPr>
            <a:xfrm>
              <a:off x="-58138" y="1531839"/>
              <a:ext cx="3124573" cy="370060"/>
              <a:chOff x="-27252" y="1531839"/>
              <a:chExt cx="3124573" cy="370060"/>
            </a:xfrm>
          </p:grpSpPr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-27252" y="1532567"/>
                <a:ext cx="3124573" cy="369332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itchFamily="34" charset="0"/>
                    <a:cs typeface="Arial" charset="0"/>
                  </a:defRPr>
                </a:lvl9pPr>
              </a:lstStyle>
              <a:p>
                <a:pPr lvl="0" algn="ctr" eaLnBrk="1" hangingPunct="1">
                  <a:defRPr/>
                </a:pPr>
                <a:r>
                  <a:rPr lang="en-US" kern="0" dirty="0">
                    <a:latin typeface="Bookman Old Style" panose="02050604050505020204" pitchFamily="18" charset="0"/>
                  </a:rPr>
                  <a:t>Simple permanent tissues</a:t>
                </a: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504302" y="1531839"/>
                <a:ext cx="61460" cy="61460"/>
              </a:xfrm>
              <a:prstGeom prst="ellipse">
                <a:avLst/>
              </a:pr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>
              <a:off x="1502425" y="1354931"/>
              <a:ext cx="0" cy="19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Callout 145"/>
          <p:cNvSpPr/>
          <p:nvPr/>
        </p:nvSpPr>
        <p:spPr>
          <a:xfrm>
            <a:off x="3806751" y="1187450"/>
            <a:ext cx="2502609" cy="673760"/>
          </a:xfrm>
          <a:prstGeom prst="wedgeEllipseCallout">
            <a:avLst>
              <a:gd name="adj1" fmla="val -49662"/>
              <a:gd name="adj2" fmla="val -581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Made up of one type of cells</a:t>
            </a:r>
          </a:p>
        </p:txBody>
      </p:sp>
      <p:sp>
        <p:nvSpPr>
          <p:cNvPr id="147" name="Oval Callout 146"/>
          <p:cNvSpPr/>
          <p:nvPr/>
        </p:nvSpPr>
        <p:spPr>
          <a:xfrm>
            <a:off x="1752600" y="1187450"/>
            <a:ext cx="3330973" cy="741136"/>
          </a:xfrm>
          <a:prstGeom prst="wedgeEllipseCallout">
            <a:avLst>
              <a:gd name="adj1" fmla="val 51194"/>
              <a:gd name="adj2" fmla="val -562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Made up of more than one type of cells</a:t>
            </a:r>
          </a:p>
        </p:txBody>
      </p:sp>
      <p:sp>
        <p:nvSpPr>
          <p:cNvPr id="148" name="Content Placeholder 2"/>
          <p:cNvSpPr txBox="1">
            <a:spLocks/>
          </p:cNvSpPr>
          <p:nvPr/>
        </p:nvSpPr>
        <p:spPr>
          <a:xfrm>
            <a:off x="466725" y="1172663"/>
            <a:ext cx="1752600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 algn="r">
              <a:buNone/>
              <a:defRPr/>
            </a:pPr>
            <a:r>
              <a:rPr lang="en-US" sz="1800" dirty="0"/>
              <a:t>Simple tissues are of 6 types :</a:t>
            </a:r>
          </a:p>
        </p:txBody>
      </p:sp>
      <p:sp>
        <p:nvSpPr>
          <p:cNvPr id="149" name="Content Placeholder 2"/>
          <p:cNvSpPr txBox="1">
            <a:spLocks/>
          </p:cNvSpPr>
          <p:nvPr/>
        </p:nvSpPr>
        <p:spPr>
          <a:xfrm>
            <a:off x="6170948" y="1196474"/>
            <a:ext cx="2363454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/>
              <a:t>Complex tissues are of 2 types :</a:t>
            </a:r>
          </a:p>
        </p:txBody>
      </p:sp>
      <p:sp>
        <p:nvSpPr>
          <p:cNvPr id="150" name="Content Placeholder 2"/>
          <p:cNvSpPr txBox="1">
            <a:spLocks/>
          </p:cNvSpPr>
          <p:nvPr/>
        </p:nvSpPr>
        <p:spPr>
          <a:xfrm>
            <a:off x="514350" y="4410720"/>
            <a:ext cx="6877050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Let us study them one by one</a:t>
            </a:r>
          </a:p>
        </p:txBody>
      </p:sp>
      <p:pic>
        <p:nvPicPr>
          <p:cNvPr id="151" name="Picture 5" descr="D:\State board (Images, animations and Videos)\9th\Chpt. 6\female_scientist_with_plants_hg_cl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8" y="2520763"/>
            <a:ext cx="1671211" cy="194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/>
          <p:cNvSpPr txBox="1">
            <a:spLocks/>
          </p:cNvSpPr>
          <p:nvPr/>
        </p:nvSpPr>
        <p:spPr>
          <a:xfrm>
            <a:off x="2225712" y="278279"/>
            <a:ext cx="4692576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David" pitchFamily="34" charset="-79"/>
              </a:rPr>
              <a:t>PERMANENT TISSUES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0742" y="679450"/>
            <a:ext cx="8229600" cy="12557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Blip>
                <a:blip r:embed="rId3"/>
              </a:buBlip>
              <a:defRPr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The cells formed by the division of </a:t>
            </a:r>
            <a:r>
              <a:rPr lang="en-US" sz="1800" dirty="0" err="1">
                <a:solidFill>
                  <a:srgbClr val="002060"/>
                </a:solidFill>
                <a:latin typeface="+mj-lt"/>
              </a:rPr>
              <a:t>meristematic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tissue take up a specific role and lose the ability to divide.</a:t>
            </a:r>
          </a:p>
          <a:p>
            <a:pPr marL="228600" indent="-228600">
              <a:buBlip>
                <a:blip r:embed="rId3"/>
              </a:buBlip>
              <a:defRPr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This process of taking up permanent shape, size and a function is called differentiation.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9743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As a result, they form permanent tissue.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645762"/>
            <a:ext cx="248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are further classified as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7" grpId="0" animBg="1"/>
      <p:bldP spid="147" grpId="1" animBg="1"/>
      <p:bldP spid="148" grpId="0" build="allAtOnce"/>
      <p:bldP spid="149" grpId="0" build="allAtOnce"/>
      <p:bldP spid="2" grpId="0" animBg="1"/>
      <p:bldP spid="3" grpId="0" build="allAtOnce"/>
      <p:bldP spid="4" grpId="0"/>
      <p:bldP spid="4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7057</TotalTime>
  <Words>274</Words>
  <Application>Microsoft Office PowerPoint</Application>
  <PresentationFormat>On-screen Show (16:9)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Wingdings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1524</cp:revision>
  <cp:lastPrinted>2024-01-23T11:28:38Z</cp:lastPrinted>
  <dcterms:created xsi:type="dcterms:W3CDTF">2013-07-31T12:47:49Z</dcterms:created>
  <dcterms:modified xsi:type="dcterms:W3CDTF">2024-01-23T11:28:42Z</dcterms:modified>
</cp:coreProperties>
</file>