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91" r:id="rId2"/>
    <p:sldId id="392" r:id="rId3"/>
    <p:sldId id="39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79381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entire surface of the plant consists of a single layer of cells called surface tissue or epidermis.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Most of the epidermal cells are relatively flat.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outer and lateral walls of the cell are often thicker than the inner wall. 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cells forms a continuous sheet without intercellular spaces.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It protects all parts of the plants.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439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Surface tissue :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1026" name="Picture 2" descr="C:\Users\ADMIN\Desktop\dicot leaf epidermis (200x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41" y="2849185"/>
            <a:ext cx="24384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Callout 23"/>
          <p:cNvSpPr/>
          <p:nvPr/>
        </p:nvSpPr>
        <p:spPr>
          <a:xfrm>
            <a:off x="3126224" y="2719148"/>
            <a:ext cx="2409428" cy="673913"/>
          </a:xfrm>
          <a:prstGeom prst="wedgeEllipseCallout">
            <a:avLst>
              <a:gd name="adj1" fmla="val 54897"/>
              <a:gd name="adj2" fmla="val -8587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between the cells</a:t>
            </a:r>
          </a:p>
        </p:txBody>
      </p:sp>
    </p:spTree>
    <p:extLst>
      <p:ext uri="{BB962C8B-B14F-4D97-AF65-F5344CB8AC3E}">
        <p14:creationId xmlns:p14="http://schemas.microsoft.com/office/powerpoint/2010/main" val="27185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  <p:bldP spid="12" grpId="0" animBg="1"/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065" y="1094859"/>
            <a:ext cx="5015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In some plants growing in very dry habitats, like cactus, the epidermis may be thicker to prevent water loss.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Epidermal cells on the aerial parts of the plant often secrete a waxy, water resistant layer on their outer surface.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This layer helps in protection against loss of water, mechanical injury and invasion of parasitic fungi.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439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Surface tissue :</a:t>
            </a:r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7" name="Picture 3" descr="C:\Users\ADMIN\Desktop\Subquadrangular_eryocereu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4" t="15105" r="14438" b="4166"/>
          <a:stretch/>
        </p:blipFill>
        <p:spPr bwMode="auto">
          <a:xfrm>
            <a:off x="5448965" y="743464"/>
            <a:ext cx="1136736" cy="1304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Desktop\Cactus_Leaves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37" y="743464"/>
            <a:ext cx="1863501" cy="1341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42846" y="382665"/>
            <a:ext cx="1359668" cy="596029"/>
            <a:chOff x="6722680" y="908161"/>
            <a:chExt cx="1359668" cy="59602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6818697" y="1163671"/>
              <a:ext cx="119062" cy="340519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722680" y="908161"/>
              <a:ext cx="13596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Thick epidermis</a:t>
              </a:r>
            </a:p>
          </p:txBody>
        </p:sp>
      </p:grpSp>
      <p:pic>
        <p:nvPicPr>
          <p:cNvPr id="2051" name="Picture 3" descr="\\192.168.1.20\home\State Board_BIO_TAT_2014-15\Std. 9th\Chpt. 6\Images\gardenia_leaf_cross_section_showing_the_thin_waxy_canvas-r12e6a91ae3a34d5b8ad69ddc20d69a3e_xbkkq_8byvr_5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4" t="6874" r="14244" b="6874"/>
          <a:stretch/>
        </p:blipFill>
        <p:spPr bwMode="auto">
          <a:xfrm>
            <a:off x="7278950" y="743464"/>
            <a:ext cx="1133550" cy="13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\192.168.1.20\home\State Board_BIO_TAT_2014-15\Std. 9th\Chpt. 6\Images\aloecuticleDSC_020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12" y="724402"/>
            <a:ext cx="1648303" cy="14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6450837" y="445449"/>
            <a:ext cx="1123897" cy="794961"/>
            <a:chOff x="7018464" y="908161"/>
            <a:chExt cx="1123897" cy="794961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037772" y="1163672"/>
              <a:ext cx="176564" cy="427532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018464" y="908161"/>
              <a:ext cx="11238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Waxy cuticle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7828347" y="1162579"/>
              <a:ext cx="219075" cy="540543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72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690" y="285750"/>
            <a:ext cx="3193503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lang="en-US" b="1" kern="0" dirty="0">
                <a:latin typeface="Bookman Old Style" panose="02050604050505020204" pitchFamily="18" charset="0"/>
              </a:rPr>
              <a:t>Simple permanent tissue</a:t>
            </a:r>
          </a:p>
        </p:txBody>
      </p:sp>
      <p:sp>
        <p:nvSpPr>
          <p:cNvPr id="12" name="Pentagon 11"/>
          <p:cNvSpPr/>
          <p:nvPr/>
        </p:nvSpPr>
        <p:spPr>
          <a:xfrm>
            <a:off x="567690" y="733425"/>
            <a:ext cx="2044439" cy="369332"/>
          </a:xfrm>
          <a:prstGeom prst="homePlate">
            <a:avLst/>
          </a:prstGeom>
          <a:gradFill flip="none" rotWithShape="1"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b="1" dirty="0">
                <a:solidFill>
                  <a:srgbClr val="0033CC"/>
                </a:solidFill>
              </a:rPr>
              <a:t>vi.	Surface tissue :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0064" y="1095510"/>
            <a:ext cx="8017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In order to exchange gases with the atmosphere, epidermis has minute openings called stomata.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 stomata are enclosed by two epidermal kidney shaped cells called guard cells.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They control the opening and closing of the stomata.</a:t>
            </a:r>
          </a:p>
          <a:p>
            <a:pPr marL="274320" indent="-274320">
              <a:buBlip>
                <a:blip r:embed="rId2"/>
              </a:buBlip>
              <a:defRPr/>
            </a:pPr>
            <a:r>
              <a:rPr lang="en-US" dirty="0"/>
              <a:t>Transpiration also takes place through stomata.</a:t>
            </a:r>
          </a:p>
        </p:txBody>
      </p:sp>
      <p:pic>
        <p:nvPicPr>
          <p:cNvPr id="2053" name="Picture 5" descr="\\192.168.1.20\home\State Board_BIO_TAT_2014-15\Std. 9th\Chpt. 6\Images\anim_gc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6" y="3099825"/>
            <a:ext cx="1238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6074" r="18111" b="18534"/>
          <a:stretch/>
        </p:blipFill>
        <p:spPr bwMode="auto">
          <a:xfrm>
            <a:off x="3706074" y="3032610"/>
            <a:ext cx="1766808" cy="1655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4416655" y="3731930"/>
            <a:ext cx="345645" cy="200055"/>
            <a:chOff x="1513021" y="5447623"/>
            <a:chExt cx="345645" cy="200055"/>
          </a:xfrm>
        </p:grpSpPr>
        <p:sp>
          <p:nvSpPr>
            <p:cNvPr id="29" name="Oval 28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16655" y="3643823"/>
            <a:ext cx="345645" cy="200055"/>
            <a:chOff x="1513021" y="5447623"/>
            <a:chExt cx="345645" cy="200055"/>
          </a:xfrm>
        </p:grpSpPr>
        <p:sp>
          <p:nvSpPr>
            <p:cNvPr id="28" name="Oval 27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6655" y="3808129"/>
            <a:ext cx="345645" cy="200055"/>
            <a:chOff x="1513021" y="5447623"/>
            <a:chExt cx="345645" cy="200055"/>
          </a:xfrm>
        </p:grpSpPr>
        <p:sp>
          <p:nvSpPr>
            <p:cNvPr id="33" name="Oval 32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6655" y="3650967"/>
            <a:ext cx="345645" cy="200055"/>
            <a:chOff x="1513021" y="5447623"/>
            <a:chExt cx="345645" cy="200055"/>
          </a:xfrm>
        </p:grpSpPr>
        <p:sp>
          <p:nvSpPr>
            <p:cNvPr id="41" name="Oval 40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16655" y="3698592"/>
            <a:ext cx="345645" cy="200055"/>
            <a:chOff x="1513021" y="5447623"/>
            <a:chExt cx="345645" cy="200055"/>
          </a:xfrm>
        </p:grpSpPr>
        <p:sp>
          <p:nvSpPr>
            <p:cNvPr id="44" name="Oval 43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416655" y="3803367"/>
            <a:ext cx="345645" cy="200055"/>
            <a:chOff x="1513021" y="5447623"/>
            <a:chExt cx="345645" cy="200055"/>
          </a:xfrm>
        </p:grpSpPr>
        <p:sp>
          <p:nvSpPr>
            <p:cNvPr id="47" name="Oval 46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16655" y="3653348"/>
            <a:ext cx="345645" cy="200055"/>
            <a:chOff x="1513021" y="5447623"/>
            <a:chExt cx="345645" cy="200055"/>
          </a:xfrm>
        </p:grpSpPr>
        <p:sp>
          <p:nvSpPr>
            <p:cNvPr id="56" name="Oval 55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16655" y="3786698"/>
            <a:ext cx="345645" cy="200055"/>
            <a:chOff x="1513021" y="5447623"/>
            <a:chExt cx="345645" cy="200055"/>
          </a:xfrm>
        </p:grpSpPr>
        <p:sp>
          <p:nvSpPr>
            <p:cNvPr id="59" name="Oval 58"/>
            <p:cNvSpPr/>
            <p:nvPr/>
          </p:nvSpPr>
          <p:spPr>
            <a:xfrm>
              <a:off x="1582843" y="5465843"/>
              <a:ext cx="176605" cy="1731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13021" y="5447623"/>
              <a:ext cx="34564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700" b="1" dirty="0">
                  <a:latin typeface="+mj-lt"/>
                </a:rPr>
                <a:t>H</a:t>
              </a:r>
              <a:r>
                <a:rPr lang="en-US" sz="700" b="1" baseline="-25000" dirty="0">
                  <a:latin typeface="+mj-lt"/>
                </a:rPr>
                <a:t>2</a:t>
              </a:r>
              <a:r>
                <a:rPr lang="en-US" sz="700" b="1" dirty="0">
                  <a:latin typeface="+mj-lt"/>
                </a:rPr>
                <a:t>O</a:t>
              </a:r>
            </a:p>
          </p:txBody>
        </p:sp>
      </p:grpSp>
      <p:pic>
        <p:nvPicPr>
          <p:cNvPr id="32" name="Picture 4" descr="\\192.168.1.20\home\State Board_BIO_TAT_2014-15\Std. 9th\Chpt. 6\Images\stoma_diagra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39" y="2054661"/>
            <a:ext cx="2882614" cy="2645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Callout 60"/>
          <p:cNvSpPr/>
          <p:nvPr/>
        </p:nvSpPr>
        <p:spPr>
          <a:xfrm>
            <a:off x="1614815" y="3017370"/>
            <a:ext cx="2190389" cy="460292"/>
          </a:xfrm>
          <a:prstGeom prst="wedgeEllipseCallout">
            <a:avLst>
              <a:gd name="adj1" fmla="val -59209"/>
              <a:gd name="adj2" fmla="val -89184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of water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69993" y="2845236"/>
            <a:ext cx="1289582" cy="363120"/>
            <a:chOff x="3269993" y="2845236"/>
            <a:chExt cx="1289582" cy="3631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3324762" y="2845236"/>
              <a:ext cx="271661" cy="209231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551542" y="2900579"/>
              <a:ext cx="1008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Guard cells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269993" y="2928580"/>
              <a:ext cx="316366" cy="124028"/>
            </a:xfrm>
            <a:prstGeom prst="straightConnector1">
              <a:avLst/>
            </a:prstGeom>
            <a:ln>
              <a:solidFill>
                <a:srgbClr val="0033CC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1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0.02691 0.04012 C 0.03264 0.04907 0.04114 0.05401 0.05 0.05401 C 0.06007 0.05401 0.06805 0.04907 0.07378 0.04012 L 0.10086 3.33333E-6 " pathEditMode="relative" rAng="0" ptsTypes="FffFF">
                                      <p:cBhvr>
                                        <p:cTn id="9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268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35802E-6 L 0.02691 -0.03025 C 0.03264 -0.03704 0.04114 -0.04043 0.05 -0.04043 C 0.06007 -0.04043 0.07795 -0.03457 0.08194 -0.03302 " pathEditMode="relative" rAng="0" ptsTypes="FffF">
                                      <p:cBhvr>
                                        <p:cTn id="99" dur="1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203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03177 -0.03025 C -0.03855 -0.03704 -0.04861 -0.04043 -0.05903 -0.04043 C -0.07084 -0.04043 -0.09184 -0.03457 -0.09653 -0.03302 " pathEditMode="relative" rAng="0" ptsTypes="FffF">
                                      <p:cBhvr>
                                        <p:cTn id="101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7" presetClass="path" presetSubtype="0" repeatCount="indefinite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7 -4.93827E-6 L -0.03177 0.05772 C -0.03854 0.07068 -0.04861 0.07717 -0.05903 0.07717 C -0.07083 0.07717 -0.09184 0.06575 -0.09653 0.06297 " pathEditMode="relative" rAng="0" ptsTypes="FffF">
                                      <p:cBhvr>
                                        <p:cTn id="1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385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-0.02657 -0.1105 C -0.02743 -0.13642 -0.054 -0.14013 -0.05521 -0.14013 " pathEditMode="relative" rAng="0" ptsTypes="FfF">
                                      <p:cBhvr>
                                        <p:cTn id="105" dur="1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700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02413 -0.1105 C 0.025 -0.13642 0.04913 -0.14013 0.05034 -0.14013 " pathEditMode="relative" rAng="0" ptsTypes="FfF">
                                      <p:cBhvr>
                                        <p:cTn id="10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700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20988E-6 L 0.02413 0.13148 C 0.025 0.16235 0.04913 0.16698 0.05034 0.16698 " pathEditMode="relative" rAng="0" ptsTypes="FfF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833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8.64198E-7 L -0.0283 0.13148 C -0.02934 0.16234 -0.05747 0.16697 -0.05886 0.16697 " pathEditMode="relative" rAng="0" ptsTypes="FfF">
                                      <p:cBhvr>
                                        <p:cTn id="111" dur="2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61" grpId="0" animBg="1"/>
      <p:bldP spid="61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</TotalTime>
  <Words>219</Words>
  <Application>Microsoft Office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1524</cp:revision>
  <cp:lastPrinted>2024-01-23T11:30:35Z</cp:lastPrinted>
  <dcterms:created xsi:type="dcterms:W3CDTF">2013-07-31T12:47:49Z</dcterms:created>
  <dcterms:modified xsi:type="dcterms:W3CDTF">2024-01-23T11:30:39Z</dcterms:modified>
</cp:coreProperties>
</file>