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60" r:id="rId3"/>
    <p:sldId id="262" r:id="rId4"/>
    <p:sldId id="31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10A7"/>
    <a:srgbClr val="FFFF8F"/>
    <a:srgbClr val="F593A8"/>
    <a:srgbClr val="800080"/>
    <a:srgbClr val="3E3EFC"/>
    <a:srgbClr val="FFDBFA"/>
    <a:srgbClr val="009999"/>
    <a:srgbClr val="BA6006"/>
    <a:srgbClr val="FFFFC1"/>
    <a:srgbClr val="FE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9512" autoAdjust="0"/>
  </p:normalViewPr>
  <p:slideViewPr>
    <p:cSldViewPr>
      <p:cViewPr varScale="1">
        <p:scale>
          <a:sx n="109" d="100"/>
          <a:sy n="109" d="100"/>
        </p:scale>
        <p:origin x="677" y="82"/>
      </p:cViewPr>
      <p:guideLst>
        <p:guide orient="horz" pos="162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00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647700" y="878542"/>
            <a:ext cx="7820787" cy="37696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302125" y="673281"/>
            <a:ext cx="457200" cy="450669"/>
          </a:xfrm>
          <a:prstGeom prst="ellipse">
            <a:avLst/>
          </a:prstGeom>
          <a:solidFill>
            <a:schemeClr val="bg1"/>
          </a:solidFill>
          <a:ln w="50800" cap="rnd" cmpd="dbl" algn="ctr">
            <a:solidFill>
              <a:srgbClr val="00206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Rectangle 1"/>
          <p:cNvSpPr>
            <a:spLocks noChangeArrowheads="1"/>
          </p:cNvSpPr>
          <p:nvPr userDrawn="1"/>
        </p:nvSpPr>
        <p:spPr bwMode="white">
          <a:xfrm>
            <a:off x="660400" y="266699"/>
            <a:ext cx="7797800" cy="5953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38200" y="1041087"/>
            <a:ext cx="3921125" cy="3538533"/>
            <a:chOff x="584200" y="1047750"/>
            <a:chExt cx="3682599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85599" y="2007448"/>
              <a:ext cx="1981200" cy="1752600"/>
            </a:xfrm>
            <a:prstGeom prst="hexagon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685800" y="272475"/>
            <a:ext cx="71896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3200" b="1" kern="1200" dirty="0">
                <a:solidFill>
                  <a:srgbClr val="002060"/>
                </a:solidFill>
                <a:latin typeface="Bookman Old Style" pitchFamily="18" charset="0"/>
                <a:ea typeface="+mn-ea"/>
                <a:cs typeface="+mn-cs"/>
              </a:rPr>
              <a:t>7. Diversity in Living Organisms</a:t>
            </a:r>
          </a:p>
        </p:txBody>
      </p: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8.gif"/><Relationship Id="rId7" Type="http://schemas.openxmlformats.org/officeDocument/2006/relationships/image" Target="../media/image11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jpg"/><Relationship Id="rId4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348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4" y="1033913"/>
            <a:ext cx="3484416" cy="348441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30384" y="382032"/>
            <a:ext cx="575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There are </a:t>
            </a:r>
            <a:r>
              <a:rPr lang="en-US" b="1" i="1" dirty="0">
                <a:latin typeface="Bookman Old Style" panose="02050604050505020204" pitchFamily="18" charset="0"/>
              </a:rPr>
              <a:t>multitude</a:t>
            </a:r>
            <a:r>
              <a:rPr lang="en-US" dirty="0">
                <a:latin typeface="Bookman Old Style" panose="02050604050505020204" pitchFamily="18" charset="0"/>
              </a:rPr>
              <a:t> of life forms surrounding us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71800" y="696208"/>
            <a:ext cx="1221506" cy="337705"/>
          </a:xfrm>
          <a:prstGeom prst="wedgeRoundRectCallout">
            <a:avLst>
              <a:gd name="adj1" fmla="val -64489"/>
              <a:gd name="adj2" fmla="val -50631"/>
              <a:gd name="adj3" fmla="val 16667"/>
            </a:avLst>
          </a:prstGeom>
          <a:gradFill>
            <a:gsLst>
              <a:gs pos="0">
                <a:srgbClr val="00B0F0"/>
              </a:gs>
              <a:gs pos="65000">
                <a:srgbClr val="00B0F0"/>
              </a:gs>
              <a:gs pos="42000">
                <a:srgbClr val="00B0F0"/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Variety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429000" y="896810"/>
            <a:ext cx="5156200" cy="1679050"/>
            <a:chOff x="1270084" y="-2200337"/>
            <a:chExt cx="5156200" cy="1679050"/>
          </a:xfrm>
        </p:grpSpPr>
        <p:sp>
          <p:nvSpPr>
            <p:cNvPr id="34" name="Title 1"/>
            <p:cNvSpPr txBox="1">
              <a:spLocks/>
            </p:cNvSpPr>
            <p:nvPr/>
          </p:nvSpPr>
          <p:spPr>
            <a:xfrm>
              <a:off x="1270084" y="-1936876"/>
              <a:ext cx="4143775" cy="1152128"/>
            </a:xfrm>
            <a:prstGeom prst="round2Same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b="1" spc="50" dirty="0">
                  <a:ln w="12700" cmpd="sng">
                    <a:solidFill>
                      <a:srgbClr val="421C16"/>
                    </a:solidFill>
                    <a:prstDash val="solid"/>
                  </a:ln>
                  <a:solidFill>
                    <a:srgbClr val="FFFF00"/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Bookman Old Style" panose="02050604050505020204" pitchFamily="18" charset="0"/>
                </a:rPr>
                <a:t>Are they all similar?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083"/>
            <a:stretch/>
          </p:blipFill>
          <p:spPr>
            <a:xfrm flipH="1">
              <a:off x="4852082" y="-2200337"/>
              <a:ext cx="1574202" cy="1679050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1733550"/>
            <a:ext cx="1651000" cy="158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9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2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05000"/>
            <a:ext cx="2057400" cy="3028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1905681"/>
            <a:ext cx="1803528" cy="30347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384" y="382032"/>
            <a:ext cx="5049780" cy="408623"/>
          </a:xfrm>
          <a:prstGeom prst="round2DiagRect">
            <a:avLst/>
          </a:prstGeom>
          <a:gradFill>
            <a:gsLst>
              <a:gs pos="0">
                <a:srgbClr val="C010A7"/>
              </a:gs>
              <a:gs pos="80000">
                <a:srgbClr val="DB76CC"/>
              </a:gs>
              <a:gs pos="100000">
                <a:schemeClr val="bg1"/>
              </a:gs>
            </a:gsLst>
            <a:lin ang="16200000" scaled="1"/>
          </a:gradFill>
          <a:ln cmpd="dbl">
            <a:gradFill>
              <a:gsLst>
                <a:gs pos="0">
                  <a:srgbClr val="0303BD"/>
                </a:gs>
                <a:gs pos="43300">
                  <a:srgbClr val="3E3EFC"/>
                </a:gs>
                <a:gs pos="100000">
                  <a:srgbClr val="000066"/>
                </a:gs>
              </a:gsLst>
              <a:lin ang="54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Let’s understand this with an example:-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384" y="800338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Suppose there are two friends.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772" y="2137411"/>
            <a:ext cx="2746900" cy="27469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580802" y="957105"/>
            <a:ext cx="5004398" cy="1558459"/>
            <a:chOff x="1421886" y="-2140042"/>
            <a:chExt cx="5004398" cy="1558459"/>
          </a:xfrm>
        </p:grpSpPr>
        <p:sp>
          <p:nvSpPr>
            <p:cNvPr id="10" name="Title 1"/>
            <p:cNvSpPr txBox="1">
              <a:spLocks/>
            </p:cNvSpPr>
            <p:nvPr/>
          </p:nvSpPr>
          <p:spPr>
            <a:xfrm>
              <a:off x="1421886" y="-1820797"/>
              <a:ext cx="3505798" cy="1152128"/>
            </a:xfrm>
            <a:prstGeom prst="round2Same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b="1" spc="50" dirty="0">
                  <a:ln w="12700" cmpd="sng">
                    <a:solidFill>
                      <a:srgbClr val="421C16"/>
                    </a:solidFill>
                    <a:prstDash val="solid"/>
                  </a:ln>
                  <a:solidFill>
                    <a:srgbClr val="FFFF00"/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Bookman Old Style" panose="02050604050505020204" pitchFamily="18" charset="0"/>
                </a:rPr>
                <a:t>Do they both have  same height?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DFEFF"/>
                </a:clrFrom>
                <a:clrTo>
                  <a:srgbClr val="FD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2082" y="-2140042"/>
              <a:ext cx="1574202" cy="1558459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0" y="2394747"/>
            <a:ext cx="1651000" cy="158083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550452" y="957105"/>
            <a:ext cx="5004398" cy="1558459"/>
            <a:chOff x="1421886" y="-2140042"/>
            <a:chExt cx="5004398" cy="1558459"/>
          </a:xfrm>
        </p:grpSpPr>
        <p:sp>
          <p:nvSpPr>
            <p:cNvPr id="14" name="Title 1"/>
            <p:cNvSpPr txBox="1">
              <a:spLocks/>
            </p:cNvSpPr>
            <p:nvPr/>
          </p:nvSpPr>
          <p:spPr>
            <a:xfrm>
              <a:off x="1421886" y="-1820797"/>
              <a:ext cx="3505798" cy="1152128"/>
            </a:xfrm>
            <a:prstGeom prst="round2Same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b="1" spc="50" dirty="0">
                  <a:ln w="12700" cmpd="sng">
                    <a:solidFill>
                      <a:srgbClr val="421C16"/>
                    </a:solidFill>
                    <a:prstDash val="solid"/>
                  </a:ln>
                  <a:solidFill>
                    <a:srgbClr val="FFFF00"/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Bookman Old Style" panose="02050604050505020204" pitchFamily="18" charset="0"/>
                </a:rPr>
                <a:t>Does their nose look exactly similar?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DFEFF"/>
                </a:clrFrom>
                <a:clrTo>
                  <a:srgbClr val="FD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2082" y="-2140042"/>
              <a:ext cx="1574202" cy="1558459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0" y="2400618"/>
            <a:ext cx="1651000" cy="158083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30384" y="1082278"/>
            <a:ext cx="792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Now, if we were to compare them with a monkey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137410"/>
            <a:ext cx="1899285" cy="27469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230" y="2411730"/>
            <a:ext cx="1651000" cy="1580832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3357353" y="2587236"/>
            <a:ext cx="2946251" cy="1229819"/>
            <a:chOff x="2107686" y="-1898488"/>
            <a:chExt cx="2946251" cy="1229819"/>
          </a:xfrm>
        </p:grpSpPr>
        <p:sp>
          <p:nvSpPr>
            <p:cNvPr id="25" name="Title 1"/>
            <p:cNvSpPr txBox="1">
              <a:spLocks/>
            </p:cNvSpPr>
            <p:nvPr/>
          </p:nvSpPr>
          <p:spPr>
            <a:xfrm>
              <a:off x="2107686" y="-1820797"/>
              <a:ext cx="2362200" cy="1152128"/>
            </a:xfrm>
            <a:prstGeom prst="round2Same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b="1" spc="50" dirty="0">
                  <a:ln w="12700" cmpd="sng">
                    <a:solidFill>
                      <a:srgbClr val="421C16"/>
                    </a:solidFill>
                    <a:prstDash val="solid"/>
                  </a:ln>
                  <a:solidFill>
                    <a:srgbClr val="FFFF00"/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Bookman Old Style" panose="02050604050505020204" pitchFamily="18" charset="0"/>
                </a:rPr>
                <a:t>What do </a:t>
              </a:r>
            </a:p>
            <a:p>
              <a:r>
                <a:rPr lang="en-US" sz="2400" b="1" spc="50" dirty="0">
                  <a:ln w="12700" cmpd="sng">
                    <a:solidFill>
                      <a:srgbClr val="421C16"/>
                    </a:solidFill>
                    <a:prstDash val="solid"/>
                  </a:ln>
                  <a:solidFill>
                    <a:srgbClr val="FFFF00"/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Bookman Old Style" panose="02050604050505020204" pitchFamily="18" charset="0"/>
                </a:rPr>
                <a:t>we observe?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DFEFF"/>
                </a:clrFrom>
                <a:clrTo>
                  <a:srgbClr val="FD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6835" y="-1898488"/>
              <a:ext cx="787102" cy="779230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630384" y="1082278"/>
            <a:ext cx="562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There are lots of differences in their characters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2460" y="1339930"/>
            <a:ext cx="7922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We would see human beings have more similar characters as compared to monkey.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2460" y="1339930"/>
            <a:ext cx="691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But, suppose we were to add a cow to the comparison?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23429" y="768033"/>
            <a:ext cx="3314438" cy="1328023"/>
          </a:xfrm>
          <a:prstGeom prst="wedgeRoundRectCallout">
            <a:avLst>
              <a:gd name="adj1" fmla="val -36160"/>
              <a:gd name="adj2" fmla="val 72063"/>
              <a:gd name="adj3" fmla="val 16667"/>
            </a:avLst>
          </a:prstGeom>
          <a:solidFill>
            <a:srgbClr val="0099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8F"/>
                </a:solidFill>
                <a:latin typeface="Bookman Old Style" panose="02050604050505020204" pitchFamily="18" charset="0"/>
              </a:rPr>
              <a:t>We would then think the monkey has a lot more in common with human beings than with the cow.</a:t>
            </a:r>
          </a:p>
        </p:txBody>
      </p:sp>
      <p:sp>
        <p:nvSpPr>
          <p:cNvPr id="3" name="Rectangle 2"/>
          <p:cNvSpPr/>
          <p:nvPr/>
        </p:nvSpPr>
        <p:spPr>
          <a:xfrm>
            <a:off x="649435" y="1986261"/>
            <a:ext cx="1274615" cy="294768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14247" y="1986261"/>
            <a:ext cx="1314531" cy="294768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0400" y="1962150"/>
            <a:ext cx="2658941" cy="294768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09869" y="1962150"/>
            <a:ext cx="1314531" cy="294768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74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1" grpId="0"/>
      <p:bldP spid="27" grpId="0"/>
      <p:bldP spid="27" grpId="1"/>
      <p:bldP spid="28" grpId="0"/>
      <p:bldP spid="28" grpId="1"/>
      <p:bldP spid="32" grpId="0"/>
      <p:bldP spid="33" grpId="0" animBg="1"/>
      <p:bldP spid="3" grpId="0" animBg="1"/>
      <p:bldP spid="3" grpId="1" animBg="1"/>
      <p:bldP spid="31" grpId="0" animBg="1"/>
      <p:bldP spid="31" grpId="1" animBg="1"/>
      <p:bldP spid="34" grpId="0" animBg="1"/>
      <p:bldP spid="34" grpId="1" animBg="1"/>
      <p:bldP spid="35" grpId="0" animBg="1"/>
      <p:bldP spid="3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384" y="285750"/>
            <a:ext cx="429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From the last example, we observed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0383" y="655082"/>
            <a:ext cx="779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Characteristics are more important in forming the desired category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0383" y="1054656"/>
            <a:ext cx="779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But there are so many different forms of life present on earth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384" y="1423988"/>
            <a:ext cx="80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On one hand we have microscopic bacteria of few micrometer in size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571750"/>
            <a:ext cx="2438400" cy="1828800"/>
          </a:xfrm>
          <a:prstGeom prst="ellipse">
            <a:avLst/>
          </a:prstGeom>
          <a:ln>
            <a:solidFill>
              <a:srgbClr val="C010A7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71750"/>
            <a:ext cx="2515205" cy="1828800"/>
          </a:xfrm>
          <a:prstGeom prst="ellipse">
            <a:avLst/>
          </a:prstGeom>
          <a:ln>
            <a:solidFill>
              <a:srgbClr val="C010A7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8" name="TextBox 7"/>
          <p:cNvSpPr txBox="1"/>
          <p:nvPr/>
        </p:nvSpPr>
        <p:spPr>
          <a:xfrm>
            <a:off x="630382" y="1809750"/>
            <a:ext cx="7980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While on other hand we have blue whale and red wood trees of California of approximate size of 30 </a:t>
            </a:r>
            <a:r>
              <a:rPr lang="en-US" dirty="0" err="1">
                <a:latin typeface="Bookman Old Style" panose="02050604050505020204" pitchFamily="18" charset="0"/>
              </a:rPr>
              <a:t>metres</a:t>
            </a:r>
            <a:r>
              <a:rPr lang="en-US" dirty="0">
                <a:latin typeface="Bookman Old Style" panose="02050604050505020204" pitchFamily="18" charset="0"/>
              </a:rPr>
              <a:t> and 100 </a:t>
            </a:r>
            <a:r>
              <a:rPr lang="en-US" dirty="0" err="1">
                <a:latin typeface="Bookman Old Style" panose="02050604050505020204" pitchFamily="18" charset="0"/>
              </a:rPr>
              <a:t>metres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571750"/>
            <a:ext cx="2288067" cy="1828800"/>
          </a:xfrm>
          <a:prstGeom prst="ellipse">
            <a:avLst/>
          </a:prstGeom>
          <a:ln>
            <a:solidFill>
              <a:srgbClr val="C010A7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11" name="TextBox 10"/>
          <p:cNvSpPr txBox="1"/>
          <p:nvPr/>
        </p:nvSpPr>
        <p:spPr>
          <a:xfrm>
            <a:off x="609600" y="1428750"/>
            <a:ext cx="79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Some pine trees live for thousands of years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0382" y="1798082"/>
            <a:ext cx="79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while insects like mosquitoes die within a few days.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0"/>
          <a:stretch/>
        </p:blipFill>
        <p:spPr>
          <a:xfrm>
            <a:off x="3276599" y="2718591"/>
            <a:ext cx="2744859" cy="1834359"/>
          </a:xfrm>
          <a:prstGeom prst="roundRect">
            <a:avLst/>
          </a:prstGeom>
          <a:ln>
            <a:solidFill>
              <a:srgbClr val="C010A7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8"/>
          <a:stretch/>
        </p:blipFill>
        <p:spPr>
          <a:xfrm>
            <a:off x="823337" y="2219287"/>
            <a:ext cx="2087729" cy="2533726"/>
          </a:xfrm>
          <a:prstGeom prst="roundRect">
            <a:avLst/>
          </a:prstGeom>
          <a:ln>
            <a:solidFill>
              <a:srgbClr val="C010A7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5" name="TextBox 14"/>
          <p:cNvSpPr txBox="1"/>
          <p:nvPr/>
        </p:nvSpPr>
        <p:spPr>
          <a:xfrm>
            <a:off x="596900" y="1444754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Life also ranges from </a:t>
            </a:r>
            <a:r>
              <a:rPr lang="en-US" dirty="0" err="1">
                <a:latin typeface="Bookman Old Style" panose="02050604050505020204" pitchFamily="18" charset="0"/>
              </a:rPr>
              <a:t>colourless</a:t>
            </a:r>
            <a:r>
              <a:rPr lang="en-US" dirty="0">
                <a:latin typeface="Bookman Old Style" panose="02050604050505020204" pitchFamily="18" charset="0"/>
              </a:rPr>
              <a:t> or even transparent worms to brightly </a:t>
            </a:r>
            <a:r>
              <a:rPr lang="en-US" dirty="0" err="1">
                <a:latin typeface="Bookman Old Style" panose="02050604050505020204" pitchFamily="18" charset="0"/>
              </a:rPr>
              <a:t>coloured</a:t>
            </a:r>
            <a:r>
              <a:rPr lang="en-US" dirty="0">
                <a:latin typeface="Bookman Old Style" panose="02050604050505020204" pitchFamily="18" charset="0"/>
              </a:rPr>
              <a:t> birds and flowers.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r="10781" b="27500"/>
          <a:stretch/>
        </p:blipFill>
        <p:spPr>
          <a:xfrm>
            <a:off x="3563789" y="2343150"/>
            <a:ext cx="2790497" cy="1828800"/>
          </a:xfrm>
          <a:prstGeom prst="ellipse">
            <a:avLst/>
          </a:prstGeom>
          <a:ln>
            <a:solidFill>
              <a:srgbClr val="C010A7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2" y="2343150"/>
            <a:ext cx="2790497" cy="1828800"/>
          </a:xfrm>
          <a:prstGeom prst="ellipse">
            <a:avLst/>
          </a:prstGeom>
          <a:ln>
            <a:solidFill>
              <a:srgbClr val="C010A7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3053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5" grpId="1"/>
      <p:bldP spid="8" grpId="0"/>
      <p:bldP spid="8" grpId="1"/>
      <p:bldP spid="11" grpId="0"/>
      <p:bldP spid="11" grpId="1"/>
      <p:bldP spid="12" grpId="0"/>
      <p:bldP spid="12" grpId="1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10275</TotalTime>
  <Words>209</Words>
  <Application>Microsoft Office PowerPoint</Application>
  <PresentationFormat>On-screen Show (16:9)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959</cp:revision>
  <dcterms:created xsi:type="dcterms:W3CDTF">2013-07-31T12:47:49Z</dcterms:created>
  <dcterms:modified xsi:type="dcterms:W3CDTF">2024-01-23T11:49:31Z</dcterms:modified>
</cp:coreProperties>
</file>