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9" r:id="rId2"/>
    <p:sldId id="283" r:id="rId3"/>
    <p:sldId id="280"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10A7"/>
    <a:srgbClr val="FFFF8F"/>
    <a:srgbClr val="F593A8"/>
    <a:srgbClr val="800080"/>
    <a:srgbClr val="3E3EFC"/>
    <a:srgbClr val="FFDBFA"/>
    <a:srgbClr val="009999"/>
    <a:srgbClr val="BA6006"/>
    <a:srgbClr val="FFFFC1"/>
    <a:srgbClr val="FE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9512" autoAdjust="0"/>
  </p:normalViewPr>
  <p:slideViewPr>
    <p:cSldViewPr>
      <p:cViewPr varScale="1">
        <p:scale>
          <a:sx n="109" d="100"/>
          <a:sy n="109" d="100"/>
        </p:scale>
        <p:origin x="677" y="62"/>
      </p:cViewPr>
      <p:guideLst>
        <p:guide orient="horz" pos="1620"/>
        <p:guide pos="288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48555-18CF-40D6-9E4D-8B90BBF072F2}" type="datetimeFigureOut">
              <a:rPr lang="en-US" smtClean="0"/>
              <a:pPr/>
              <a:t>1/23/2024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A6647-7CE1-40E8-B790-00A458F1253F}" type="slidenum">
              <a:rPr lang="en-US" smtClean="0"/>
              <a:pPr/>
              <a:t>‹#›</a:t>
            </a:fld>
            <a:endParaRPr lang="en-US"/>
          </a:p>
        </p:txBody>
      </p:sp>
    </p:spTree>
    <p:extLst>
      <p:ext uri="{BB962C8B-B14F-4D97-AF65-F5344CB8AC3E}">
        <p14:creationId xmlns:p14="http://schemas.microsoft.com/office/powerpoint/2010/main" val="29131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197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p:nvPr userDrawn="1"/>
        </p:nvSpPr>
        <p:spPr>
          <a:xfrm>
            <a:off x="647700" y="878542"/>
            <a:ext cx="7820787" cy="3769658"/>
          </a:xfrm>
          <a:prstGeom prst="rect">
            <a:avLst/>
          </a:prstGeom>
          <a:solidFill>
            <a:schemeClr val="bg1"/>
          </a:solidFill>
          <a:ln>
            <a:solidFill>
              <a:srgbClr val="002060"/>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4302125" y="673281"/>
            <a:ext cx="457200" cy="450669"/>
          </a:xfrm>
          <a:prstGeom prst="ellipse">
            <a:avLst/>
          </a:prstGeom>
          <a:solidFill>
            <a:schemeClr val="bg1"/>
          </a:solidFill>
          <a:ln w="50800" cap="rnd" cmpd="dbl" algn="ctr">
            <a:solidFill>
              <a:srgbClr val="00206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Rectangle 1"/>
          <p:cNvSpPr>
            <a:spLocks noChangeArrowheads="1"/>
          </p:cNvSpPr>
          <p:nvPr userDrawn="1"/>
        </p:nvSpPr>
        <p:spPr bwMode="white">
          <a:xfrm>
            <a:off x="660400" y="266699"/>
            <a:ext cx="7797800" cy="595314"/>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grpSp>
        <p:nvGrpSpPr>
          <p:cNvPr id="8" name="Group 7"/>
          <p:cNvGrpSpPr/>
          <p:nvPr userDrawn="1"/>
        </p:nvGrpSpPr>
        <p:grpSpPr>
          <a:xfrm>
            <a:off x="838200" y="1041087"/>
            <a:ext cx="3921125" cy="3538533"/>
            <a:chOff x="584200" y="1047750"/>
            <a:chExt cx="3682599" cy="3632200"/>
          </a:xfrm>
        </p:grpSpPr>
        <p:sp>
          <p:nvSpPr>
            <p:cNvPr id="9" name="Hexagon 8"/>
            <p:cNvSpPr/>
            <p:nvPr/>
          </p:nvSpPr>
          <p:spPr>
            <a:xfrm>
              <a:off x="609600" y="1047750"/>
              <a:ext cx="1981200" cy="1752600"/>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2285599" y="2007448"/>
              <a:ext cx="1981200" cy="1752600"/>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584200" y="2927350"/>
              <a:ext cx="1981200" cy="1752600"/>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userDrawn="1"/>
        </p:nvSpPr>
        <p:spPr>
          <a:xfrm>
            <a:off x="685800" y="272475"/>
            <a:ext cx="7189694" cy="584775"/>
          </a:xfrm>
          <a:prstGeom prst="rect">
            <a:avLst/>
          </a:prstGeom>
        </p:spPr>
        <p:txBody>
          <a:bodyPr wrap="square">
            <a:spAutoFit/>
          </a:bodyPr>
          <a:lstStyle/>
          <a:p>
            <a:pPr lvl="0" algn="ctr">
              <a:spcBef>
                <a:spcPct val="0"/>
              </a:spcBef>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pPr>
            <a:r>
              <a:rPr lang="en-US" sz="3200" b="1" kern="1200" dirty="0">
                <a:solidFill>
                  <a:srgbClr val="002060"/>
                </a:solidFill>
                <a:latin typeface="Bookman Old Style" pitchFamily="18" charset="0"/>
                <a:ea typeface="+mn-ea"/>
                <a:cs typeface="+mn-cs"/>
              </a:rPr>
              <a:t>7. Diversity in Living Organisms</a:t>
            </a:r>
          </a:p>
        </p:txBody>
      </p:sp>
    </p:spTree>
    <p:extLst>
      <p:ext uri="{BB962C8B-B14F-4D97-AF65-F5344CB8AC3E}">
        <p14:creationId xmlns:p14="http://schemas.microsoft.com/office/powerpoint/2010/main" val="2130544942"/>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5790" y="361950"/>
            <a:ext cx="1680210" cy="374571"/>
          </a:xfrm>
          <a:prstGeom prst="roundRect">
            <a:avLst/>
          </a:prstGeom>
          <a:solidFill>
            <a:srgbClr val="C010A7"/>
          </a:solidFill>
          <a:ln>
            <a:solidFill>
              <a:srgbClr val="FFC000"/>
            </a:solidFill>
          </a:ln>
          <a:effectLst>
            <a:outerShdw blurRad="40000" dist="20000" dir="5400000" rotWithShape="0">
              <a:srgbClr val="000000">
                <a:alpha val="38000"/>
              </a:srgbClr>
            </a:outerShdw>
            <a:reflection blurRad="6350" stA="50000" endA="275" endPos="40000" dist="1016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1600" b="1" i="1" dirty="0" err="1">
                <a:solidFill>
                  <a:srgbClr val="FFFFC1"/>
                </a:solidFill>
                <a:latin typeface="Bookman Old Style" panose="02050604050505020204" pitchFamily="18" charset="0"/>
              </a:rPr>
              <a:t>Pteridophyta</a:t>
            </a:r>
            <a:endParaRPr lang="en-US" sz="1600" b="1" dirty="0">
              <a:solidFill>
                <a:srgbClr val="FFFFC1"/>
              </a:solidFill>
              <a:latin typeface="Bookman Old Style" panose="02050604050505020204" pitchFamily="18" charset="0"/>
            </a:endParaRPr>
          </a:p>
        </p:txBody>
      </p:sp>
      <p:sp>
        <p:nvSpPr>
          <p:cNvPr id="3" name="Rectangle 2"/>
          <p:cNvSpPr/>
          <p:nvPr/>
        </p:nvSpPr>
        <p:spPr>
          <a:xfrm>
            <a:off x="605790" y="819150"/>
            <a:ext cx="7928610" cy="923330"/>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In this group, the plant body is differentiated into roots, stem and leaves and has specialised tissue for the conduction of water and other substances from one part of the plant body to another.</a:t>
            </a:r>
            <a:endParaRPr lang="en-US" b="1" i="1" dirty="0">
              <a:solidFill>
                <a:srgbClr val="002060"/>
              </a:solidFill>
              <a:latin typeface="Bookman Old Style" panose="02050604050505020204" pitchFamily="18" charset="0"/>
            </a:endParaRPr>
          </a:p>
        </p:txBody>
      </p:sp>
      <p:sp>
        <p:nvSpPr>
          <p:cNvPr id="5" name="Rectangle 4"/>
          <p:cNvSpPr/>
          <p:nvPr/>
        </p:nvSpPr>
        <p:spPr>
          <a:xfrm>
            <a:off x="605790" y="1744643"/>
            <a:ext cx="7776210" cy="369332"/>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Some examples are </a:t>
            </a:r>
            <a:r>
              <a:rPr lang="en-US" dirty="0" err="1">
                <a:latin typeface="Bookman Old Style" panose="02050604050505020204" pitchFamily="18" charset="0"/>
              </a:rPr>
              <a:t>Marsilea</a:t>
            </a:r>
            <a:r>
              <a:rPr lang="en-US" dirty="0">
                <a:latin typeface="Bookman Old Style" panose="02050604050505020204" pitchFamily="18" charset="0"/>
              </a:rPr>
              <a:t>, ferns and horse-tails</a:t>
            </a:r>
            <a:endParaRPr lang="en-US" b="1" i="1" dirty="0">
              <a:solidFill>
                <a:srgbClr val="002060"/>
              </a:solidFill>
              <a:latin typeface="Bookman Old Style" panose="0205060405050502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264" y="1744643"/>
            <a:ext cx="2781687" cy="2319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64" y="2235480"/>
            <a:ext cx="2174592" cy="217459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0" y="2235480"/>
            <a:ext cx="1630944" cy="2174592"/>
          </a:xfrm>
          <a:prstGeom prst="rect">
            <a:avLst/>
          </a:prstGeom>
        </p:spPr>
      </p:pic>
    </p:spTree>
    <p:extLst>
      <p:ext uri="{BB962C8B-B14F-4D97-AF65-F5344CB8AC3E}">
        <p14:creationId xmlns:p14="http://schemas.microsoft.com/office/powerpoint/2010/main" val="171899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left)">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par>
                          <p:cTn id="26" fill="hold">
                            <p:stCondLst>
                              <p:cond delay="500"/>
                            </p:stCondLst>
                            <p:childTnLst>
                              <p:par>
                                <p:cTn id="27" presetID="14" presetClass="entr" presetSubtype="5"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790" y="666750"/>
            <a:ext cx="8004810" cy="646331"/>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The </a:t>
            </a:r>
            <a:r>
              <a:rPr lang="en-US" dirty="0" err="1">
                <a:latin typeface="Bookman Old Style" panose="02050604050505020204" pitchFamily="18" charset="0"/>
              </a:rPr>
              <a:t>thallophytes</a:t>
            </a:r>
            <a:r>
              <a:rPr lang="en-US" dirty="0">
                <a:latin typeface="Bookman Old Style" panose="02050604050505020204" pitchFamily="18" charset="0"/>
              </a:rPr>
              <a:t>, the bryophytes and the </a:t>
            </a:r>
            <a:r>
              <a:rPr lang="en-US" dirty="0" err="1">
                <a:latin typeface="Bookman Old Style" panose="02050604050505020204" pitchFamily="18" charset="0"/>
              </a:rPr>
              <a:t>pteridophytes</a:t>
            </a:r>
            <a:r>
              <a:rPr lang="en-US" dirty="0">
                <a:latin typeface="Bookman Old Style" panose="02050604050505020204" pitchFamily="18" charset="0"/>
              </a:rPr>
              <a:t> have naked embryos that are called spores.</a:t>
            </a:r>
            <a:endParaRPr lang="en-US" b="1" i="1" dirty="0">
              <a:solidFill>
                <a:srgbClr val="002060"/>
              </a:solidFill>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83520"/>
            <a:ext cx="3657600" cy="2669430"/>
          </a:xfrm>
          <a:prstGeom prst="rect">
            <a:avLst/>
          </a:prstGeom>
        </p:spPr>
      </p:pic>
      <p:grpSp>
        <p:nvGrpSpPr>
          <p:cNvPr id="8" name="Group 7"/>
          <p:cNvGrpSpPr/>
          <p:nvPr/>
        </p:nvGrpSpPr>
        <p:grpSpPr>
          <a:xfrm>
            <a:off x="3960495" y="1846138"/>
            <a:ext cx="2594610" cy="2369433"/>
            <a:chOff x="4469130" y="1768227"/>
            <a:chExt cx="2594610" cy="2369433"/>
          </a:xfrm>
        </p:grpSpPr>
        <p:sp>
          <p:nvSpPr>
            <p:cNvPr id="7" name="Freeform 6"/>
            <p:cNvSpPr/>
            <p:nvPr/>
          </p:nvSpPr>
          <p:spPr>
            <a:xfrm>
              <a:off x="4469130" y="2137410"/>
              <a:ext cx="1783080" cy="2000250"/>
            </a:xfrm>
            <a:custGeom>
              <a:avLst/>
              <a:gdLst>
                <a:gd name="connsiteX0" fmla="*/ 0 w 1783080"/>
                <a:gd name="connsiteY0" fmla="*/ 2000250 h 2000250"/>
                <a:gd name="connsiteX1" fmla="*/ 948690 w 1783080"/>
                <a:gd name="connsiteY1" fmla="*/ 0 h 2000250"/>
                <a:gd name="connsiteX2" fmla="*/ 1783080 w 1783080"/>
                <a:gd name="connsiteY2" fmla="*/ 1394460 h 2000250"/>
                <a:gd name="connsiteX3" fmla="*/ 0 w 1783080"/>
                <a:gd name="connsiteY3" fmla="*/ 2000250 h 2000250"/>
              </a:gdLst>
              <a:ahLst/>
              <a:cxnLst>
                <a:cxn ang="0">
                  <a:pos x="connsiteX0" y="connsiteY0"/>
                </a:cxn>
                <a:cxn ang="0">
                  <a:pos x="connsiteX1" y="connsiteY1"/>
                </a:cxn>
                <a:cxn ang="0">
                  <a:pos x="connsiteX2" y="connsiteY2"/>
                </a:cxn>
                <a:cxn ang="0">
                  <a:pos x="connsiteX3" y="connsiteY3"/>
                </a:cxn>
              </a:cxnLst>
              <a:rect l="l" t="t" r="r" b="b"/>
              <a:pathLst>
                <a:path w="1783080" h="2000250">
                  <a:moveTo>
                    <a:pt x="0" y="2000250"/>
                  </a:moveTo>
                  <a:cubicBezTo>
                    <a:pt x="397192" y="1152525"/>
                    <a:pt x="794385" y="304800"/>
                    <a:pt x="948690" y="0"/>
                  </a:cubicBezTo>
                  <a:lnTo>
                    <a:pt x="1783080" y="1394460"/>
                  </a:lnTo>
                  <a:lnTo>
                    <a:pt x="0" y="2000250"/>
                  </a:lnTo>
                  <a:close/>
                </a:path>
              </a:pathLst>
            </a:custGeom>
            <a:solidFill>
              <a:schemeClr val="accent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000" dirty="0">
                <a:solidFill>
                  <a:schemeClr val="accent2">
                    <a:lumMod val="50000"/>
                  </a:schemeClr>
                </a:solidFill>
                <a:latin typeface="Bookman Old Style" pitchFamily="18"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934" t="14126" r="8799" b="3581"/>
            <a:stretch/>
          </p:blipFill>
          <p:spPr>
            <a:xfrm>
              <a:off x="5257800" y="1768227"/>
              <a:ext cx="1805940" cy="1763643"/>
            </a:xfrm>
            <a:prstGeom prst="ellipse">
              <a:avLst/>
            </a:prstGeom>
          </p:spPr>
        </p:pic>
      </p:grpSp>
      <p:sp>
        <p:nvSpPr>
          <p:cNvPr id="4" name="Rectangle 3"/>
          <p:cNvSpPr/>
          <p:nvPr/>
        </p:nvSpPr>
        <p:spPr>
          <a:xfrm>
            <a:off x="605790" y="1245870"/>
            <a:ext cx="7776210" cy="646331"/>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The reproductive organs of plants in all these three groups are very inconspicuous, and they are therefore called ‘</a:t>
            </a:r>
            <a:r>
              <a:rPr lang="en-US" dirty="0" err="1">
                <a:latin typeface="Bookman Old Style" panose="02050604050505020204" pitchFamily="18" charset="0"/>
              </a:rPr>
              <a:t>cryptogamae</a:t>
            </a:r>
            <a:r>
              <a:rPr lang="en-US" dirty="0">
                <a:latin typeface="Bookman Old Style" panose="02050604050505020204" pitchFamily="18" charset="0"/>
              </a:rPr>
              <a:t>’,</a:t>
            </a:r>
            <a:endParaRPr lang="en-US" b="1" i="1" dirty="0">
              <a:solidFill>
                <a:srgbClr val="002060"/>
              </a:solidFill>
              <a:latin typeface="Bookman Old Style" panose="02050604050505020204" pitchFamily="18" charset="0"/>
            </a:endParaRPr>
          </a:p>
        </p:txBody>
      </p:sp>
      <p:sp>
        <p:nvSpPr>
          <p:cNvPr id="9" name="Rounded Rectangular Callout 8"/>
          <p:cNvSpPr/>
          <p:nvPr/>
        </p:nvSpPr>
        <p:spPr>
          <a:xfrm>
            <a:off x="1143000" y="2028035"/>
            <a:ext cx="2057400" cy="357545"/>
          </a:xfrm>
          <a:prstGeom prst="wedgeRoundRectCallout">
            <a:avLst>
              <a:gd name="adj1" fmla="val -21222"/>
              <a:gd name="adj2" fmla="val -115533"/>
              <a:gd name="adj3" fmla="val 16667"/>
            </a:avLst>
          </a:prstGeom>
          <a:solidFill>
            <a:srgbClr val="FFFF8F"/>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dirty="0">
                <a:solidFill>
                  <a:srgbClr val="C00000"/>
                </a:solidFill>
                <a:latin typeface="Bookman Old Style" panose="02050604050505020204" pitchFamily="18" charset="0"/>
              </a:rPr>
              <a:t>Not clearly visible</a:t>
            </a:r>
          </a:p>
        </p:txBody>
      </p:sp>
    </p:spTree>
    <p:extLst>
      <p:ext uri="{BB962C8B-B14F-4D97-AF65-F5344CB8AC3E}">
        <p14:creationId xmlns:p14="http://schemas.microsoft.com/office/powerpoint/2010/main" val="208789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790" y="666750"/>
            <a:ext cx="7928610" cy="646331"/>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On the other hand, plants with well differentiated reproductive tissues that ultimately make seeds are called </a:t>
            </a:r>
            <a:r>
              <a:rPr lang="en-US" dirty="0" err="1">
                <a:latin typeface="Bookman Old Style" panose="02050604050505020204" pitchFamily="18" charset="0"/>
              </a:rPr>
              <a:t>phanerogams</a:t>
            </a:r>
            <a:r>
              <a:rPr lang="en-US" dirty="0">
                <a:latin typeface="Bookman Old Style" panose="02050604050505020204" pitchFamily="18" charset="0"/>
              </a:rPr>
              <a:t>.</a:t>
            </a:r>
            <a:endParaRPr lang="en-US" b="1" i="1" dirty="0">
              <a:solidFill>
                <a:srgbClr val="002060"/>
              </a:solidFill>
              <a:latin typeface="Bookman Old Style" panose="02050604050505020204" pitchFamily="18" charset="0"/>
            </a:endParaRPr>
          </a:p>
        </p:txBody>
      </p:sp>
      <p:sp>
        <p:nvSpPr>
          <p:cNvPr id="5" name="Rectangle 4"/>
          <p:cNvSpPr/>
          <p:nvPr/>
        </p:nvSpPr>
        <p:spPr>
          <a:xfrm>
            <a:off x="605790" y="1276350"/>
            <a:ext cx="7776210" cy="369332"/>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Seeds are the result of the reproductive process.</a:t>
            </a:r>
            <a:endParaRPr lang="en-US" b="1" i="1" dirty="0">
              <a:solidFill>
                <a:srgbClr val="002060"/>
              </a:solidFill>
              <a:latin typeface="Bookman Old Style" panose="02050604050505020204" pitchFamily="18" charset="0"/>
            </a:endParaRPr>
          </a:p>
        </p:txBody>
      </p:sp>
      <p:sp>
        <p:nvSpPr>
          <p:cNvPr id="6" name="Rectangle 5"/>
          <p:cNvSpPr/>
          <p:nvPr/>
        </p:nvSpPr>
        <p:spPr>
          <a:xfrm>
            <a:off x="605790" y="1657350"/>
            <a:ext cx="7928610" cy="646331"/>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They consist of the embryo along with stored food, which serves for the initial growth of the embryo during germination.</a:t>
            </a:r>
            <a:endParaRPr lang="en-US" b="1" i="1" dirty="0">
              <a:solidFill>
                <a:srgbClr val="002060"/>
              </a:solidFill>
              <a:latin typeface="Bookman Old Style" panose="02050604050505020204" pitchFamily="18" charset="0"/>
            </a:endParaRPr>
          </a:p>
        </p:txBody>
      </p:sp>
      <p:sp>
        <p:nvSpPr>
          <p:cNvPr id="7" name="Rectangle 6"/>
          <p:cNvSpPr/>
          <p:nvPr/>
        </p:nvSpPr>
        <p:spPr>
          <a:xfrm>
            <a:off x="605790" y="2190750"/>
            <a:ext cx="7776210" cy="923330"/>
          </a:xfrm>
          <a:prstGeom prst="rect">
            <a:avLst/>
          </a:prstGeom>
        </p:spPr>
        <p:txBody>
          <a:bodyPr wrap="square">
            <a:spAutoFit/>
          </a:bodyPr>
          <a:lstStyle/>
          <a:p>
            <a:pPr marL="285750" indent="-285750">
              <a:buFont typeface="Arial" panose="020B0604020202020204" pitchFamily="34" charset="0"/>
              <a:buChar char="•"/>
            </a:pPr>
            <a:r>
              <a:rPr lang="en-US" dirty="0">
                <a:latin typeface="Bookman Old Style" panose="02050604050505020204" pitchFamily="18" charset="0"/>
              </a:rPr>
              <a:t>This group is further classified, based on whether the seeds are naked or enclosed in fruits, giving us two groups:    gymnosperms and angiosperms</a:t>
            </a:r>
            <a:endParaRPr lang="en-US" b="1" i="1" dirty="0">
              <a:solidFill>
                <a:srgbClr val="002060"/>
              </a:solidFill>
              <a:latin typeface="Bookman Old Style" panose="020506040505050202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70" y="1626632"/>
            <a:ext cx="3003395" cy="18288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3335" y="2266950"/>
            <a:ext cx="1955065" cy="18288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005" y="2266950"/>
            <a:ext cx="3208421" cy="1828800"/>
          </a:xfrm>
          <a:prstGeom prst="rect">
            <a:avLst/>
          </a:prstGeom>
        </p:spPr>
      </p:pic>
    </p:spTree>
    <p:extLst>
      <p:ext uri="{BB962C8B-B14F-4D97-AF65-F5344CB8AC3E}">
        <p14:creationId xmlns:p14="http://schemas.microsoft.com/office/powerpoint/2010/main" val="167482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47"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wipe(left)">
                                      <p:cBhvr>
                                        <p:cTn id="5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spPr>
      <a:bodyPr anchor="ctr"/>
      <a:lstStyle>
        <a:defPPr algn="ctr" fontAlgn="auto">
          <a:spcBef>
            <a:spcPts val="0"/>
          </a:spcBef>
          <a:spcAft>
            <a:spcPts val="0"/>
          </a:spcAft>
          <a:defRPr sz="2000" dirty="0">
            <a:solidFill>
              <a:schemeClr val="accent2">
                <a:lumMod val="50000"/>
              </a:schemeClr>
            </a:solidFill>
            <a:latin typeface="Bookman Old Style"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10275</TotalTime>
  <Words>163</Words>
  <Application>Microsoft Office PowerPoint</Application>
  <PresentationFormat>On-screen Show (16:9)</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Bookman Old Style</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Debashish Nath</cp:lastModifiedBy>
  <cp:revision>958</cp:revision>
  <cp:lastPrinted>2024-01-23T12:13:28Z</cp:lastPrinted>
  <dcterms:created xsi:type="dcterms:W3CDTF">2013-07-31T12:47:49Z</dcterms:created>
  <dcterms:modified xsi:type="dcterms:W3CDTF">2024-01-23T12:13:29Z</dcterms:modified>
</cp:coreProperties>
</file>