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1" r:id="rId2"/>
    <p:sldId id="282" r:id="rId3"/>
    <p:sldId id="285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A7"/>
    <a:srgbClr val="FFFF8F"/>
    <a:srgbClr val="F593A8"/>
    <a:srgbClr val="800080"/>
    <a:srgbClr val="3E3EFC"/>
    <a:srgbClr val="FFDBFA"/>
    <a:srgbClr val="009999"/>
    <a:srgbClr val="BA6006"/>
    <a:srgbClr val="FFFF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9512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47700" y="878542"/>
            <a:ext cx="7820787" cy="37696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302125" y="673281"/>
            <a:ext cx="457200" cy="450669"/>
          </a:xfrm>
          <a:prstGeom prst="ellipse">
            <a:avLst/>
          </a:prstGeom>
          <a:solidFill>
            <a:schemeClr val="bg1"/>
          </a:solidFill>
          <a:ln w="50800" cap="rnd" cmpd="dbl" algn="ctr">
            <a:solidFill>
              <a:srgbClr val="00206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white">
          <a:xfrm>
            <a:off x="660400" y="266699"/>
            <a:ext cx="7797800" cy="5953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38200" y="1041087"/>
            <a:ext cx="3921125" cy="3538533"/>
            <a:chOff x="584200" y="1047750"/>
            <a:chExt cx="3682599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85599" y="2007448"/>
              <a:ext cx="1981200" cy="1752600"/>
            </a:xfrm>
            <a:prstGeom prst="hexagon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685800" y="272475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itchFamily="18" charset="0"/>
                <a:ea typeface="+mn-ea"/>
                <a:cs typeface="+mn-cs"/>
              </a:rPr>
              <a:t>7. Diversity in Living Organisms</a:t>
            </a:r>
          </a:p>
        </p:txBody>
      </p: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05790" y="361950"/>
            <a:ext cx="1985010" cy="374571"/>
          </a:xfrm>
          <a:prstGeom prst="roundRect">
            <a:avLst/>
          </a:prstGeom>
          <a:solidFill>
            <a:srgbClr val="C010A7"/>
          </a:solidFill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FFFFC1"/>
                </a:solidFill>
                <a:latin typeface="Bookman Old Style" panose="02050604050505020204" pitchFamily="18" charset="0"/>
              </a:rPr>
              <a:t>Gymnosperms </a:t>
            </a:r>
            <a:endParaRPr lang="en-US" sz="1600" b="1" dirty="0">
              <a:solidFill>
                <a:srgbClr val="FFFFC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790" y="1495961"/>
            <a:ext cx="7776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Examples are pine and deodar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590800" y="549234"/>
            <a:ext cx="3124200" cy="715089"/>
          </a:xfrm>
          <a:prstGeom prst="wedgeRoundRectCallout">
            <a:avLst>
              <a:gd name="adj1" fmla="val -57418"/>
              <a:gd name="adj2" fmla="val -49389"/>
              <a:gd name="adj3" fmla="val 16667"/>
            </a:avLst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Bookman Old Style" panose="02050604050505020204" pitchFamily="18" charset="0"/>
              </a:rPr>
              <a:t>gymno</a:t>
            </a:r>
            <a:r>
              <a:rPr lang="en-US" dirty="0">
                <a:latin typeface="Bookman Old Style" panose="02050604050505020204" pitchFamily="18" charset="0"/>
              </a:rPr>
              <a:t>– means </a:t>
            </a:r>
            <a:r>
              <a:rPr lang="en-US" b="1" i="1" dirty="0">
                <a:solidFill>
                  <a:srgbClr val="009999"/>
                </a:solidFill>
                <a:latin typeface="Bookman Old Style" panose="02050604050505020204" pitchFamily="18" charset="0"/>
              </a:rPr>
              <a:t>naked</a:t>
            </a: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Bookman Old Style" panose="02050604050505020204" pitchFamily="18" charset="0"/>
              </a:rPr>
              <a:t>sperma</a:t>
            </a:r>
            <a:r>
              <a:rPr lang="en-US" dirty="0">
                <a:latin typeface="Bookman Old Style" panose="02050604050505020204" pitchFamily="18" charset="0"/>
              </a:rPr>
              <a:t>– means </a:t>
            </a:r>
            <a:r>
              <a:rPr lang="en-US" b="1" i="1" dirty="0">
                <a:solidFill>
                  <a:srgbClr val="009999"/>
                </a:solidFill>
                <a:latin typeface="Bookman Old Style" panose="02050604050505020204" pitchFamily="18" charset="0"/>
              </a:rPr>
              <a:t>seed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11" y="1911013"/>
            <a:ext cx="3567259" cy="27752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5790" y="895350"/>
            <a:ext cx="7776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plants of this group bear naked seeds and are usually perennial, evergreen and woody.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885950"/>
            <a:ext cx="365760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85950"/>
            <a:ext cx="2208276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32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05790" y="361950"/>
            <a:ext cx="1985010" cy="374571"/>
          </a:xfrm>
          <a:prstGeom prst="roundRect">
            <a:avLst/>
          </a:prstGeom>
          <a:solidFill>
            <a:srgbClr val="C010A7"/>
          </a:solidFill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FFFFC1"/>
                </a:solidFill>
                <a:latin typeface="Bookman Old Style" panose="02050604050505020204" pitchFamily="18" charset="0"/>
              </a:rPr>
              <a:t>Angiosperms</a:t>
            </a:r>
            <a:endParaRPr lang="en-US" sz="1600" b="1" dirty="0">
              <a:solidFill>
                <a:srgbClr val="FFFFC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790" y="971550"/>
            <a:ext cx="7928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seeds develop inside an organ which is modified to become a fruit. These are also called flowering plants.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490" y="1613774"/>
            <a:ext cx="7928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Plant embryos in seeds have structures called cotyledons.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490" y="1983106"/>
            <a:ext cx="7928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Cotyledons are called ‘seed leaves’ because in many instances they emerge and become green when the seed germinates.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2590800" y="549234"/>
            <a:ext cx="3352800" cy="715089"/>
          </a:xfrm>
          <a:prstGeom prst="wedgeRoundRectCallout">
            <a:avLst>
              <a:gd name="adj1" fmla="val -57418"/>
              <a:gd name="adj2" fmla="val -49389"/>
              <a:gd name="adj3" fmla="val 16667"/>
            </a:avLst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Bookman Old Style" panose="02050604050505020204" pitchFamily="18" charset="0"/>
              </a:rPr>
              <a:t>angio</a:t>
            </a:r>
            <a:r>
              <a:rPr lang="en-US" b="1" i="1" dirty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– means </a:t>
            </a:r>
            <a:r>
              <a:rPr lang="en-US" b="1" i="1" dirty="0">
                <a:solidFill>
                  <a:srgbClr val="009999"/>
                </a:solidFill>
                <a:latin typeface="Bookman Old Style" panose="02050604050505020204" pitchFamily="18" charset="0"/>
              </a:rPr>
              <a:t>covered </a:t>
            </a: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Bookman Old Style" panose="02050604050505020204" pitchFamily="18" charset="0"/>
              </a:rPr>
              <a:t>sperma</a:t>
            </a:r>
            <a:r>
              <a:rPr lang="en-US" dirty="0">
                <a:latin typeface="Bookman Old Style" panose="02050604050505020204" pitchFamily="18" charset="0"/>
              </a:rPr>
              <a:t>– means </a:t>
            </a:r>
            <a:r>
              <a:rPr lang="en-US" b="1" i="1" dirty="0">
                <a:solidFill>
                  <a:srgbClr val="009999"/>
                </a:solidFill>
                <a:latin typeface="Bookman Old Style" panose="02050604050505020204" pitchFamily="18" charset="0"/>
              </a:rPr>
              <a:t>seed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114550"/>
            <a:ext cx="4004527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63" y="2629437"/>
            <a:ext cx="3700038" cy="20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2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2518" y="1014622"/>
            <a:ext cx="1848208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Bookman Old Style" panose="02050604050505020204" pitchFamily="18" charset="0"/>
              </a:rPr>
              <a:t>Angiosperms</a:t>
            </a:r>
          </a:p>
        </p:txBody>
      </p:sp>
      <p:sp>
        <p:nvSpPr>
          <p:cNvPr id="8" name="Right Brace 7"/>
          <p:cNvSpPr/>
          <p:nvPr/>
        </p:nvSpPr>
        <p:spPr>
          <a:xfrm rot="16200000">
            <a:off x="3037109" y="-238089"/>
            <a:ext cx="457199" cy="3676219"/>
          </a:xfrm>
          <a:prstGeom prst="rightBrace">
            <a:avLst>
              <a:gd name="adj1" fmla="val 44376"/>
              <a:gd name="adj2" fmla="val 84183"/>
            </a:avLst>
          </a:prstGeom>
          <a:ln w="19050">
            <a:solidFill>
              <a:srgbClr val="000066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2362021"/>
            <a:ext cx="3198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Plants with seeds having a single cotyledon are called monocotyledonous or monocots.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86200" y="2362021"/>
            <a:ext cx="236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Plants with seeds having two cotyledons are called dicots.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325219"/>
            <a:ext cx="6770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angiosperms are divided into two groups on the basis of the number of cotyledons present in the seed.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" y="1924229"/>
            <a:ext cx="220980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Bookman Old Style" panose="02050604050505020204" pitchFamily="18" charset="0"/>
              </a:rPr>
              <a:t>Monocotyledons</a:t>
            </a:r>
            <a:endParaRPr lang="en-US" sz="1600" dirty="0">
              <a:solidFill>
                <a:schemeClr val="lt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08907" y="1885950"/>
            <a:ext cx="1848208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Bookman Old Style" panose="02050604050505020204" pitchFamily="18" charset="0"/>
              </a:rPr>
              <a:t>Dicotyledons</a:t>
            </a:r>
            <a:endParaRPr lang="en-US" sz="1600" dirty="0">
              <a:solidFill>
                <a:schemeClr val="lt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" t="54720" r="1390" b="3504"/>
          <a:stretch/>
        </p:blipFill>
        <p:spPr>
          <a:xfrm>
            <a:off x="4108907" y="714059"/>
            <a:ext cx="3385341" cy="1141074"/>
          </a:xfrm>
          <a:prstGeom prst="rect">
            <a:avLst/>
          </a:prstGeom>
          <a:ln>
            <a:solidFill>
              <a:srgbClr val="C010A7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" t="7032" r="1572" b="51192"/>
          <a:stretch/>
        </p:blipFill>
        <p:spPr>
          <a:xfrm>
            <a:off x="567690" y="714059"/>
            <a:ext cx="3385341" cy="1141074"/>
          </a:xfrm>
          <a:prstGeom prst="rect">
            <a:avLst/>
          </a:prstGeom>
          <a:ln>
            <a:solidFill>
              <a:srgbClr val="C010A7"/>
            </a:solidFill>
          </a:ln>
        </p:spPr>
      </p:pic>
    </p:spTree>
    <p:extLst>
      <p:ext uri="{BB962C8B-B14F-4D97-AF65-F5344CB8AC3E}">
        <p14:creationId xmlns:p14="http://schemas.microsoft.com/office/powerpoint/2010/main" val="242204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10278</TotalTime>
  <Words>137</Words>
  <Application>Microsoft Office PowerPoint</Application>
  <PresentationFormat>On-screen Show (16:9)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958</cp:revision>
  <cp:lastPrinted>2024-01-23T12:13:51Z</cp:lastPrinted>
  <dcterms:created xsi:type="dcterms:W3CDTF">2013-07-31T12:47:49Z</dcterms:created>
  <dcterms:modified xsi:type="dcterms:W3CDTF">2024-01-23T12:13:52Z</dcterms:modified>
</cp:coreProperties>
</file>