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12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4" r:id="rId2"/>
    <p:sldId id="286" r:id="rId3"/>
    <p:sldId id="291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0A7"/>
    <a:srgbClr val="FFFF8F"/>
    <a:srgbClr val="F593A8"/>
    <a:srgbClr val="800080"/>
    <a:srgbClr val="3E3EFC"/>
    <a:srgbClr val="FFDBFA"/>
    <a:srgbClr val="009999"/>
    <a:srgbClr val="BA6006"/>
    <a:srgbClr val="FFFFC1"/>
    <a:srgbClr val="FE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9512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47700" y="878542"/>
            <a:ext cx="7820787" cy="37696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302125" y="673281"/>
            <a:ext cx="457200" cy="450669"/>
          </a:xfrm>
          <a:prstGeom prst="ellipse">
            <a:avLst/>
          </a:prstGeom>
          <a:solidFill>
            <a:schemeClr val="bg1"/>
          </a:solidFill>
          <a:ln w="50800" cap="rnd" cmpd="dbl" algn="ctr">
            <a:solidFill>
              <a:srgbClr val="00206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white">
          <a:xfrm>
            <a:off x="660400" y="266699"/>
            <a:ext cx="7797800" cy="5953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38200" y="1041087"/>
            <a:ext cx="3921125" cy="3538533"/>
            <a:chOff x="584200" y="1047750"/>
            <a:chExt cx="3682599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85599" y="2007448"/>
              <a:ext cx="1981200" cy="1752600"/>
            </a:xfrm>
            <a:prstGeom prst="hexagon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685800" y="272475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itchFamily="18" charset="0"/>
                <a:ea typeface="+mn-ea"/>
                <a:cs typeface="+mn-cs"/>
              </a:rPr>
              <a:t>7. Diversity in Living Organisms</a:t>
            </a:r>
          </a:p>
        </p:txBody>
      </p: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05790" y="361950"/>
            <a:ext cx="1451610" cy="374571"/>
          </a:xfrm>
          <a:prstGeom prst="roundRect">
            <a:avLst/>
          </a:prstGeom>
          <a:solidFill>
            <a:srgbClr val="C010A7"/>
          </a:solidFill>
          <a:ln>
            <a:solidFill>
              <a:srgbClr val="FFC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rgbClr val="FFFFC1"/>
                </a:solidFill>
                <a:latin typeface="Bookman Old Style" panose="02050604050505020204" pitchFamily="18" charset="0"/>
              </a:rPr>
              <a:t>Animalia</a:t>
            </a:r>
            <a:endParaRPr lang="en-US" sz="1600" b="1" dirty="0">
              <a:solidFill>
                <a:srgbClr val="FFFFC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3890" y="819150"/>
            <a:ext cx="7890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These are organisms which are eukaryotic, multicellular and heterotrophic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5790" y="1465481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Their cells do not have cell-walls.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5790" y="1840826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Most animals are mobile.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5790" y="3638550"/>
            <a:ext cx="4880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They are further classified based on the extent and type of the body design differentiation found.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16" y="1465481"/>
            <a:ext cx="2290768" cy="327252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41290"/>
            <a:ext cx="2290768" cy="204821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90750"/>
            <a:ext cx="2440570" cy="1371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89381"/>
            <a:ext cx="1830788" cy="13716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5410200" y="1352550"/>
            <a:ext cx="2549443" cy="1447800"/>
            <a:chOff x="5410200" y="2190750"/>
            <a:chExt cx="2549443" cy="144780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200" y="2190750"/>
              <a:ext cx="2549443" cy="1447800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5410200" y="3562350"/>
              <a:ext cx="2549443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sp>
        <p:nvSpPr>
          <p:cNvPr id="14" name="Rounded Rectangular Callout 13"/>
          <p:cNvSpPr/>
          <p:nvPr/>
        </p:nvSpPr>
        <p:spPr>
          <a:xfrm>
            <a:off x="4011110" y="1795345"/>
            <a:ext cx="2707037" cy="343501"/>
          </a:xfrm>
          <a:prstGeom prst="wedgeRoundRectCallout">
            <a:avLst>
              <a:gd name="adj1" fmla="val -59090"/>
              <a:gd name="adj2" fmla="val 26134"/>
              <a:gd name="adj3" fmla="val 16667"/>
            </a:avLst>
          </a:prstGeom>
          <a:solidFill>
            <a:srgbClr val="FFFF8F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Show body movements</a:t>
            </a:r>
          </a:p>
        </p:txBody>
      </p:sp>
    </p:spTree>
    <p:extLst>
      <p:ext uri="{BB962C8B-B14F-4D97-AF65-F5344CB8AC3E}">
        <p14:creationId xmlns:p14="http://schemas.microsoft.com/office/powerpoint/2010/main" val="26814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05790" y="361950"/>
            <a:ext cx="1451610" cy="374571"/>
          </a:xfrm>
          <a:prstGeom prst="roundRect">
            <a:avLst/>
          </a:prstGeom>
          <a:solidFill>
            <a:srgbClr val="C010A7"/>
          </a:solidFill>
          <a:ln>
            <a:solidFill>
              <a:srgbClr val="FFC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i="1" dirty="0" err="1">
                <a:solidFill>
                  <a:srgbClr val="FFFFC1"/>
                </a:solidFill>
                <a:latin typeface="Bookman Old Style" panose="02050604050505020204" pitchFamily="18" charset="0"/>
              </a:rPr>
              <a:t>Porifera</a:t>
            </a:r>
            <a:endParaRPr lang="en-US" sz="1600" b="1" dirty="0">
              <a:solidFill>
                <a:srgbClr val="FFFFC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0070" y="819150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 word </a:t>
            </a:r>
            <a:r>
              <a:rPr lang="en-US" dirty="0" err="1">
                <a:latin typeface="Bookman Old Style" panose="02050604050505020204" pitchFamily="18" charset="0"/>
              </a:rPr>
              <a:t>Porifera</a:t>
            </a:r>
            <a:r>
              <a:rPr lang="en-US" dirty="0">
                <a:latin typeface="Bookman Old Style" panose="02050604050505020204" pitchFamily="18" charset="0"/>
              </a:rPr>
              <a:t> means organisms with holes.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0070" y="1177290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These are non-motile animals attached to some solid support.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0070" y="1482090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There are holes or ‘pores’, all over the body.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0070" y="1849219"/>
            <a:ext cx="7928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These lead to a canal system that helps in circulating water throughout the body to bring in food and oxygen.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188" y="1849219"/>
            <a:ext cx="3287555" cy="2465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71" y="2922814"/>
            <a:ext cx="2323070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58119"/>
            <a:ext cx="2466633" cy="24567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83953"/>
            <a:ext cx="3075136" cy="2197597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1747358" y="2899069"/>
            <a:ext cx="485302" cy="1082381"/>
          </a:xfrm>
          <a:custGeom>
            <a:avLst/>
            <a:gdLst>
              <a:gd name="connsiteX0" fmla="*/ 13285 w 403860"/>
              <a:gd name="connsiteY0" fmla="*/ 819168 h 900738"/>
              <a:gd name="connsiteX1" fmla="*/ 3760 w 403860"/>
              <a:gd name="connsiteY1" fmla="*/ 557230 h 900738"/>
              <a:gd name="connsiteX2" fmla="*/ 79960 w 403860"/>
              <a:gd name="connsiteY2" fmla="*/ 400068 h 900738"/>
              <a:gd name="connsiteX3" fmla="*/ 99010 w 403860"/>
              <a:gd name="connsiteY3" fmla="*/ 285768 h 900738"/>
              <a:gd name="connsiteX4" fmla="*/ 113298 w 403860"/>
              <a:gd name="connsiteY4" fmla="*/ 166705 h 900738"/>
              <a:gd name="connsiteX5" fmla="*/ 160923 w 403860"/>
              <a:gd name="connsiteY5" fmla="*/ 52405 h 900738"/>
              <a:gd name="connsiteX6" fmla="*/ 294273 w 403860"/>
              <a:gd name="connsiteY6" fmla="*/ 18 h 900738"/>
              <a:gd name="connsiteX7" fmla="*/ 379998 w 403860"/>
              <a:gd name="connsiteY7" fmla="*/ 47643 h 900738"/>
              <a:gd name="connsiteX8" fmla="*/ 403810 w 403860"/>
              <a:gd name="connsiteY8" fmla="*/ 138130 h 900738"/>
              <a:gd name="connsiteX9" fmla="*/ 384760 w 403860"/>
              <a:gd name="connsiteY9" fmla="*/ 223855 h 900738"/>
              <a:gd name="connsiteX10" fmla="*/ 337135 w 403860"/>
              <a:gd name="connsiteY10" fmla="*/ 338155 h 900738"/>
              <a:gd name="connsiteX11" fmla="*/ 241885 w 403860"/>
              <a:gd name="connsiteY11" fmla="*/ 709630 h 900738"/>
              <a:gd name="connsiteX12" fmla="*/ 118060 w 403860"/>
              <a:gd name="connsiteY12" fmla="*/ 890605 h 900738"/>
              <a:gd name="connsiteX13" fmla="*/ 27573 w 403860"/>
              <a:gd name="connsiteY13" fmla="*/ 871555 h 900738"/>
              <a:gd name="connsiteX14" fmla="*/ 13285 w 403860"/>
              <a:gd name="connsiteY14" fmla="*/ 819168 h 90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3860" h="900738">
                <a:moveTo>
                  <a:pt x="13285" y="819168"/>
                </a:moveTo>
                <a:cubicBezTo>
                  <a:pt x="9316" y="766781"/>
                  <a:pt x="-7352" y="627080"/>
                  <a:pt x="3760" y="557230"/>
                </a:cubicBezTo>
                <a:cubicBezTo>
                  <a:pt x="14872" y="487380"/>
                  <a:pt x="64085" y="445312"/>
                  <a:pt x="79960" y="400068"/>
                </a:cubicBezTo>
                <a:cubicBezTo>
                  <a:pt x="95835" y="354824"/>
                  <a:pt x="93454" y="324662"/>
                  <a:pt x="99010" y="285768"/>
                </a:cubicBezTo>
                <a:cubicBezTo>
                  <a:pt x="104566" y="246874"/>
                  <a:pt x="102979" y="205599"/>
                  <a:pt x="113298" y="166705"/>
                </a:cubicBezTo>
                <a:cubicBezTo>
                  <a:pt x="123617" y="127811"/>
                  <a:pt x="130761" y="80186"/>
                  <a:pt x="160923" y="52405"/>
                </a:cubicBezTo>
                <a:cubicBezTo>
                  <a:pt x="191085" y="24624"/>
                  <a:pt x="257761" y="812"/>
                  <a:pt x="294273" y="18"/>
                </a:cubicBezTo>
                <a:cubicBezTo>
                  <a:pt x="330786" y="-776"/>
                  <a:pt x="361742" y="24624"/>
                  <a:pt x="379998" y="47643"/>
                </a:cubicBezTo>
                <a:cubicBezTo>
                  <a:pt x="398254" y="70662"/>
                  <a:pt x="403016" y="108761"/>
                  <a:pt x="403810" y="138130"/>
                </a:cubicBezTo>
                <a:cubicBezTo>
                  <a:pt x="404604" y="167499"/>
                  <a:pt x="395872" y="190518"/>
                  <a:pt x="384760" y="223855"/>
                </a:cubicBezTo>
                <a:cubicBezTo>
                  <a:pt x="373648" y="257192"/>
                  <a:pt x="360947" y="257193"/>
                  <a:pt x="337135" y="338155"/>
                </a:cubicBezTo>
                <a:cubicBezTo>
                  <a:pt x="313323" y="419117"/>
                  <a:pt x="278397" y="617555"/>
                  <a:pt x="241885" y="709630"/>
                </a:cubicBezTo>
                <a:cubicBezTo>
                  <a:pt x="205373" y="801705"/>
                  <a:pt x="153779" y="863618"/>
                  <a:pt x="118060" y="890605"/>
                </a:cubicBezTo>
                <a:cubicBezTo>
                  <a:pt x="82341" y="917592"/>
                  <a:pt x="41860" y="883461"/>
                  <a:pt x="27573" y="871555"/>
                </a:cubicBezTo>
                <a:cubicBezTo>
                  <a:pt x="13286" y="859649"/>
                  <a:pt x="17254" y="871555"/>
                  <a:pt x="13285" y="819168"/>
                </a:cubicBezTo>
                <a:close/>
              </a:path>
            </a:pathLst>
          </a:custGeom>
          <a:noFill/>
          <a:ln w="12700">
            <a:solidFill>
              <a:srgbClr val="C0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88368" y="2952750"/>
            <a:ext cx="412772" cy="176303"/>
          </a:xfrm>
          <a:prstGeom prst="roundRect">
            <a:avLst/>
          </a:prstGeom>
          <a:solidFill>
            <a:srgbClr val="00B050">
              <a:alpha val="27000"/>
            </a:srgbClr>
          </a:solidFill>
          <a:ln w="12700">
            <a:solidFill>
              <a:srgbClr val="C01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0070" y="2495550"/>
            <a:ext cx="7928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These animals are covered with a hard outside layer or skeleton.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5790" y="2953285"/>
            <a:ext cx="5109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 body design involves very minimal differentiation and division into tissues.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5790" y="3601819"/>
            <a:ext cx="4956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They are commonly called sponges, and are mainly found in marine habitats.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1331595" y="686152"/>
            <a:ext cx="1648430" cy="502330"/>
          </a:xfrm>
          <a:prstGeom prst="wedgeRoundRectCallout">
            <a:avLst>
              <a:gd name="adj1" fmla="val -66609"/>
              <a:gd name="adj2" fmla="val -61090"/>
              <a:gd name="adj3" fmla="val 16667"/>
            </a:avLst>
          </a:prstGeom>
          <a:solidFill>
            <a:srgbClr val="FFFF8F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Pori means tiny openings  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2743200" y="1472917"/>
            <a:ext cx="1648430" cy="502330"/>
          </a:xfrm>
          <a:prstGeom prst="wedgeRoundRectCallout">
            <a:avLst>
              <a:gd name="adj1" fmla="val -66609"/>
              <a:gd name="adj2" fmla="val -61090"/>
              <a:gd name="adj3" fmla="val 16667"/>
            </a:avLst>
          </a:prstGeom>
          <a:solidFill>
            <a:srgbClr val="FFFF8F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Do not show movements</a:t>
            </a:r>
          </a:p>
        </p:txBody>
      </p:sp>
    </p:spTree>
    <p:extLst>
      <p:ext uri="{BB962C8B-B14F-4D97-AF65-F5344CB8AC3E}">
        <p14:creationId xmlns:p14="http://schemas.microsoft.com/office/powerpoint/2010/main" val="161007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5" grpId="0" animBg="1"/>
      <p:bldP spid="2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245853" y="1263156"/>
            <a:ext cx="2152650" cy="1417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7" r="15988" b="6052"/>
          <a:stretch/>
        </p:blipFill>
        <p:spPr>
          <a:xfrm flipV="1">
            <a:off x="723900" y="895350"/>
            <a:ext cx="1727493" cy="2152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137661" y="895350"/>
            <a:ext cx="2870198" cy="21526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9590" y="373618"/>
            <a:ext cx="7928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Some examples are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546" y="3028950"/>
            <a:ext cx="16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Bookman Old Style" panose="02050604050505020204" pitchFamily="18" charset="0"/>
              </a:rPr>
              <a:t>Euplectelea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64978" y="3028950"/>
            <a:ext cx="91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Bookman Old Style" panose="02050604050505020204" pitchFamily="18" charset="0"/>
              </a:rPr>
              <a:t>Sycon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86008" y="3028950"/>
            <a:ext cx="1373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Bookman Old Style" panose="02050604050505020204" pitchFamily="18" charset="0"/>
              </a:rPr>
              <a:t>Spongilla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3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10275</TotalTime>
  <Words>147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958</cp:revision>
  <cp:lastPrinted>2024-01-23T12:14:13Z</cp:lastPrinted>
  <dcterms:created xsi:type="dcterms:W3CDTF">2013-07-31T12:47:49Z</dcterms:created>
  <dcterms:modified xsi:type="dcterms:W3CDTF">2024-01-23T12:14:13Z</dcterms:modified>
</cp:coreProperties>
</file>