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3" r:id="rId2"/>
    <p:sldId id="294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0A7"/>
    <a:srgbClr val="FFFF8F"/>
    <a:srgbClr val="F593A8"/>
    <a:srgbClr val="800080"/>
    <a:srgbClr val="3E3EFC"/>
    <a:srgbClr val="FFDBFA"/>
    <a:srgbClr val="009999"/>
    <a:srgbClr val="BA6006"/>
    <a:srgbClr val="FFFFC1"/>
    <a:srgbClr val="FE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9512" autoAdjust="0"/>
  </p:normalViewPr>
  <p:slideViewPr>
    <p:cSldViewPr>
      <p:cViewPr varScale="1">
        <p:scale>
          <a:sx n="109" d="100"/>
          <a:sy n="109" d="100"/>
        </p:scale>
        <p:origin x="677" y="77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7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47700" y="878542"/>
            <a:ext cx="7820787" cy="37696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302125" y="673281"/>
            <a:ext cx="457200" cy="450669"/>
          </a:xfrm>
          <a:prstGeom prst="ellipse">
            <a:avLst/>
          </a:prstGeom>
          <a:solidFill>
            <a:schemeClr val="bg1"/>
          </a:solidFill>
          <a:ln w="50800" cap="rnd" cmpd="dbl" algn="ctr">
            <a:solidFill>
              <a:srgbClr val="00206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white">
          <a:xfrm>
            <a:off x="660400" y="266699"/>
            <a:ext cx="7797800" cy="5953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38200" y="1041087"/>
            <a:ext cx="3921125" cy="3538533"/>
            <a:chOff x="584200" y="1047750"/>
            <a:chExt cx="3682599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85599" y="2007448"/>
              <a:ext cx="1981200" cy="1752600"/>
            </a:xfrm>
            <a:prstGeom prst="hexagon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685800" y="272475"/>
            <a:ext cx="7189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3200" b="1" kern="1200" dirty="0">
                <a:solidFill>
                  <a:srgbClr val="002060"/>
                </a:solidFill>
                <a:latin typeface="Bookman Old Style" pitchFamily="18" charset="0"/>
                <a:ea typeface="+mn-ea"/>
                <a:cs typeface="+mn-cs"/>
              </a:rPr>
              <a:t>7. Diversity in Living Organisms</a:t>
            </a:r>
          </a:p>
        </p:txBody>
      </p: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0070" y="2495550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They have </a:t>
            </a:r>
            <a:r>
              <a:rPr lang="en-US" b="1" i="1" dirty="0">
                <a:solidFill>
                  <a:srgbClr val="C010A7"/>
                </a:solidFill>
                <a:latin typeface="Bookman Old Style" panose="02050604050505020204" pitchFamily="18" charset="0"/>
              </a:rPr>
              <a:t>jointed legs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05790" y="361950"/>
            <a:ext cx="1527810" cy="374571"/>
          </a:xfrm>
          <a:prstGeom prst="roundRect">
            <a:avLst/>
          </a:prstGeom>
          <a:solidFill>
            <a:srgbClr val="C010A7"/>
          </a:solidFill>
          <a:ln>
            <a:solidFill>
              <a:srgbClr val="FFC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i="1" dirty="0" err="1">
                <a:solidFill>
                  <a:srgbClr val="FFFFC1"/>
                </a:solidFill>
                <a:latin typeface="Bookman Old Style" panose="02050604050505020204" pitchFamily="18" charset="0"/>
              </a:rPr>
              <a:t>Arthropoda</a:t>
            </a:r>
            <a:endParaRPr lang="en-US" sz="1600" b="1" dirty="0">
              <a:solidFill>
                <a:srgbClr val="FFFFC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0070" y="819150"/>
            <a:ext cx="7974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This is probably the largest group of animals.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0070" y="1194338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These animals are bilaterally symmetrical and segmented.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0070" y="1504950"/>
            <a:ext cx="7890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There is an open circulatory system, and so the blood does not flow in well defined blood vessels.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070" y="2114550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 </a:t>
            </a:r>
            <a:r>
              <a:rPr lang="en-US" dirty="0" err="1">
                <a:latin typeface="Bookman Old Style" panose="02050604050505020204" pitchFamily="18" charset="0"/>
              </a:rPr>
              <a:t>coelomic</a:t>
            </a:r>
            <a:r>
              <a:rPr lang="en-US" dirty="0">
                <a:latin typeface="Bookman Old Style" panose="02050604050505020204" pitchFamily="18" charset="0"/>
              </a:rPr>
              <a:t> cavity is blood-filled.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276370"/>
            <a:ext cx="3050797" cy="26410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96" y="1911741"/>
            <a:ext cx="2282082" cy="2641062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3"/>
          <a:stretch/>
        </p:blipFill>
        <p:spPr bwMode="auto">
          <a:xfrm>
            <a:off x="884623" y="2800350"/>
            <a:ext cx="2875288" cy="1720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3002395"/>
            <a:ext cx="3057066" cy="1737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1344" y="1003816"/>
            <a:ext cx="2062430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003816"/>
            <a:ext cx="2468880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630" y="3409950"/>
            <a:ext cx="1830215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850" y="1003816"/>
            <a:ext cx="1520686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1907" y="1003816"/>
            <a:ext cx="1026000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6" t="15278" r="12987" b="28472"/>
          <a:stretch/>
        </p:blipFill>
        <p:spPr bwMode="auto">
          <a:xfrm>
            <a:off x="2971799" y="3409950"/>
            <a:ext cx="1956403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60069" y="2800350"/>
            <a:ext cx="6011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Some familiar examples are prawns, butterflies, houseflies, spiders, scorpions and crabs.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529297" y="866563"/>
            <a:ext cx="2549183" cy="563735"/>
          </a:xfrm>
          <a:prstGeom prst="wedgeRoundRectCallout">
            <a:avLst>
              <a:gd name="adj1" fmla="val -18072"/>
              <a:gd name="adj2" fmla="val -89532"/>
              <a:gd name="adj3" fmla="val 16667"/>
            </a:avLst>
          </a:prstGeom>
          <a:solidFill>
            <a:srgbClr val="FFFF8F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Arthros</a:t>
            </a:r>
            <a:r>
              <a:rPr lang="en-US" sz="15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 means joints </a:t>
            </a:r>
            <a:r>
              <a:rPr lang="en-US" sz="1500" b="1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Podas</a:t>
            </a:r>
            <a:r>
              <a:rPr lang="en-US" sz="15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 means legs</a:t>
            </a:r>
          </a:p>
        </p:txBody>
      </p:sp>
    </p:spTree>
    <p:extLst>
      <p:ext uri="{BB962C8B-B14F-4D97-AF65-F5344CB8AC3E}">
        <p14:creationId xmlns:p14="http://schemas.microsoft.com/office/powerpoint/2010/main" val="288512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05790" y="361950"/>
            <a:ext cx="1527810" cy="374571"/>
          </a:xfrm>
          <a:prstGeom prst="roundRect">
            <a:avLst/>
          </a:prstGeom>
          <a:solidFill>
            <a:srgbClr val="C010A7"/>
          </a:solidFill>
          <a:ln>
            <a:solidFill>
              <a:srgbClr val="FFC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rgbClr val="FFFFC1"/>
                </a:solidFill>
                <a:latin typeface="Bookman Old Style" panose="02050604050505020204" pitchFamily="18" charset="0"/>
              </a:rPr>
              <a:t>Mollusca</a:t>
            </a:r>
            <a:endParaRPr lang="en-US" sz="1600" b="1" dirty="0">
              <a:solidFill>
                <a:srgbClr val="FFFFC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0070" y="819150"/>
            <a:ext cx="7974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In the animals of this group, there is bilateral symmetry.</a:t>
            </a:r>
            <a:endParaRPr lang="en-US" b="1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0070" y="1200150"/>
            <a:ext cx="7890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 </a:t>
            </a:r>
            <a:r>
              <a:rPr lang="en-US" dirty="0" err="1">
                <a:latin typeface="Bookman Old Style" panose="02050604050505020204" pitchFamily="18" charset="0"/>
              </a:rPr>
              <a:t>coelomic</a:t>
            </a:r>
            <a:r>
              <a:rPr lang="en-US" dirty="0">
                <a:latin typeface="Bookman Old Style" panose="02050604050505020204" pitchFamily="18" charset="0"/>
              </a:rPr>
              <a:t> cavity is reduced.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There is little segmentation.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0070" y="1811119"/>
            <a:ext cx="7890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They have an open circulatory system and kidney-like organs for excretion.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0070" y="2424545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These is a foot that is used for moving around.</a:t>
            </a:r>
          </a:p>
        </p:txBody>
      </p:sp>
      <p:pic>
        <p:nvPicPr>
          <p:cNvPr id="8" name="Picture 2" descr="D:\Sharyu.Bio\Chapter 7 (Diversity in living organism)\Images\BostonBayMusse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26725"/>
            <a:ext cx="2058844" cy="1371600"/>
          </a:xfrm>
          <a:prstGeom prst="roundRect">
            <a:avLst>
              <a:gd name="adj" fmla="val 3199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D:\Sharyu.Bio\Chapter 7 (Diversity in living organism)\Images\Grapevinesnail_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26725"/>
            <a:ext cx="2325263" cy="1371600"/>
          </a:xfrm>
          <a:prstGeom prst="roundRect">
            <a:avLst>
              <a:gd name="adj" fmla="val 3199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29" y="3005138"/>
            <a:ext cx="1351808" cy="1689760"/>
          </a:xfrm>
          <a:prstGeom prst="roundRect">
            <a:avLst>
              <a:gd name="adj" fmla="val 3199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3" t="20181"/>
          <a:stretch/>
        </p:blipFill>
        <p:spPr>
          <a:xfrm>
            <a:off x="4454525" y="330200"/>
            <a:ext cx="3052754" cy="1619284"/>
          </a:xfrm>
          <a:prstGeom prst="round2Diag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29" y="1811119"/>
            <a:ext cx="2987040" cy="2240280"/>
          </a:xfrm>
          <a:prstGeom prst="round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983829" y="3005138"/>
            <a:ext cx="2747963" cy="74601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5" t="20302"/>
          <a:stretch/>
        </p:blipFill>
        <p:spPr>
          <a:xfrm>
            <a:off x="717129" y="2405495"/>
            <a:ext cx="3783354" cy="2221405"/>
          </a:xfrm>
          <a:prstGeom prst="round2Diag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560070" y="2857377"/>
            <a:ext cx="7890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Examples are snails and </a:t>
            </a:r>
            <a:r>
              <a:rPr lang="en-US" dirty="0" err="1">
                <a:latin typeface="Bookman Old Style" panose="02050604050505020204" pitchFamily="18" charset="0"/>
              </a:rPr>
              <a:t>mussles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64565" y="927336"/>
            <a:ext cx="2705366" cy="385038"/>
          </a:xfrm>
          <a:prstGeom prst="wedgeRoundRectCallout">
            <a:avLst>
              <a:gd name="adj1" fmla="val -34268"/>
              <a:gd name="adj2" fmla="val -126639"/>
              <a:gd name="adj3" fmla="val 16667"/>
            </a:avLst>
          </a:prstGeom>
          <a:solidFill>
            <a:srgbClr val="FFFF8F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Molli</a:t>
            </a:r>
            <a:r>
              <a:rPr lang="en-US" sz="15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 means soft-bodied</a:t>
            </a:r>
          </a:p>
        </p:txBody>
      </p:sp>
    </p:spTree>
    <p:extLst>
      <p:ext uri="{BB962C8B-B14F-4D97-AF65-F5344CB8AC3E}">
        <p14:creationId xmlns:p14="http://schemas.microsoft.com/office/powerpoint/2010/main" val="337798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10275</TotalTime>
  <Words>127</Words>
  <Application>Microsoft Office PowerPoint</Application>
  <PresentationFormat>On-screen Show (16:9)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958</cp:revision>
  <cp:lastPrinted>2024-01-23T12:15:20Z</cp:lastPrinted>
  <dcterms:created xsi:type="dcterms:W3CDTF">2013-07-31T12:47:49Z</dcterms:created>
  <dcterms:modified xsi:type="dcterms:W3CDTF">2024-01-23T12:15:21Z</dcterms:modified>
</cp:coreProperties>
</file>