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8" r:id="rId2"/>
    <p:sldId id="305" r:id="rId3"/>
    <p:sldId id="333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A7"/>
    <a:srgbClr val="FFFF8F"/>
    <a:srgbClr val="F593A8"/>
    <a:srgbClr val="800080"/>
    <a:srgbClr val="3E3EFC"/>
    <a:srgbClr val="FFDBFA"/>
    <a:srgbClr val="009999"/>
    <a:srgbClr val="BA6006"/>
    <a:srgbClr val="FFFF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9512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47700" y="878542"/>
            <a:ext cx="7820787" cy="37696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302125" y="673281"/>
            <a:ext cx="457200" cy="450669"/>
          </a:xfrm>
          <a:prstGeom prst="ellipse">
            <a:avLst/>
          </a:prstGeom>
          <a:solidFill>
            <a:schemeClr val="bg1"/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white">
          <a:xfrm>
            <a:off x="660400" y="266699"/>
            <a:ext cx="7797800" cy="5953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38200" y="1041087"/>
            <a:ext cx="3921125" cy="3538533"/>
            <a:chOff x="584200" y="1047750"/>
            <a:chExt cx="3682599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85599" y="2007448"/>
              <a:ext cx="1981200" cy="1752600"/>
            </a:xfrm>
            <a:prstGeom prst="hexagon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685800" y="272475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itchFamily="18" charset="0"/>
                <a:ea typeface="+mn-ea"/>
                <a:cs typeface="+mn-cs"/>
              </a:rPr>
              <a:t>7. Diversity in Living Organisms</a:t>
            </a:r>
          </a:p>
        </p:txBody>
      </p: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gif"/><Relationship Id="rId11" Type="http://schemas.openxmlformats.org/officeDocument/2006/relationships/image" Target="../media/image21.jpg"/><Relationship Id="rId5" Type="http://schemas.openxmlformats.org/officeDocument/2006/relationships/image" Target="../media/image15.jpg"/><Relationship Id="rId10" Type="http://schemas.openxmlformats.org/officeDocument/2006/relationships/image" Target="../media/image20.jpe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05790" y="361950"/>
            <a:ext cx="1908810" cy="374571"/>
          </a:xfrm>
          <a:prstGeom prst="roundRect">
            <a:avLst/>
          </a:prstGeom>
          <a:solidFill>
            <a:srgbClr val="C010A7"/>
          </a:solidFill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FFFFC1"/>
                </a:solidFill>
                <a:latin typeface="Bookman Old Style" panose="02050604050505020204" pitchFamily="18" charset="0"/>
              </a:rPr>
              <a:t>Vertebrata</a:t>
            </a:r>
            <a:endParaRPr lang="en-US" sz="1600" b="1" dirty="0">
              <a:solidFill>
                <a:srgbClr val="FFFFC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7210" y="899526"/>
            <a:ext cx="7974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animals have a true vertebral column and internal skeleton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7210" y="1268986"/>
            <a:ext cx="7974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Allowing a completely different distribution of muscle attachment points to be used for movement.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7210" y="1915317"/>
            <a:ext cx="7974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Vertebrates are bilaterally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0" y="1915317"/>
            <a:ext cx="175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symmetrical, 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7800" y="1915317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triploblastic, 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226695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and segmented with complex differentiation of body tissue and organs.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5600" y="1915317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ookman Old Style" panose="02050604050505020204" pitchFamily="18" charset="0"/>
              </a:rPr>
              <a:t>coelomic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7210" y="2913281"/>
            <a:ext cx="7974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All chordates possess the following features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7210" y="3282613"/>
            <a:ext cx="187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Notochord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30780" y="3282613"/>
            <a:ext cx="2827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A dorsal nerve cord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7210" y="3669150"/>
            <a:ext cx="187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Triploblastic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38400" y="3669150"/>
            <a:ext cx="2827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Paired grill pouches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7210" y="4038482"/>
            <a:ext cx="187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Coelomate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505900" y="1941099"/>
            <a:ext cx="2941321" cy="2306082"/>
            <a:chOff x="3505199" y="533400"/>
            <a:chExt cx="2941321" cy="2306082"/>
          </a:xfrm>
        </p:grpSpPr>
        <p:pic>
          <p:nvPicPr>
            <p:cNvPr id="25" name="Picture 4" descr="C:\Documents and Settings\user\Desktop\bio\stage14_human_embryo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05199" y="533400"/>
              <a:ext cx="2778483" cy="2286000"/>
            </a:xfrm>
            <a:prstGeom prst="rect">
              <a:avLst/>
            </a:prstGeom>
            <a:noFill/>
          </p:spPr>
        </p:pic>
        <p:sp>
          <p:nvSpPr>
            <p:cNvPr id="27" name="Rectangle 26"/>
            <p:cNvSpPr/>
            <p:nvPr/>
          </p:nvSpPr>
          <p:spPr>
            <a:xfrm>
              <a:off x="4876800" y="979110"/>
              <a:ext cx="9906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rutiDevNatraj" pitchFamily="2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22925" y="2470150"/>
              <a:ext cx="8235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ro-R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rutiDevNatraj" pitchFamily="2" charset="0"/>
              </a:endParaRPr>
            </a:p>
          </p:txBody>
        </p:sp>
      </p:grpSp>
      <p:pic>
        <p:nvPicPr>
          <p:cNvPr id="32" name="Picture 4" descr="C:\Documents and Settings\user\Desktop\bio\SpineChart_400x350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65722" y="1603425"/>
            <a:ext cx="725211" cy="29890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roup 32"/>
          <p:cNvGrpSpPr/>
          <p:nvPr/>
        </p:nvGrpSpPr>
        <p:grpSpPr>
          <a:xfrm>
            <a:off x="845187" y="2008606"/>
            <a:ext cx="1262375" cy="2022474"/>
            <a:chOff x="6756400" y="3644901"/>
            <a:chExt cx="1262375" cy="2022474"/>
          </a:xfrm>
        </p:grpSpPr>
        <p:pic>
          <p:nvPicPr>
            <p:cNvPr id="34" name="Picture 5" descr="C:\Documents and Settings\user\Desktop\bio\Pachyrhizodus-caninus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6405876" y="4054475"/>
              <a:ext cx="2022474" cy="1203325"/>
            </a:xfrm>
            <a:prstGeom prst="rect">
              <a:avLst/>
            </a:prstGeom>
            <a:noFill/>
          </p:spPr>
        </p:pic>
        <p:sp>
          <p:nvSpPr>
            <p:cNvPr id="35" name="Rectangle 34"/>
            <p:cNvSpPr/>
            <p:nvPr/>
          </p:nvSpPr>
          <p:spPr>
            <a:xfrm>
              <a:off x="6756400" y="5080000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400" dirty="0">
                <a:solidFill>
                  <a:srgbClr val="FFFF00"/>
                </a:solidFill>
              </a:endParaRPr>
            </a:p>
          </p:txBody>
        </p:sp>
      </p:grpSp>
      <p:sp>
        <p:nvSpPr>
          <p:cNvPr id="26" name="Rounded Rectangular Callout 25"/>
          <p:cNvSpPr/>
          <p:nvPr/>
        </p:nvSpPr>
        <p:spPr>
          <a:xfrm>
            <a:off x="2566386" y="4202135"/>
            <a:ext cx="2056883" cy="629465"/>
          </a:xfrm>
          <a:prstGeom prst="wedgeRoundRectCallout">
            <a:avLst>
              <a:gd name="adj1" fmla="val -72478"/>
              <a:gd name="adj2" fmla="val -44556"/>
              <a:gd name="adj3" fmla="val 16667"/>
            </a:avLst>
          </a:prstGeom>
          <a:solidFill>
            <a:srgbClr val="FFFF8F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Showing body cavity or coelom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3079068" y="3669150"/>
            <a:ext cx="2056883" cy="629465"/>
          </a:xfrm>
          <a:prstGeom prst="wedgeRoundRectCallout">
            <a:avLst>
              <a:gd name="adj1" fmla="val -31727"/>
              <a:gd name="adj2" fmla="val -67254"/>
              <a:gd name="adj3" fmla="val 16667"/>
            </a:avLst>
          </a:prstGeom>
          <a:solidFill>
            <a:srgbClr val="FFFF8F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of or on the back of the body </a:t>
            </a:r>
          </a:p>
        </p:txBody>
      </p:sp>
    </p:spTree>
    <p:extLst>
      <p:ext uri="{BB962C8B-B14F-4D97-AF65-F5344CB8AC3E}">
        <p14:creationId xmlns:p14="http://schemas.microsoft.com/office/powerpoint/2010/main" val="407933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26" grpId="0" animBg="1"/>
      <p:bldP spid="28" grpId="0" animBg="1"/>
      <p:bldP spid="2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151585" y="-400050"/>
            <a:ext cx="4064000" cy="3898548"/>
            <a:chOff x="1151585" y="-400050"/>
            <a:chExt cx="4064000" cy="3898548"/>
          </a:xfrm>
        </p:grpSpPr>
        <p:sp>
          <p:nvSpPr>
            <p:cNvPr id="7" name="Block Arc 6"/>
            <p:cNvSpPr/>
            <p:nvPr/>
          </p:nvSpPr>
          <p:spPr>
            <a:xfrm rot="6651839">
              <a:off x="1234311" y="-482776"/>
              <a:ext cx="3898548" cy="4064000"/>
            </a:xfrm>
            <a:prstGeom prst="blockArc">
              <a:avLst>
                <a:gd name="adj1" fmla="val 13794375"/>
                <a:gd name="adj2" fmla="val 5159924"/>
                <a:gd name="adj3" fmla="val 355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 5"/>
            <p:cNvSpPr/>
            <p:nvPr/>
          </p:nvSpPr>
          <p:spPr>
            <a:xfrm>
              <a:off x="2133600" y="1225311"/>
              <a:ext cx="2060958" cy="677875"/>
            </a:xfrm>
            <a:custGeom>
              <a:avLst/>
              <a:gdLst>
                <a:gd name="connsiteX0" fmla="*/ 0 w 1933961"/>
                <a:gd name="connsiteY0" fmla="*/ 967029 h 1934057"/>
                <a:gd name="connsiteX1" fmla="*/ 966981 w 1933961"/>
                <a:gd name="connsiteY1" fmla="*/ 0 h 1934057"/>
                <a:gd name="connsiteX2" fmla="*/ 1933962 w 1933961"/>
                <a:gd name="connsiteY2" fmla="*/ 967029 h 1934057"/>
                <a:gd name="connsiteX3" fmla="*/ 966981 w 1933961"/>
                <a:gd name="connsiteY3" fmla="*/ 1934058 h 1934057"/>
                <a:gd name="connsiteX4" fmla="*/ 0 w 1933961"/>
                <a:gd name="connsiteY4" fmla="*/ 967029 h 1934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961" h="1934057">
                  <a:moveTo>
                    <a:pt x="0" y="967029"/>
                  </a:moveTo>
                  <a:cubicBezTo>
                    <a:pt x="0" y="432954"/>
                    <a:pt x="432932" y="0"/>
                    <a:pt x="966981" y="0"/>
                  </a:cubicBezTo>
                  <a:cubicBezTo>
                    <a:pt x="1501030" y="0"/>
                    <a:pt x="1933962" y="432954"/>
                    <a:pt x="1933962" y="967029"/>
                  </a:cubicBezTo>
                  <a:cubicBezTo>
                    <a:pt x="1933962" y="1501104"/>
                    <a:pt x="1501030" y="1934058"/>
                    <a:pt x="966981" y="1934058"/>
                  </a:cubicBezTo>
                  <a:cubicBezTo>
                    <a:pt x="432932" y="1934058"/>
                    <a:pt x="0" y="1501104"/>
                    <a:pt x="0" y="967029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00B0F0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06082" tIns="306096" rIns="306082" bIns="30609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Vertebrates </a:t>
              </a:r>
              <a:endParaRPr lang="en-US" sz="1800" b="1" kern="12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3865323" y="2382697"/>
            <a:ext cx="1123720" cy="1124035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B0F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733800" y="3521654"/>
            <a:ext cx="1386766" cy="425368"/>
          </a:xfrm>
          <a:custGeom>
            <a:avLst/>
            <a:gdLst>
              <a:gd name="connsiteX0" fmla="*/ 0 w 1386766"/>
              <a:gd name="connsiteY0" fmla="*/ 0 h 1002995"/>
              <a:gd name="connsiteX1" fmla="*/ 1386766 w 1386766"/>
              <a:gd name="connsiteY1" fmla="*/ 0 h 1002995"/>
              <a:gd name="connsiteX2" fmla="*/ 1386766 w 1386766"/>
              <a:gd name="connsiteY2" fmla="*/ 1002995 h 1002995"/>
              <a:gd name="connsiteX3" fmla="*/ 0 w 1386766"/>
              <a:gd name="connsiteY3" fmla="*/ 1002995 h 1002995"/>
              <a:gd name="connsiteX4" fmla="*/ 0 w 1386766"/>
              <a:gd name="connsiteY4" fmla="*/ 0 h 100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6766" h="1002995">
                <a:moveTo>
                  <a:pt x="0" y="0"/>
                </a:moveTo>
                <a:lnTo>
                  <a:pt x="1386766" y="0"/>
                </a:lnTo>
                <a:lnTo>
                  <a:pt x="1386766" y="1002995"/>
                </a:lnTo>
                <a:lnTo>
                  <a:pt x="0" y="10029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400" b="1" i="1" dirty="0">
                <a:solidFill>
                  <a:srgbClr val="743006"/>
                </a:solidFill>
                <a:latin typeface="Bookman Old Style" panose="02050604050505020204" pitchFamily="18" charset="0"/>
              </a:rPr>
              <a:t>Aves</a:t>
            </a:r>
            <a:endParaRPr lang="en-US" sz="1400" kern="1200" dirty="0">
              <a:solidFill>
                <a:srgbClr val="74300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50007" y="2783126"/>
            <a:ext cx="1123720" cy="1124035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B0F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304800" y="2257728"/>
            <a:ext cx="1386766" cy="425368"/>
          </a:xfrm>
          <a:custGeom>
            <a:avLst/>
            <a:gdLst>
              <a:gd name="connsiteX0" fmla="*/ 0 w 1386766"/>
              <a:gd name="connsiteY0" fmla="*/ 0 h 1002995"/>
              <a:gd name="connsiteX1" fmla="*/ 1386766 w 1386766"/>
              <a:gd name="connsiteY1" fmla="*/ 0 h 1002995"/>
              <a:gd name="connsiteX2" fmla="*/ 1386766 w 1386766"/>
              <a:gd name="connsiteY2" fmla="*/ 1002995 h 1002995"/>
              <a:gd name="connsiteX3" fmla="*/ 0 w 1386766"/>
              <a:gd name="connsiteY3" fmla="*/ 1002995 h 1002995"/>
              <a:gd name="connsiteX4" fmla="*/ 0 w 1386766"/>
              <a:gd name="connsiteY4" fmla="*/ 0 h 100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6766" h="1002995">
                <a:moveTo>
                  <a:pt x="0" y="0"/>
                </a:moveTo>
                <a:lnTo>
                  <a:pt x="1386766" y="0"/>
                </a:lnTo>
                <a:lnTo>
                  <a:pt x="1386766" y="1002995"/>
                </a:lnTo>
                <a:lnTo>
                  <a:pt x="0" y="10029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400" b="1" i="1" kern="1200" dirty="0">
                <a:solidFill>
                  <a:srgbClr val="743006"/>
                </a:solidFill>
                <a:latin typeface="Bookman Old Style" panose="02050604050505020204" pitchFamily="18" charset="0"/>
              </a:rPr>
              <a:t>Pisces</a:t>
            </a:r>
            <a:endParaRPr lang="en-US" sz="1400" kern="1200" dirty="0">
              <a:solidFill>
                <a:srgbClr val="743006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25362" y="2382697"/>
            <a:ext cx="1123720" cy="1124035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B0F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193839" y="3521654"/>
            <a:ext cx="1386766" cy="425368"/>
          </a:xfrm>
          <a:custGeom>
            <a:avLst/>
            <a:gdLst>
              <a:gd name="connsiteX0" fmla="*/ 0 w 1386766"/>
              <a:gd name="connsiteY0" fmla="*/ 0 h 1002995"/>
              <a:gd name="connsiteX1" fmla="*/ 1386766 w 1386766"/>
              <a:gd name="connsiteY1" fmla="*/ 0 h 1002995"/>
              <a:gd name="connsiteX2" fmla="*/ 1386766 w 1386766"/>
              <a:gd name="connsiteY2" fmla="*/ 1002995 h 1002995"/>
              <a:gd name="connsiteX3" fmla="*/ 0 w 1386766"/>
              <a:gd name="connsiteY3" fmla="*/ 1002995 h 1002995"/>
              <a:gd name="connsiteX4" fmla="*/ 0 w 1386766"/>
              <a:gd name="connsiteY4" fmla="*/ 0 h 100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6766" h="1002995">
                <a:moveTo>
                  <a:pt x="0" y="0"/>
                </a:moveTo>
                <a:lnTo>
                  <a:pt x="1386766" y="0"/>
                </a:lnTo>
                <a:lnTo>
                  <a:pt x="1386766" y="1002995"/>
                </a:lnTo>
                <a:lnTo>
                  <a:pt x="0" y="10029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400" b="1" i="1" kern="1200" dirty="0" err="1">
                <a:solidFill>
                  <a:srgbClr val="743006"/>
                </a:solidFill>
                <a:latin typeface="Bookman Old Style" panose="02050604050505020204" pitchFamily="18" charset="0"/>
              </a:rPr>
              <a:t>Amphibia</a:t>
            </a:r>
            <a:endParaRPr lang="en-US" sz="1400" kern="1200" dirty="0">
              <a:solidFill>
                <a:srgbClr val="743006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flipH="1">
            <a:off x="4526570" y="1225311"/>
            <a:ext cx="1123720" cy="1124035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B0F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Oval 14"/>
          <p:cNvSpPr/>
          <p:nvPr/>
        </p:nvSpPr>
        <p:spPr>
          <a:xfrm>
            <a:off x="799794" y="1225311"/>
            <a:ext cx="1123720" cy="1124035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B0F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4937834" y="2257728"/>
            <a:ext cx="1386766" cy="425368"/>
          </a:xfrm>
          <a:custGeom>
            <a:avLst/>
            <a:gdLst>
              <a:gd name="connsiteX0" fmla="*/ 0 w 1386766"/>
              <a:gd name="connsiteY0" fmla="*/ 0 h 1002995"/>
              <a:gd name="connsiteX1" fmla="*/ 1386766 w 1386766"/>
              <a:gd name="connsiteY1" fmla="*/ 0 h 1002995"/>
              <a:gd name="connsiteX2" fmla="*/ 1386766 w 1386766"/>
              <a:gd name="connsiteY2" fmla="*/ 1002995 h 1002995"/>
              <a:gd name="connsiteX3" fmla="*/ 0 w 1386766"/>
              <a:gd name="connsiteY3" fmla="*/ 1002995 h 1002995"/>
              <a:gd name="connsiteX4" fmla="*/ 0 w 1386766"/>
              <a:gd name="connsiteY4" fmla="*/ 0 h 100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6766" h="1002995">
                <a:moveTo>
                  <a:pt x="0" y="0"/>
                </a:moveTo>
                <a:lnTo>
                  <a:pt x="1386766" y="0"/>
                </a:lnTo>
                <a:lnTo>
                  <a:pt x="1386766" y="1002995"/>
                </a:lnTo>
                <a:lnTo>
                  <a:pt x="0" y="10029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400" b="1" i="1" dirty="0">
                <a:solidFill>
                  <a:srgbClr val="743006"/>
                </a:solidFill>
                <a:latin typeface="Bookman Old Style" panose="02050604050505020204" pitchFamily="18" charset="0"/>
              </a:rPr>
              <a:t>Mammalia</a:t>
            </a:r>
            <a:endParaRPr lang="en-US" sz="1400" kern="1200" dirty="0">
              <a:solidFill>
                <a:srgbClr val="743006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518484" y="3907161"/>
            <a:ext cx="1386766" cy="425368"/>
          </a:xfrm>
          <a:custGeom>
            <a:avLst/>
            <a:gdLst>
              <a:gd name="connsiteX0" fmla="*/ 0 w 1386766"/>
              <a:gd name="connsiteY0" fmla="*/ 0 h 1002995"/>
              <a:gd name="connsiteX1" fmla="*/ 1386766 w 1386766"/>
              <a:gd name="connsiteY1" fmla="*/ 0 h 1002995"/>
              <a:gd name="connsiteX2" fmla="*/ 1386766 w 1386766"/>
              <a:gd name="connsiteY2" fmla="*/ 1002995 h 1002995"/>
              <a:gd name="connsiteX3" fmla="*/ 0 w 1386766"/>
              <a:gd name="connsiteY3" fmla="*/ 1002995 h 1002995"/>
              <a:gd name="connsiteX4" fmla="*/ 0 w 1386766"/>
              <a:gd name="connsiteY4" fmla="*/ 0 h 100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6766" h="1002995">
                <a:moveTo>
                  <a:pt x="0" y="0"/>
                </a:moveTo>
                <a:lnTo>
                  <a:pt x="1386766" y="0"/>
                </a:lnTo>
                <a:lnTo>
                  <a:pt x="1386766" y="1002995"/>
                </a:lnTo>
                <a:lnTo>
                  <a:pt x="0" y="10029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400" b="1" i="1" kern="1200" dirty="0" err="1">
                <a:solidFill>
                  <a:srgbClr val="743006"/>
                </a:solidFill>
                <a:latin typeface="Bookman Old Style" panose="02050604050505020204" pitchFamily="18" charset="0"/>
              </a:rPr>
              <a:t>Reptilia</a:t>
            </a:r>
            <a:endParaRPr lang="en-US" sz="1400" kern="1200" dirty="0">
              <a:solidFill>
                <a:srgbClr val="74300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4380" y="640080"/>
            <a:ext cx="4796790" cy="400110"/>
          </a:xfrm>
          <a:prstGeom prst="rect">
            <a:avLst/>
          </a:prstGeom>
          <a:solidFill>
            <a:srgbClr val="C00000"/>
          </a:solidFill>
          <a:ln>
            <a:solidFill>
              <a:srgbClr val="0099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Vertebrates are grouped into five classes</a:t>
            </a:r>
            <a:endParaRPr lang="en-US" sz="2000" b="1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55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6" grpId="0"/>
      <p:bldP spid="17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05790" y="361950"/>
            <a:ext cx="1527810" cy="374571"/>
          </a:xfrm>
          <a:prstGeom prst="roundRect">
            <a:avLst/>
          </a:prstGeom>
          <a:solidFill>
            <a:srgbClr val="009999"/>
          </a:solidFill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Bookman Old Style" panose="02050604050505020204" pitchFamily="18" charset="0"/>
              </a:rPr>
              <a:t>PISCES</a:t>
            </a:r>
            <a:endParaRPr lang="en-US" sz="1600" b="1" dirty="0">
              <a:solidFill>
                <a:schemeClr val="bg2">
                  <a:lumMod val="9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7210" y="899526"/>
            <a:ext cx="2129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are fish.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7210" y="1268986"/>
            <a:ext cx="7974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Their skin is covered with scales/plates.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14600" y="899782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They are exclusively aquatic animals.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7210" y="1607856"/>
            <a:ext cx="7974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They obtain oxygen dissolved in water by using gills.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7210" y="1977188"/>
            <a:ext cx="814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body is streamlined, and a muscular tail is used for movement. 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210" y="2349890"/>
            <a:ext cx="8149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They are cold-blooded and their hearts have only two chambers, unlike the four that humans have. 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2450" y="2974922"/>
            <a:ext cx="814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They lay eggs. 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5790" y="3344254"/>
            <a:ext cx="4880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Some fish have entirely of cartilage, such as sharks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8640" y="3955018"/>
            <a:ext cx="4937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And some with a skeleton made of both bone and cartilage.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0" y="1721301"/>
            <a:ext cx="4701200" cy="2549839"/>
          </a:xfrm>
          <a:prstGeom prst="snip2DiagRect">
            <a:avLst>
              <a:gd name="adj1" fmla="val 27813"/>
              <a:gd name="adj2" fmla="val 0"/>
            </a:avLst>
          </a:prstGeom>
          <a:ln>
            <a:solidFill>
              <a:schemeClr val="tx1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3124200" y="1796332"/>
            <a:ext cx="2109372" cy="876723"/>
            <a:chOff x="3124200" y="5168146"/>
            <a:chExt cx="2109372" cy="876723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124200" y="5482554"/>
              <a:ext cx="274320" cy="56231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diamond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ounded Rectangle 2"/>
            <p:cNvSpPr/>
            <p:nvPr/>
          </p:nvSpPr>
          <p:spPr>
            <a:xfrm>
              <a:off x="3319821" y="5168146"/>
              <a:ext cx="1913751" cy="408623"/>
            </a:xfrm>
            <a:prstGeom prst="roundRect">
              <a:avLst/>
            </a:prstGeom>
            <a:solidFill>
              <a:srgbClr val="C00000"/>
            </a:solidFill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Scales/plates.</a:t>
              </a:r>
              <a:endParaRPr lang="en-US" b="1" i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60" y="2069334"/>
            <a:ext cx="3434477" cy="2549839"/>
          </a:xfrm>
          <a:prstGeom prst="snip2DiagRect">
            <a:avLst>
              <a:gd name="adj1" fmla="val 27813"/>
              <a:gd name="adj2" fmla="val 0"/>
            </a:avLst>
          </a:prstGeom>
          <a:ln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923" y="633323"/>
            <a:ext cx="3434477" cy="1949065"/>
          </a:xfrm>
          <a:prstGeom prst="snip2DiagRect">
            <a:avLst>
              <a:gd name="adj1" fmla="val 27813"/>
              <a:gd name="adj2" fmla="val 0"/>
            </a:avLst>
          </a:prstGeom>
          <a:ln>
            <a:solidFill>
              <a:schemeClr val="tx1"/>
            </a:solidFill>
          </a:ln>
        </p:spPr>
      </p:pic>
      <p:sp>
        <p:nvSpPr>
          <p:cNvPr id="32" name="Oval 31"/>
          <p:cNvSpPr/>
          <p:nvPr/>
        </p:nvSpPr>
        <p:spPr>
          <a:xfrm>
            <a:off x="4240250" y="702615"/>
            <a:ext cx="1123720" cy="112403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B0F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Rounded Rectangle 32"/>
          <p:cNvSpPr/>
          <p:nvPr/>
        </p:nvSpPr>
        <p:spPr>
          <a:xfrm>
            <a:off x="4410713" y="1852880"/>
            <a:ext cx="782793" cy="425368"/>
          </a:xfrm>
          <a:prstGeom prst="roundRect">
            <a:avLst>
              <a:gd name="adj" fmla="val 48912"/>
            </a:avLst>
          </a:prstGeom>
          <a:solidFill>
            <a:srgbClr val="FFC000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400" b="1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Eggs</a:t>
            </a:r>
            <a:endParaRPr lang="en-US" sz="1400" kern="1200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5" y="2673055"/>
            <a:ext cx="2296725" cy="2119549"/>
          </a:xfrm>
          <a:prstGeom prst="snip2DiagRect">
            <a:avLst>
              <a:gd name="adj1" fmla="val 27813"/>
              <a:gd name="adj2" fmla="val 0"/>
            </a:avLst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" y="1002655"/>
            <a:ext cx="2598753" cy="1949065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36" name="Round Diagonal Corner Rectangle 35"/>
          <p:cNvSpPr/>
          <p:nvPr/>
        </p:nvSpPr>
        <p:spPr>
          <a:xfrm>
            <a:off x="4184407" y="583500"/>
            <a:ext cx="3054593" cy="1998888"/>
          </a:xfrm>
          <a:prstGeom prst="round2Diag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C010A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Rounded Rectangle 36"/>
          <p:cNvSpPr/>
          <p:nvPr/>
        </p:nvSpPr>
        <p:spPr>
          <a:xfrm>
            <a:off x="6324600" y="633323"/>
            <a:ext cx="782793" cy="425368"/>
          </a:xfrm>
          <a:prstGeom prst="roundRect">
            <a:avLst>
              <a:gd name="adj" fmla="val 25027"/>
            </a:avLst>
          </a:prstGeom>
          <a:solidFill>
            <a:srgbClr val="FFC000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400" b="1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Shark</a:t>
            </a:r>
            <a:endParaRPr lang="en-US" sz="1400" kern="1200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70055" y="881490"/>
            <a:ext cx="2235745" cy="1402909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40" name="Round Diagonal Corner Rectangle 39"/>
          <p:cNvSpPr/>
          <p:nvPr/>
        </p:nvSpPr>
        <p:spPr>
          <a:xfrm>
            <a:off x="537210" y="1320801"/>
            <a:ext cx="2648576" cy="1312773"/>
          </a:xfrm>
          <a:prstGeom prst="round2Diag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C010A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Rounded Rectangle 40"/>
          <p:cNvSpPr/>
          <p:nvPr/>
        </p:nvSpPr>
        <p:spPr>
          <a:xfrm>
            <a:off x="2227075" y="1338176"/>
            <a:ext cx="782793" cy="425368"/>
          </a:xfrm>
          <a:prstGeom prst="roundRect">
            <a:avLst>
              <a:gd name="adj" fmla="val 25027"/>
            </a:avLst>
          </a:prstGeom>
          <a:solidFill>
            <a:srgbClr val="FFC000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400" b="1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Tuna</a:t>
            </a: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42" name="Round Diagonal Corner Rectangle 41"/>
          <p:cNvSpPr/>
          <p:nvPr/>
        </p:nvSpPr>
        <p:spPr>
          <a:xfrm>
            <a:off x="3282504" y="1320801"/>
            <a:ext cx="2649859" cy="1312773"/>
          </a:xfrm>
          <a:prstGeom prst="round2Diag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C010A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Rounded Rectangle 42"/>
          <p:cNvSpPr/>
          <p:nvPr/>
        </p:nvSpPr>
        <p:spPr>
          <a:xfrm>
            <a:off x="4998831" y="1328401"/>
            <a:ext cx="782793" cy="425368"/>
          </a:xfrm>
          <a:prstGeom prst="roundRect">
            <a:avLst>
              <a:gd name="adj" fmla="val 25027"/>
            </a:avLst>
          </a:prstGeom>
          <a:solidFill>
            <a:srgbClr val="FFC000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400" b="1" i="1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Rohu</a:t>
            </a:r>
            <a:endParaRPr lang="en-US" sz="14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2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7" grpId="0" animBg="1"/>
      <p:bldP spid="37" grpId="1" animBg="1"/>
      <p:bldP spid="41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10275</TotalTime>
  <Words>183</Words>
  <Application>Microsoft Office PowerPoint</Application>
  <PresentationFormat>On-screen Show (16:9)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AkrutiDevNatraj</vt:lpstr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959</cp:revision>
  <cp:lastPrinted>2024-01-23T12:16:07Z</cp:lastPrinted>
  <dcterms:created xsi:type="dcterms:W3CDTF">2013-07-31T12:47:49Z</dcterms:created>
  <dcterms:modified xsi:type="dcterms:W3CDTF">2024-01-23T12:16:07Z</dcterms:modified>
</cp:coreProperties>
</file>