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7" r:id="rId2"/>
    <p:sldId id="358" r:id="rId3"/>
    <p:sldId id="3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8575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This bewildering variety of life around us has evolved on the earth over millions of years.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522088"/>
            <a:ext cx="1828800" cy="408624"/>
          </a:xfrm>
          <a:prstGeom prst="wedgeRoundRectCallout">
            <a:avLst>
              <a:gd name="adj1" fmla="val -60704"/>
              <a:gd name="adj2" fmla="val -40266"/>
              <a:gd name="adj3" fmla="val 16667"/>
            </a:avLst>
          </a:prstGeom>
          <a:gradFill>
            <a:gsLst>
              <a:gs pos="0">
                <a:srgbClr val="00B0F0"/>
              </a:gs>
              <a:gs pos="65000">
                <a:srgbClr val="00B0F0"/>
              </a:gs>
              <a:gs pos="42000">
                <a:srgbClr val="00B0F0"/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Confusing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8" y="965002"/>
            <a:ext cx="3727252" cy="37272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3400" y="742950"/>
            <a:ext cx="426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 we have time to try and understand all these living organisms?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428750"/>
            <a:ext cx="1651000" cy="15808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43400" y="1745218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We can not look at them one by one.</a:t>
            </a:r>
          </a:p>
        </p:txBody>
      </p:sp>
    </p:spTree>
    <p:extLst>
      <p:ext uri="{BB962C8B-B14F-4D97-AF65-F5344CB8AC3E}">
        <p14:creationId xmlns:p14="http://schemas.microsoft.com/office/powerpoint/2010/main" val="335310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8575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So, we look for </a:t>
            </a:r>
            <a:r>
              <a:rPr lang="en-US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similarities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among the organisms, which will allow us to put them into </a:t>
            </a:r>
            <a:r>
              <a:rPr lang="en-US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different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classes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and then study different classes or </a:t>
            </a:r>
            <a:r>
              <a:rPr lang="en-US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groups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as a whole.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190030"/>
            <a:ext cx="3784600" cy="1494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57" y="1190030"/>
            <a:ext cx="1903695" cy="1494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2729913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Birds</a:t>
            </a:r>
            <a:endParaRPr lang="en-US" dirty="0">
              <a:solidFill>
                <a:srgbClr val="C0000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2684431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Reptiles</a:t>
            </a:r>
            <a:endParaRPr lang="en-US" dirty="0">
              <a:solidFill>
                <a:srgbClr val="C0000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2982" y="3105150"/>
            <a:ext cx="5781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In order to make </a:t>
            </a:r>
            <a:r>
              <a:rPr lang="en-US" b="1" i="1" dirty="0">
                <a:solidFill>
                  <a:srgbClr val="C010A7"/>
                </a:solidFill>
                <a:latin typeface="Bookman Old Style" panose="02050604050505020204" pitchFamily="18" charset="0"/>
              </a:rPr>
              <a:t>relevant groups</a:t>
            </a:r>
            <a:r>
              <a:rPr lang="en-US" dirty="0">
                <a:solidFill>
                  <a:srgbClr val="C010A7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to study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the variety of life forms, we need to decide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which </a:t>
            </a:r>
            <a:r>
              <a:rPr lang="en-US" b="1" i="1" dirty="0">
                <a:solidFill>
                  <a:srgbClr val="C010A7"/>
                </a:solidFill>
                <a:latin typeface="Bookman Old Style" panose="02050604050505020204" pitchFamily="18" charset="0"/>
              </a:rPr>
              <a:t>characteristics</a:t>
            </a:r>
            <a:r>
              <a:rPr lang="en-US" dirty="0">
                <a:solidFill>
                  <a:srgbClr val="C010A7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decide more</a:t>
            </a:r>
          </a:p>
          <a:p>
            <a:r>
              <a:rPr lang="en-US" b="1" i="1" dirty="0">
                <a:solidFill>
                  <a:srgbClr val="C010A7"/>
                </a:solidFill>
                <a:latin typeface="Bookman Old Style" panose="02050604050505020204" pitchFamily="18" charset="0"/>
              </a:rPr>
              <a:t>fundamental</a:t>
            </a:r>
            <a:r>
              <a:rPr lang="en-US" dirty="0">
                <a:solidFill>
                  <a:srgbClr val="C010A7"/>
                </a:solidFill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C010A7"/>
                </a:solidFill>
                <a:latin typeface="Bookman Old Style" panose="02050604050505020204" pitchFamily="18" charset="0"/>
              </a:rPr>
              <a:t>differences</a:t>
            </a:r>
            <a:r>
              <a:rPr lang="en-US" dirty="0">
                <a:solidFill>
                  <a:srgbClr val="C010A7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among organisms.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50" y="4305479"/>
            <a:ext cx="1371600" cy="337705"/>
          </a:xfrm>
          <a:prstGeom prst="wedgeRoundRectCallout">
            <a:avLst>
              <a:gd name="adj1" fmla="val -21665"/>
              <a:gd name="adj2" fmla="val -76956"/>
              <a:gd name="adj3" fmla="val 16667"/>
            </a:avLst>
          </a:prstGeom>
          <a:gradFill>
            <a:gsLst>
              <a:gs pos="0">
                <a:srgbClr val="00B0F0"/>
              </a:gs>
              <a:gs pos="65000">
                <a:srgbClr val="00B0F0"/>
              </a:gs>
              <a:gs pos="42000">
                <a:srgbClr val="00B0F0"/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basic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5875" y="3486150"/>
            <a:ext cx="1637355" cy="337705"/>
          </a:xfrm>
          <a:prstGeom prst="wedgeRoundRectCallout">
            <a:avLst>
              <a:gd name="adj1" fmla="val -21165"/>
              <a:gd name="adj2" fmla="val -84477"/>
              <a:gd name="adj3" fmla="val 16667"/>
            </a:avLst>
          </a:prstGeom>
          <a:gradFill>
            <a:gsLst>
              <a:gs pos="0">
                <a:srgbClr val="00B0F0"/>
              </a:gs>
              <a:gs pos="65000">
                <a:srgbClr val="00B0F0"/>
              </a:gs>
              <a:gs pos="42000">
                <a:srgbClr val="00B0F0"/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meaningful</a:t>
            </a:r>
          </a:p>
        </p:txBody>
      </p:sp>
    </p:spTree>
    <p:extLst>
      <p:ext uri="{BB962C8B-B14F-4D97-AF65-F5344CB8AC3E}">
        <p14:creationId xmlns:p14="http://schemas.microsoft.com/office/powerpoint/2010/main" val="382368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This would create the </a:t>
            </a:r>
            <a:r>
              <a:rPr lang="en-US" b="1" i="1" dirty="0">
                <a:solidFill>
                  <a:srgbClr val="C010A7"/>
                </a:solidFill>
                <a:latin typeface="Bookman Old Style" panose="02050604050505020204" pitchFamily="18" charset="0"/>
              </a:rPr>
              <a:t>main broad groups</a:t>
            </a:r>
            <a:r>
              <a:rPr lang="en-US" dirty="0">
                <a:latin typeface="Bookman Old Style" panose="02050604050505020204" pitchFamily="18" charset="0"/>
              </a:rPr>
              <a:t> of organisms.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86832"/>
            <a:ext cx="3312886" cy="1828800"/>
          </a:xfrm>
          <a:prstGeom prst="roundRect">
            <a:avLst>
              <a:gd name="adj" fmla="val 8334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6832"/>
            <a:ext cx="2744916" cy="1828800"/>
          </a:xfrm>
          <a:prstGeom prst="roundRect">
            <a:avLst>
              <a:gd name="adj" fmla="val 833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533400" y="249555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Within these groups, </a:t>
            </a:r>
            <a:r>
              <a:rPr lang="en-US" b="1" i="1" dirty="0">
                <a:solidFill>
                  <a:srgbClr val="009999"/>
                </a:solidFill>
                <a:latin typeface="Bookman Old Style" panose="02050604050505020204" pitchFamily="18" charset="0"/>
              </a:rPr>
              <a:t>smaller subgroups </a:t>
            </a:r>
            <a:r>
              <a:rPr lang="en-US" dirty="0">
                <a:latin typeface="Bookman Old Style" panose="02050604050505020204" pitchFamily="18" charset="0"/>
              </a:rPr>
              <a:t>will be decided by </a:t>
            </a:r>
            <a:r>
              <a:rPr lang="en-US" b="1" i="1" dirty="0">
                <a:solidFill>
                  <a:srgbClr val="009999"/>
                </a:solidFill>
                <a:latin typeface="Bookman Old Style" panose="02050604050505020204" pitchFamily="18" charset="0"/>
              </a:rPr>
              <a:t>less important characteristics.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5129" y="3105150"/>
            <a:ext cx="5063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So, there is a </a:t>
            </a:r>
            <a:r>
              <a:rPr lang="en-US" b="1" i="1" dirty="0">
                <a:solidFill>
                  <a:srgbClr val="3E3EFC"/>
                </a:solidFill>
                <a:latin typeface="Bookman Old Style" panose="02050604050505020204" pitchFamily="18" charset="0"/>
              </a:rPr>
              <a:t>need to classify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all organisms on the basis of </a:t>
            </a:r>
          </a:p>
          <a:p>
            <a:r>
              <a:rPr lang="en-US" b="1" i="1" dirty="0">
                <a:solidFill>
                  <a:srgbClr val="3E3EFC"/>
                </a:solidFill>
                <a:latin typeface="Bookman Old Style" panose="02050604050505020204" pitchFamily="18" charset="0"/>
              </a:rPr>
              <a:t>similar characteristics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6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144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959</cp:revision>
  <dcterms:created xsi:type="dcterms:W3CDTF">2013-07-31T12:47:49Z</dcterms:created>
  <dcterms:modified xsi:type="dcterms:W3CDTF">2024-01-23T11:49:38Z</dcterms:modified>
</cp:coreProperties>
</file>