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53" r:id="rId2"/>
    <p:sldId id="354" r:id="rId3"/>
    <p:sldId id="355" r:id="rId4"/>
    <p:sldId id="356" r:id="rId5"/>
    <p:sldId id="357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10A7"/>
    <a:srgbClr val="FFFF8F"/>
    <a:srgbClr val="F593A8"/>
    <a:srgbClr val="800080"/>
    <a:srgbClr val="3E3EFC"/>
    <a:srgbClr val="FFDBFA"/>
    <a:srgbClr val="009999"/>
    <a:srgbClr val="BA6006"/>
    <a:srgbClr val="FFFFC1"/>
    <a:srgbClr val="FE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9512" autoAdjust="0"/>
  </p:normalViewPr>
  <p:slideViewPr>
    <p:cSldViewPr>
      <p:cViewPr varScale="1">
        <p:scale>
          <a:sx n="109" d="100"/>
          <a:sy n="109" d="100"/>
        </p:scale>
        <p:origin x="677" y="82"/>
      </p:cViewPr>
      <p:guideLst>
        <p:guide orient="horz" pos="162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647700" y="878542"/>
            <a:ext cx="7820787" cy="37696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302125" y="673281"/>
            <a:ext cx="457200" cy="450669"/>
          </a:xfrm>
          <a:prstGeom prst="ellipse">
            <a:avLst/>
          </a:prstGeom>
          <a:solidFill>
            <a:schemeClr val="bg1"/>
          </a:solidFill>
          <a:ln w="50800" cap="rnd" cmpd="dbl" algn="ctr">
            <a:solidFill>
              <a:srgbClr val="00206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Rectangle 1"/>
          <p:cNvSpPr>
            <a:spLocks noChangeArrowheads="1"/>
          </p:cNvSpPr>
          <p:nvPr userDrawn="1"/>
        </p:nvSpPr>
        <p:spPr bwMode="white">
          <a:xfrm>
            <a:off x="660400" y="266699"/>
            <a:ext cx="7797800" cy="59531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38200" y="1041087"/>
            <a:ext cx="3921125" cy="3538533"/>
            <a:chOff x="584200" y="1047750"/>
            <a:chExt cx="3682599" cy="3632200"/>
          </a:xfrm>
        </p:grpSpPr>
        <p:sp>
          <p:nvSpPr>
            <p:cNvPr id="9" name="Hexagon 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285599" y="2007448"/>
              <a:ext cx="1981200" cy="1752600"/>
            </a:xfrm>
            <a:prstGeom prst="hexagon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685800" y="272475"/>
            <a:ext cx="71896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3200" b="1" kern="1200" dirty="0">
                <a:solidFill>
                  <a:srgbClr val="002060"/>
                </a:solidFill>
                <a:latin typeface="Bookman Old Style" pitchFamily="18" charset="0"/>
                <a:ea typeface="+mn-ea"/>
                <a:cs typeface="+mn-cs"/>
              </a:rPr>
              <a:t>7. Diversity in Living Organisms</a:t>
            </a:r>
          </a:p>
        </p:txBody>
      </p: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61950"/>
            <a:ext cx="5105400" cy="369332"/>
          </a:xfrm>
          <a:prstGeom prst="rect">
            <a:avLst/>
          </a:prstGeom>
          <a:solidFill>
            <a:srgbClr val="00B0F0">
              <a:alpha val="63000"/>
            </a:srgb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i="1" dirty="0">
                <a:latin typeface="Bookman Old Style" panose="02050604050505020204" pitchFamily="18" charset="0"/>
              </a:rPr>
              <a:t>The Hierarchy of Classification-Groups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89535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All living things are </a:t>
            </a:r>
            <a:r>
              <a:rPr lang="en-US" b="1" i="1" dirty="0">
                <a:solidFill>
                  <a:srgbClr val="C010A7"/>
                </a:solidFill>
                <a:latin typeface="Bookman Old Style" panose="02050604050505020204" pitchFamily="18" charset="0"/>
              </a:rPr>
              <a:t>identified</a:t>
            </a:r>
            <a:r>
              <a:rPr lang="en-US" dirty="0">
                <a:latin typeface="Bookman Old Style" panose="02050604050505020204" pitchFamily="18" charset="0"/>
              </a:rPr>
              <a:t> and </a:t>
            </a:r>
            <a:r>
              <a:rPr lang="en-US" b="1" i="1" dirty="0">
                <a:solidFill>
                  <a:srgbClr val="C010A7"/>
                </a:solidFill>
                <a:latin typeface="Bookman Old Style" panose="02050604050505020204" pitchFamily="18" charset="0"/>
              </a:rPr>
              <a:t>categorized</a:t>
            </a:r>
            <a:r>
              <a:rPr lang="en-US" dirty="0">
                <a:solidFill>
                  <a:srgbClr val="C010A7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on the basis of </a:t>
            </a:r>
            <a:r>
              <a:rPr lang="en-US" b="1" i="1" dirty="0">
                <a:solidFill>
                  <a:srgbClr val="C010A7"/>
                </a:solidFill>
                <a:latin typeface="Bookman Old Style" panose="02050604050505020204" pitchFamily="18" charset="0"/>
              </a:rPr>
              <a:t>characteristics 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475957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All living things are </a:t>
            </a:r>
            <a:r>
              <a:rPr lang="en-US" b="1" i="1" dirty="0">
                <a:solidFill>
                  <a:srgbClr val="3E3EFC"/>
                </a:solidFill>
                <a:latin typeface="Bookman Old Style" panose="02050604050505020204" pitchFamily="18" charset="0"/>
              </a:rPr>
              <a:t>identified</a:t>
            </a:r>
            <a:r>
              <a:rPr lang="en-US" dirty="0">
                <a:latin typeface="Bookman Old Style" panose="02050604050505020204" pitchFamily="18" charset="0"/>
              </a:rPr>
              <a:t> and </a:t>
            </a:r>
            <a:r>
              <a:rPr lang="en-US" b="1" i="1" dirty="0">
                <a:solidFill>
                  <a:srgbClr val="3E3EFC"/>
                </a:solidFill>
                <a:latin typeface="Bookman Old Style" panose="02050604050505020204" pitchFamily="18" charset="0"/>
              </a:rPr>
              <a:t>categorised</a:t>
            </a:r>
            <a:r>
              <a:rPr lang="en-US" dirty="0">
                <a:solidFill>
                  <a:srgbClr val="3E3EFC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on the basis of their </a:t>
            </a:r>
            <a:r>
              <a:rPr lang="en-US" b="1" i="1" dirty="0">
                <a:solidFill>
                  <a:srgbClr val="3E3EFC"/>
                </a:solidFill>
                <a:latin typeface="Bookman Old Style" panose="02050604050505020204" pitchFamily="18" charset="0"/>
              </a:rPr>
              <a:t>body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b="1" i="1" dirty="0">
                <a:solidFill>
                  <a:srgbClr val="3E3EFC"/>
                </a:solidFill>
                <a:latin typeface="Bookman Old Style" panose="02050604050505020204" pitchFamily="18" charset="0"/>
              </a:rPr>
              <a:t>design</a:t>
            </a:r>
            <a:r>
              <a:rPr lang="en-US" dirty="0">
                <a:latin typeface="Bookman Old Style" panose="02050604050505020204" pitchFamily="18" charset="0"/>
              </a:rPr>
              <a:t> in </a:t>
            </a:r>
            <a:r>
              <a:rPr lang="en-US" b="1" i="1" dirty="0">
                <a:solidFill>
                  <a:srgbClr val="3E3EFC"/>
                </a:solidFill>
                <a:latin typeface="Bookman Old Style" panose="02050604050505020204" pitchFamily="18" charset="0"/>
              </a:rPr>
              <a:t>form</a:t>
            </a:r>
            <a:r>
              <a:rPr lang="en-US" dirty="0">
                <a:latin typeface="Bookman Old Style" panose="02050604050505020204" pitchFamily="18" charset="0"/>
              </a:rPr>
              <a:t> and </a:t>
            </a:r>
            <a:r>
              <a:rPr lang="en-US" b="1" i="1" dirty="0">
                <a:solidFill>
                  <a:srgbClr val="3E3EFC"/>
                </a:solidFill>
                <a:latin typeface="Bookman Old Style" panose="02050604050505020204" pitchFamily="18" charset="0"/>
              </a:rPr>
              <a:t>function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697230" y="2124491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Some characteristics are likely to make more wide-ranging changes in body design than others. </a:t>
            </a:r>
          </a:p>
        </p:txBody>
      </p:sp>
      <p:sp>
        <p:nvSpPr>
          <p:cNvPr id="5" name="Rectangle 4"/>
          <p:cNvSpPr/>
          <p:nvPr/>
        </p:nvSpPr>
        <p:spPr>
          <a:xfrm>
            <a:off x="697230" y="2770822"/>
            <a:ext cx="50177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800080"/>
                </a:solidFill>
                <a:latin typeface="Bookman Old Style" panose="02050604050505020204" pitchFamily="18" charset="0"/>
              </a:rPr>
              <a:t>There is a role of time in this as well. </a:t>
            </a:r>
          </a:p>
          <a:p>
            <a:r>
              <a:rPr lang="en-US" dirty="0">
                <a:latin typeface="Bookman Old Style" panose="02050604050505020204" pitchFamily="18" charset="0"/>
              </a:rPr>
              <a:t>So, once a certain body design comes into existence, it will shape the effects of all other subsequent design changes, simply because it already exists. </a:t>
            </a:r>
          </a:p>
        </p:txBody>
      </p:sp>
    </p:spTree>
    <p:extLst>
      <p:ext uri="{BB962C8B-B14F-4D97-AF65-F5344CB8AC3E}">
        <p14:creationId xmlns:p14="http://schemas.microsoft.com/office/powerpoint/2010/main" val="226194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61950"/>
            <a:ext cx="5105400" cy="369332"/>
          </a:xfrm>
          <a:prstGeom prst="rect">
            <a:avLst/>
          </a:prstGeom>
          <a:solidFill>
            <a:srgbClr val="00B0F0">
              <a:alpha val="63000"/>
            </a:srgb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i="1" dirty="0">
                <a:latin typeface="Bookman Old Style" panose="02050604050505020204" pitchFamily="18" charset="0"/>
              </a:rPr>
              <a:t>The Hierarchy of Classification-Groups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3525619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have tried to classify all living organisms into broad categories, called kingdoms.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88108" y="2831068"/>
            <a:ext cx="1524479" cy="57888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FFFFC1"/>
                </a:solidFill>
                <a:latin typeface="Bookman Old Style" panose="02050604050505020204" pitchFamily="18" charset="0"/>
              </a:rPr>
              <a:t>Ernst Haeckel </a:t>
            </a:r>
          </a:p>
          <a:p>
            <a:pPr algn="ctr"/>
            <a:r>
              <a:rPr lang="en-US" sz="1400" dirty="0">
                <a:solidFill>
                  <a:srgbClr val="FFFFC1"/>
                </a:solidFill>
                <a:latin typeface="Bookman Old Style" panose="02050604050505020204" pitchFamily="18" charset="0"/>
              </a:rPr>
              <a:t>(1894),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492269" y="2831067"/>
            <a:ext cx="1803247" cy="57888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FFFFC1"/>
                </a:solidFill>
                <a:latin typeface="Bookman Old Style" panose="02050604050505020204" pitchFamily="18" charset="0"/>
              </a:rPr>
              <a:t>Robert Whittaker </a:t>
            </a:r>
          </a:p>
          <a:p>
            <a:pPr algn="ctr"/>
            <a:r>
              <a:rPr lang="en-US" sz="1400" dirty="0">
                <a:solidFill>
                  <a:srgbClr val="FFFFC1"/>
                </a:solidFill>
                <a:latin typeface="Bookman Old Style" panose="02050604050505020204" pitchFamily="18" charset="0"/>
              </a:rPr>
              <a:t>(1959)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24400" y="2831067"/>
            <a:ext cx="1371600" cy="57888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FFC1"/>
                </a:solidFill>
                <a:latin typeface="Bookman Old Style" panose="02050604050505020204" pitchFamily="18" charset="0"/>
              </a:rPr>
              <a:t>Carl </a:t>
            </a:r>
            <a:r>
              <a:rPr lang="en-US" sz="1400" dirty="0" err="1">
                <a:solidFill>
                  <a:srgbClr val="FFFFC1"/>
                </a:solidFill>
                <a:latin typeface="Bookman Old Style" panose="02050604050505020204" pitchFamily="18" charset="0"/>
              </a:rPr>
              <a:t>Woese</a:t>
            </a:r>
            <a:endParaRPr lang="en-US" sz="1400" dirty="0">
              <a:solidFill>
                <a:srgbClr val="FFFFC1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US" sz="1400" dirty="0">
                <a:solidFill>
                  <a:srgbClr val="FFFFC1"/>
                </a:solidFill>
                <a:latin typeface="Bookman Old Style" panose="02050604050505020204" pitchFamily="18" charset="0"/>
              </a:rPr>
              <a:t>(1977)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89"/>
          <a:stretch/>
        </p:blipFill>
        <p:spPr>
          <a:xfrm>
            <a:off x="664547" y="1154668"/>
            <a:ext cx="1371600" cy="1577811"/>
          </a:xfrm>
          <a:prstGeom prst="rect">
            <a:avLst/>
          </a:prstGeom>
          <a:ln w="38100" cap="sq" cmpd="thickThin">
            <a:solidFill>
              <a:srgbClr val="C010A7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625" y="1154668"/>
            <a:ext cx="1295399" cy="1577810"/>
          </a:xfrm>
          <a:prstGeom prst="rect">
            <a:avLst/>
          </a:prstGeom>
          <a:ln w="38100" cap="sq" cmpd="thickThin">
            <a:solidFill>
              <a:srgbClr val="C010A7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0" r="8768" b="13724"/>
          <a:stretch/>
        </p:blipFill>
        <p:spPr>
          <a:xfrm>
            <a:off x="4762501" y="1154667"/>
            <a:ext cx="1295398" cy="1577811"/>
          </a:xfrm>
          <a:prstGeom prst="rect">
            <a:avLst/>
          </a:prstGeom>
          <a:ln w="38100" cap="sq" cmpd="thickThin">
            <a:solidFill>
              <a:srgbClr val="C010A7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Rectangle 9"/>
          <p:cNvSpPr/>
          <p:nvPr/>
        </p:nvSpPr>
        <p:spPr>
          <a:xfrm>
            <a:off x="609600" y="742950"/>
            <a:ext cx="2375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Biologists, such as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96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" y="1088886"/>
            <a:ext cx="3470910" cy="2853072"/>
          </a:xfrm>
          <a:prstGeom prst="rect">
            <a:avLst/>
          </a:prstGeom>
          <a:ln w="38100" cap="sq" cmpd="thickThin">
            <a:solidFill>
              <a:srgbClr val="000066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Rectangle 2"/>
          <p:cNvSpPr/>
          <p:nvPr/>
        </p:nvSpPr>
        <p:spPr>
          <a:xfrm>
            <a:off x="609600" y="361950"/>
            <a:ext cx="5105400" cy="369332"/>
          </a:xfrm>
          <a:prstGeom prst="rect">
            <a:avLst/>
          </a:prstGeom>
          <a:solidFill>
            <a:srgbClr val="00B0F0">
              <a:alpha val="63000"/>
            </a:srgb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i="1" dirty="0">
                <a:latin typeface="Bookman Old Style" panose="02050604050505020204" pitchFamily="18" charset="0"/>
              </a:rPr>
              <a:t>The Hierarchy of Classification-Groups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22"/>
          <a:stretch/>
        </p:blipFill>
        <p:spPr>
          <a:xfrm>
            <a:off x="4248150" y="1083028"/>
            <a:ext cx="4152900" cy="2864788"/>
          </a:xfrm>
          <a:prstGeom prst="rect">
            <a:avLst/>
          </a:prstGeom>
          <a:ln w="38100" cap="sq" cmpd="thickThin">
            <a:solidFill>
              <a:srgbClr val="000066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angle 5"/>
          <p:cNvSpPr/>
          <p:nvPr/>
        </p:nvSpPr>
        <p:spPr>
          <a:xfrm>
            <a:off x="609600" y="731282"/>
            <a:ext cx="6400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Bookman Old Style" panose="02050604050505020204" pitchFamily="18" charset="0"/>
              </a:rPr>
              <a:t>The classification Whittaker proposed has five kingdoms</a:t>
            </a:r>
          </a:p>
        </p:txBody>
      </p:sp>
      <p:sp>
        <p:nvSpPr>
          <p:cNvPr id="8" name="Rectangle 7"/>
          <p:cNvSpPr/>
          <p:nvPr/>
        </p:nvSpPr>
        <p:spPr>
          <a:xfrm>
            <a:off x="586740" y="3970676"/>
            <a:ext cx="533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Bookman Old Style" panose="02050604050505020204" pitchFamily="18" charset="0"/>
              </a:rPr>
              <a:t>These groups are formed on the basis of their cell structure, mode and source of nutrition and body organisation.</a:t>
            </a:r>
          </a:p>
        </p:txBody>
      </p:sp>
    </p:spTree>
    <p:extLst>
      <p:ext uri="{BB962C8B-B14F-4D97-AF65-F5344CB8AC3E}">
        <p14:creationId xmlns:p14="http://schemas.microsoft.com/office/powerpoint/2010/main" val="47220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85800" y="2343150"/>
            <a:ext cx="1139190" cy="369332"/>
          </a:xfrm>
          <a:prstGeom prst="rect">
            <a:avLst/>
          </a:prstGeom>
          <a:solidFill>
            <a:srgbClr val="BA6006">
              <a:alpha val="75000"/>
            </a:srgb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rgbClr val="FFFF00"/>
                </a:solidFill>
                <a:latin typeface="Bookman Old Style" panose="02050604050505020204" pitchFamily="18" charset="0"/>
              </a:rPr>
              <a:t>Phylum</a:t>
            </a:r>
            <a:endParaRPr lang="en-US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361950"/>
            <a:ext cx="5105400" cy="369332"/>
          </a:xfrm>
          <a:prstGeom prst="rect">
            <a:avLst/>
          </a:prstGeom>
          <a:solidFill>
            <a:srgbClr val="00B0F0">
              <a:alpha val="63000"/>
            </a:srgb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i="1" dirty="0">
                <a:latin typeface="Bookman Old Style" panose="02050604050505020204" pitchFamily="18" charset="0"/>
              </a:rPr>
              <a:t>The Hierarchy of Classification-Groups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810220"/>
            <a:ext cx="792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The modification </a:t>
            </a:r>
            <a:r>
              <a:rPr lang="en-US" dirty="0" err="1">
                <a:latin typeface="Bookman Old Style" panose="02050604050505020204" pitchFamily="18" charset="0"/>
              </a:rPr>
              <a:t>Woese</a:t>
            </a:r>
            <a:r>
              <a:rPr lang="en-US" dirty="0">
                <a:latin typeface="Bookman Old Style" panose="02050604050505020204" pitchFamily="18" charset="0"/>
              </a:rPr>
              <a:t> introduced by dividing the </a:t>
            </a:r>
            <a:r>
              <a:rPr lang="en-US" b="1" i="1" dirty="0" err="1">
                <a:solidFill>
                  <a:srgbClr val="009999"/>
                </a:solidFill>
                <a:latin typeface="Bookman Old Style" panose="02050604050505020204" pitchFamily="18" charset="0"/>
              </a:rPr>
              <a:t>Monera</a:t>
            </a:r>
            <a:r>
              <a:rPr lang="en-US" dirty="0">
                <a:solidFill>
                  <a:srgbClr val="009999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into </a:t>
            </a:r>
            <a:r>
              <a:rPr lang="en-US" i="1" dirty="0" err="1">
                <a:solidFill>
                  <a:srgbClr val="000066"/>
                </a:solidFill>
                <a:latin typeface="Bookman Old Style" panose="02050604050505020204" pitchFamily="18" charset="0"/>
              </a:rPr>
              <a:t>Archaebacteria</a:t>
            </a:r>
            <a:r>
              <a:rPr lang="en-US" dirty="0">
                <a:solidFill>
                  <a:srgbClr val="C010A7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(or </a:t>
            </a:r>
            <a:r>
              <a:rPr lang="en-US" dirty="0" err="1">
                <a:solidFill>
                  <a:srgbClr val="C010A7"/>
                </a:solidFill>
                <a:latin typeface="Bookman Old Style" panose="02050604050505020204" pitchFamily="18" charset="0"/>
              </a:rPr>
              <a:t>Archaea</a:t>
            </a:r>
            <a:r>
              <a:rPr lang="en-US" dirty="0">
                <a:latin typeface="Bookman Old Style" panose="02050604050505020204" pitchFamily="18" charset="0"/>
              </a:rPr>
              <a:t>) and </a:t>
            </a:r>
            <a:r>
              <a:rPr lang="en-US" i="1" dirty="0">
                <a:solidFill>
                  <a:srgbClr val="000066"/>
                </a:solidFill>
                <a:latin typeface="Bookman Old Style" panose="02050604050505020204" pitchFamily="18" charset="0"/>
              </a:rPr>
              <a:t>Eubacteria</a:t>
            </a:r>
            <a:r>
              <a:rPr lang="en-US" dirty="0">
                <a:latin typeface="Bookman Old Style" panose="02050604050505020204" pitchFamily="18" charset="0"/>
              </a:rPr>
              <a:t> (or </a:t>
            </a:r>
            <a:r>
              <a:rPr lang="en-US" dirty="0">
                <a:solidFill>
                  <a:srgbClr val="C010A7"/>
                </a:solidFill>
                <a:latin typeface="Bookman Old Style" panose="02050604050505020204" pitchFamily="18" charset="0"/>
              </a:rPr>
              <a:t>Bacteria</a:t>
            </a:r>
            <a:r>
              <a:rPr lang="en-US" dirty="0">
                <a:latin typeface="Bookman Old Style" panose="02050604050505020204" pitchFamily="18" charset="0"/>
              </a:rPr>
              <a:t>) is also in use.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1678543"/>
            <a:ext cx="7677150" cy="615553"/>
          </a:xfrm>
          <a:prstGeom prst="rect">
            <a:avLst/>
          </a:prstGeom>
          <a:solidFill>
            <a:srgbClr val="FFDBFA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700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Further classification is done by naming the sub-groups at various levels as follows kingdom.</a:t>
            </a:r>
          </a:p>
        </p:txBody>
      </p:sp>
      <p:sp>
        <p:nvSpPr>
          <p:cNvPr id="9" name="Rectangle 8"/>
          <p:cNvSpPr/>
          <p:nvPr/>
        </p:nvSpPr>
        <p:spPr>
          <a:xfrm>
            <a:off x="1676400" y="2723912"/>
            <a:ext cx="914400" cy="369332"/>
          </a:xfrm>
          <a:prstGeom prst="rect">
            <a:avLst/>
          </a:prstGeom>
          <a:solidFill>
            <a:srgbClr val="BA6006">
              <a:alpha val="75000"/>
            </a:srgb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rgbClr val="FFFF00"/>
                </a:solidFill>
                <a:latin typeface="Bookman Old Style" panose="02050604050505020204" pitchFamily="18" charset="0"/>
              </a:rPr>
              <a:t>Class</a:t>
            </a:r>
            <a:endParaRPr lang="en-US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8400" y="3093006"/>
            <a:ext cx="914400" cy="369332"/>
          </a:xfrm>
          <a:prstGeom prst="rect">
            <a:avLst/>
          </a:prstGeom>
          <a:solidFill>
            <a:srgbClr val="BA6006">
              <a:alpha val="75000"/>
            </a:srgb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rgbClr val="FFFF00"/>
                </a:solidFill>
                <a:latin typeface="Bookman Old Style" panose="02050604050505020204" pitchFamily="18" charset="0"/>
              </a:rPr>
              <a:t>Order</a:t>
            </a:r>
            <a:endParaRPr lang="en-US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00400" y="3462338"/>
            <a:ext cx="1066800" cy="369332"/>
          </a:xfrm>
          <a:prstGeom prst="rect">
            <a:avLst/>
          </a:prstGeom>
          <a:solidFill>
            <a:srgbClr val="BA6006">
              <a:alpha val="75000"/>
            </a:srgb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rgbClr val="FFFF00"/>
                </a:solidFill>
                <a:latin typeface="Bookman Old Style" panose="02050604050505020204" pitchFamily="18" charset="0"/>
              </a:rPr>
              <a:t>Family</a:t>
            </a:r>
            <a:endParaRPr lang="en-US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14800" y="3831670"/>
            <a:ext cx="1066800" cy="369332"/>
          </a:xfrm>
          <a:prstGeom prst="rect">
            <a:avLst/>
          </a:prstGeom>
          <a:solidFill>
            <a:srgbClr val="BA6006">
              <a:alpha val="75000"/>
            </a:srgb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rgbClr val="FFFF00"/>
                </a:solidFill>
                <a:latin typeface="Bookman Old Style" panose="02050604050505020204" pitchFamily="18" charset="0"/>
              </a:rPr>
              <a:t>Genus</a:t>
            </a:r>
            <a:endParaRPr lang="en-US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53000" y="4201002"/>
            <a:ext cx="1219200" cy="369332"/>
          </a:xfrm>
          <a:prstGeom prst="rect">
            <a:avLst/>
          </a:prstGeom>
          <a:solidFill>
            <a:srgbClr val="BA6006">
              <a:alpha val="75000"/>
            </a:srgb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rgbClr val="FFFF00"/>
                </a:solidFill>
                <a:latin typeface="Bookman Old Style" panose="02050604050505020204" pitchFamily="18" charset="0"/>
              </a:rPr>
              <a:t>Species</a:t>
            </a:r>
            <a:endParaRPr lang="en-US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17" y="1582934"/>
            <a:ext cx="4779838" cy="29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09600" y="361950"/>
            <a:ext cx="5105400" cy="369332"/>
          </a:xfrm>
          <a:prstGeom prst="rect">
            <a:avLst/>
          </a:prstGeom>
          <a:solidFill>
            <a:srgbClr val="00B0F0">
              <a:alpha val="63000"/>
            </a:srgbClr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i="1" dirty="0">
                <a:latin typeface="Bookman Old Style" panose="02050604050505020204" pitchFamily="18" charset="0"/>
              </a:rPr>
              <a:t>The Hierarchy of Classification-Groups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9600" y="810220"/>
            <a:ext cx="792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Thus, by separating organisms on the basis of a hierarchy of </a:t>
            </a:r>
          </a:p>
          <a:p>
            <a:r>
              <a:rPr lang="en-US" dirty="0">
                <a:latin typeface="Bookman Old Style" panose="02050604050505020204" pitchFamily="18" charset="0"/>
              </a:rPr>
              <a:t>characteristics into smaller and smaller groups, we arrive at the</a:t>
            </a:r>
          </a:p>
          <a:p>
            <a:r>
              <a:rPr lang="en-US" dirty="0">
                <a:latin typeface="Bookman Old Style" panose="02050604050505020204" pitchFamily="18" charset="0"/>
              </a:rPr>
              <a:t>basic unit of classification, which is a species.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09600" y="1761284"/>
            <a:ext cx="4611960" cy="2572658"/>
            <a:chOff x="609600" y="1761284"/>
            <a:chExt cx="4611960" cy="2572658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2953426"/>
              <a:ext cx="1394460" cy="1380516"/>
            </a:xfrm>
            <a:prstGeom prst="rect">
              <a:avLst/>
            </a:prstGeom>
          </p:spPr>
        </p:pic>
        <p:sp>
          <p:nvSpPr>
            <p:cNvPr id="21" name="Cloud Callout 20"/>
            <p:cNvSpPr/>
            <p:nvPr/>
          </p:nvSpPr>
          <p:spPr>
            <a:xfrm>
              <a:off x="1868760" y="1761284"/>
              <a:ext cx="3352800" cy="2248853"/>
            </a:xfrm>
            <a:prstGeom prst="cloudCallout">
              <a:avLst>
                <a:gd name="adj1" fmla="val -55606"/>
                <a:gd name="adj2" fmla="val 52843"/>
              </a:avLst>
            </a:prstGeom>
            <a:solidFill>
              <a:srgbClr val="FFDBFA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Bookman Old Style" panose="02050604050505020204" pitchFamily="18" charset="0"/>
                </a:rPr>
                <a:t>So what organisms can be said to belong to the same species?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24840" y="2011680"/>
            <a:ext cx="3440859" cy="1998457"/>
            <a:chOff x="624840" y="2011680"/>
            <a:chExt cx="3440859" cy="1998457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06" b="6636"/>
            <a:stretch/>
          </p:blipFill>
          <p:spPr>
            <a:xfrm>
              <a:off x="624840" y="2011680"/>
              <a:ext cx="3440859" cy="1998457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62940" y="2285821"/>
              <a:ext cx="32766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Bookman Old Style" panose="02050604050505020204" pitchFamily="18" charset="0"/>
                </a:rPr>
                <a:t>Broadly, a species include all organisms that are similar enough to breed and perpetuate.</a:t>
              </a:r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173" y="1809750"/>
            <a:ext cx="3411427" cy="1663596"/>
          </a:xfrm>
          <a:prstGeom prst="roundRect">
            <a:avLst>
              <a:gd name="adj" fmla="val 6546"/>
            </a:avLst>
          </a:prstGeom>
        </p:spPr>
      </p:pic>
      <p:sp>
        <p:nvSpPr>
          <p:cNvPr id="11" name="TextBox 10"/>
          <p:cNvSpPr txBox="1"/>
          <p:nvPr/>
        </p:nvSpPr>
        <p:spPr>
          <a:xfrm>
            <a:off x="818199" y="3542499"/>
            <a:ext cx="2414155" cy="410376"/>
          </a:xfrm>
          <a:prstGeom prst="wedgeRoundRectCallout">
            <a:avLst>
              <a:gd name="adj1" fmla="val -21775"/>
              <a:gd name="adj2" fmla="val -84801"/>
              <a:gd name="adj3" fmla="val 16667"/>
            </a:avLst>
          </a:prstGeom>
          <a:solidFill>
            <a:srgbClr val="FFFF8F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16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Produce young ones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3600" y="3486150"/>
            <a:ext cx="1584960" cy="715176"/>
          </a:xfrm>
          <a:prstGeom prst="wedgeRoundRectCallout">
            <a:avLst>
              <a:gd name="adj1" fmla="val -21607"/>
              <a:gd name="adj2" fmla="val -65204"/>
              <a:gd name="adj3" fmla="val 16667"/>
            </a:avLst>
          </a:prstGeom>
          <a:solidFill>
            <a:srgbClr val="FFFF8F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Keep the species alive</a:t>
            </a:r>
          </a:p>
        </p:txBody>
      </p:sp>
    </p:spTree>
    <p:extLst>
      <p:ext uri="{BB962C8B-B14F-4D97-AF65-F5344CB8AC3E}">
        <p14:creationId xmlns:p14="http://schemas.microsoft.com/office/powerpoint/2010/main" val="58635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2000" dirty="0">
            <a:solidFill>
              <a:schemeClr val="accent2">
                <a:lumMod val="50000"/>
              </a:schemeClr>
            </a:solidFill>
            <a:latin typeface="Bookman Old Style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10276</TotalTime>
  <Words>282</Words>
  <Application>Microsoft Office PowerPoint</Application>
  <PresentationFormat>On-screen Show (16:9)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960</cp:revision>
  <dcterms:created xsi:type="dcterms:W3CDTF">2013-07-31T12:47:49Z</dcterms:created>
  <dcterms:modified xsi:type="dcterms:W3CDTF">2024-01-23T12:10:48Z</dcterms:modified>
</cp:coreProperties>
</file>