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62A78"/>
    <a:srgbClr val="5C22FE"/>
    <a:srgbClr val="FF8C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5984F-78D3-70F0-6072-6984E695D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7F52213-3D08-EB16-CAED-A448B6DD8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8FA03C2-3DBF-6A5F-B729-ED51CF4F7B15}"/>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575C4ABC-A8B2-EDE0-DB55-7D1A1593A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99A5865-97B9-298F-C3A8-5EBA9ECBA8FA}"/>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3365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3D00-9A85-372D-874F-DAB7833483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2A7FF27-84CF-1A8A-1DBF-A0512B3ED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872D4B-FF5B-85E9-62D9-34DF8AD57BA4}"/>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1E81767A-DE8C-9482-30A8-EE4CF0A32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B3D97B-B9F2-A050-7728-741A7AD9FA53}"/>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71167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087905-FEDF-8ED6-1E70-D07940EABA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3D6744B-16E4-DD6B-50E6-1CA159507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B7A395D-17C5-71E8-974E-1959E77A871A}"/>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0D29B474-EB8D-0157-5D2F-BC48668D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548DBEC-3CFC-DA89-C357-8CEC7EFE7494}"/>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71619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AC0C3-8612-66A7-5E78-36DF9F18AB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07744D-2036-543B-1C2F-85E450F49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72E8DF-011F-54AC-DF9F-6963C95CEFED}"/>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05BDBF31-F5AA-41D0-9E51-02A5A325D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CF9C094-2965-4588-28D2-9786A86E04BB}"/>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37863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56675-759B-DDF0-7FE8-0EC557862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A6395D1-5C48-B727-0716-38822E1DC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6748D2D-5120-ABE0-079A-052F84690161}"/>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C15742A0-9B5D-6CCD-DD5C-BE81AC994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BDD6AB-8FF2-7AAF-06A4-736DB0F2AFF3}"/>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312128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D69C2-BB63-5597-E2DC-E16F65B4F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A74C61-5C76-043C-6886-538D2ED16E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4FB041E-256D-752E-17DF-F732BBAD9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7613359-B90B-251C-9D2F-97B1CED29497}"/>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6" name="Footer Placeholder 5">
            <a:extLst>
              <a:ext uri="{FF2B5EF4-FFF2-40B4-BE49-F238E27FC236}">
                <a16:creationId xmlns="" xmlns:a16="http://schemas.microsoft.com/office/drawing/2014/main" id="{E3B3E895-5C0A-F352-746E-56DF41731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6E4D654-439A-D6B3-06F8-D59464E46A67}"/>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26533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0B84B7-EE3F-FDAE-E7BD-9AE5A8BAD1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14C00B-6993-6597-3C01-FF52ED29F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8DDB439-FF02-38EA-C993-6833706E5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EEB6B82-37B1-62A4-DC5A-4BDF60FF5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5579C8A-FC05-A5D2-248E-9DA3838B1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7C4BBBF-2766-055C-A352-DCC35582EF6E}"/>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8" name="Footer Placeholder 7">
            <a:extLst>
              <a:ext uri="{FF2B5EF4-FFF2-40B4-BE49-F238E27FC236}">
                <a16:creationId xmlns="" xmlns:a16="http://schemas.microsoft.com/office/drawing/2014/main" id="{B18BE318-DDBB-B955-CCAE-17A4B4EB03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14C1F60-4B2D-3C88-A21B-E68732EDB8C5}"/>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24574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F7DB6-0187-1BAD-43EA-9C6A96A715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09B27A-D96B-69C8-9144-EA5D213136EF}"/>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4" name="Footer Placeholder 3">
            <a:extLst>
              <a:ext uri="{FF2B5EF4-FFF2-40B4-BE49-F238E27FC236}">
                <a16:creationId xmlns="" xmlns:a16="http://schemas.microsoft.com/office/drawing/2014/main" id="{B82A0427-D6C7-8DDC-9797-3C0E89771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1DD65A5-53DC-72EA-FC0E-1D333F75A62E}"/>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231756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267AEF-79E0-4C69-66E1-3E2C995320D9}"/>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3" name="Footer Placeholder 2">
            <a:extLst>
              <a:ext uri="{FF2B5EF4-FFF2-40B4-BE49-F238E27FC236}">
                <a16:creationId xmlns="" xmlns:a16="http://schemas.microsoft.com/office/drawing/2014/main" id="{398CE0E6-D9AA-A22A-2DDB-FDEEFB672F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564109A-948F-57EF-479E-C314C46D0CA4}"/>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49756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76720E-09F0-1BAD-8C0A-C46EE7681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B006AAB-E41D-0003-FD36-BEC88B73A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B10666A-D3B0-C1BC-0EB0-499B99D4B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2116256-9C67-4BBA-93A5-7A780F229FD1}"/>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6" name="Footer Placeholder 5">
            <a:extLst>
              <a:ext uri="{FF2B5EF4-FFF2-40B4-BE49-F238E27FC236}">
                <a16:creationId xmlns="" xmlns:a16="http://schemas.microsoft.com/office/drawing/2014/main" id="{CD23DF2C-0D8A-93ED-D035-19740E412D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FECAE29-6064-9B36-29B3-2E92350B6C2F}"/>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421672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877808-B68C-8146-05E7-5A522D7E6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6BEB7E2-BB67-5F61-8923-B1E583C82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C48373A-D44B-1E46-6596-6440802FF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BECAA2B-992F-2E85-BC8A-85A054E629A3}"/>
              </a:ext>
            </a:extLst>
          </p:cNvPr>
          <p:cNvSpPr>
            <a:spLocks noGrp="1"/>
          </p:cNvSpPr>
          <p:nvPr>
            <p:ph type="dt" sz="half" idx="10"/>
          </p:nvPr>
        </p:nvSpPr>
        <p:spPr/>
        <p:txBody>
          <a:bodyPr/>
          <a:lstStyle/>
          <a:p>
            <a:fld id="{8FA12286-A5EA-4AC4-B7FC-0C9119C592F0}" type="datetimeFigureOut">
              <a:rPr lang="en-IN" smtClean="0"/>
              <a:t>21-02-2024</a:t>
            </a:fld>
            <a:endParaRPr lang="en-IN"/>
          </a:p>
        </p:txBody>
      </p:sp>
      <p:sp>
        <p:nvSpPr>
          <p:cNvPr id="6" name="Footer Placeholder 5">
            <a:extLst>
              <a:ext uri="{FF2B5EF4-FFF2-40B4-BE49-F238E27FC236}">
                <a16:creationId xmlns="" xmlns:a16="http://schemas.microsoft.com/office/drawing/2014/main" id="{63093627-D063-ACFF-F3C5-6AA9C76B7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C244702-F51F-5478-865B-8CC048C5E912}"/>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87771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B7540D6-A27A-0484-1F88-A493FA683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5F724A5-15D9-1F59-AB9A-6D17164BB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A005BA-2090-F70D-B97C-6C24A73AB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12286-A5EA-4AC4-B7FC-0C9119C592F0}" type="datetimeFigureOut">
              <a:rPr lang="en-IN" smtClean="0"/>
              <a:t>21-02-2024</a:t>
            </a:fld>
            <a:endParaRPr lang="en-IN"/>
          </a:p>
        </p:txBody>
      </p:sp>
      <p:sp>
        <p:nvSpPr>
          <p:cNvPr id="5" name="Footer Placeholder 4">
            <a:extLst>
              <a:ext uri="{FF2B5EF4-FFF2-40B4-BE49-F238E27FC236}">
                <a16:creationId xmlns="" xmlns:a16="http://schemas.microsoft.com/office/drawing/2014/main" id="{89A3D8B9-EBC6-F30D-EFAC-C65D63AAC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FDAB874-A1FB-5905-62A2-C1FF15226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C96C8-66B7-45BE-B4AF-DF4499CAF03B}" type="slidenum">
              <a:rPr lang="en-IN" smtClean="0"/>
              <a:t>‹#›</a:t>
            </a:fld>
            <a:endParaRPr lang="en-IN"/>
          </a:p>
        </p:txBody>
      </p:sp>
    </p:spTree>
    <p:extLst>
      <p:ext uri="{BB962C8B-B14F-4D97-AF65-F5344CB8AC3E}">
        <p14:creationId xmlns:p14="http://schemas.microsoft.com/office/powerpoint/2010/main" val="10069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E5C1AD-076B-264A-A08A-E035D8F884A5}"/>
            </a:ext>
          </a:extLst>
        </p:cNvPr>
        <p:cNvGrpSpPr/>
        <p:nvPr/>
      </p:nvGrpSpPr>
      <p:grpSpPr>
        <a:xfrm>
          <a:off x="0" y="0"/>
          <a:ext cx="0" cy="0"/>
          <a:chOff x="0" y="0"/>
          <a:chExt cx="0" cy="0"/>
        </a:xfrm>
      </p:grpSpPr>
      <p:pic>
        <p:nvPicPr>
          <p:cNvPr id="15" name="Picture 14">
            <a:extLst>
              <a:ext uri="{FF2B5EF4-FFF2-40B4-BE49-F238E27FC236}">
                <a16:creationId xmlns="" xmlns:a16="http://schemas.microsoft.com/office/drawing/2014/main"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3" name="TextBox 2"/>
          <p:cNvSpPr txBox="1"/>
          <p:nvPr/>
        </p:nvSpPr>
        <p:spPr>
          <a:xfrm>
            <a:off x="3117342" y="557784"/>
            <a:ext cx="5957316" cy="646331"/>
          </a:xfrm>
          <a:prstGeom prst="rect">
            <a:avLst/>
          </a:prstGeom>
          <a:noFill/>
        </p:spPr>
        <p:txBody>
          <a:bodyPr wrap="square" rtlCol="0">
            <a:spAutoFit/>
          </a:bodyPr>
          <a:lstStyle/>
          <a:p>
            <a:r>
              <a:rPr lang="en-US" sz="3600" b="1" dirty="0" smtClean="0">
                <a:solidFill>
                  <a:srgbClr val="92D050"/>
                </a:solidFill>
                <a:latin typeface="Oxygen" panose="02000503000000000000" pitchFamily="2" charset="0"/>
              </a:rPr>
              <a:t>Introduction to Our Course</a:t>
            </a:r>
            <a:endParaRPr lang="en-US" sz="3600" b="1" dirty="0" smtClean="0">
              <a:solidFill>
                <a:srgbClr val="92D050"/>
              </a:solidFill>
              <a:latin typeface="Oxygen" panose="02000503000000000000" pitchFamily="2" charset="0"/>
            </a:endParaRPr>
          </a:p>
        </p:txBody>
      </p:sp>
      <p:sp>
        <p:nvSpPr>
          <p:cNvPr id="4" name="TextBox 3"/>
          <p:cNvSpPr txBox="1"/>
          <p:nvPr/>
        </p:nvSpPr>
        <p:spPr>
          <a:xfrm flipH="1">
            <a:off x="315242" y="2459058"/>
            <a:ext cx="927681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400" dirty="0" smtClean="0">
                <a:latin typeface="Oxygen" panose="02000503000000000000" pitchFamily="2" charset="0"/>
              </a:rPr>
              <a:t>This course introduces fundamental concepts of effective communication</a:t>
            </a:r>
          </a:p>
          <a:p>
            <a:pPr marL="171450" indent="-171450">
              <a:lnSpc>
                <a:spcPct val="150000"/>
              </a:lnSpc>
              <a:buFont typeface="Wingdings" panose="05000000000000000000" pitchFamily="2" charset="2"/>
              <a:buChar char="Ø"/>
            </a:pPr>
            <a:r>
              <a:rPr lang="en-US" sz="1400" dirty="0" smtClean="0">
                <a:latin typeface="Oxygen" panose="02000503000000000000" pitchFamily="2" charset="0"/>
              </a:rPr>
              <a:t>You </a:t>
            </a:r>
            <a:r>
              <a:rPr lang="en-US" sz="1400" dirty="0">
                <a:latin typeface="Oxygen" panose="02000503000000000000" pitchFamily="2" charset="0"/>
              </a:rPr>
              <a:t>will learn </a:t>
            </a:r>
            <a:r>
              <a:rPr lang="en-US" sz="1400" dirty="0" smtClean="0">
                <a:latin typeface="Oxygen" panose="02000503000000000000" pitchFamily="2" charset="0"/>
              </a:rPr>
              <a:t>various skills and </a:t>
            </a:r>
            <a:r>
              <a:rPr lang="en-US" sz="1400" dirty="0">
                <a:latin typeface="Oxygen" panose="02000503000000000000" pitchFamily="2" charset="0"/>
              </a:rPr>
              <a:t>strategies </a:t>
            </a:r>
            <a:r>
              <a:rPr lang="en-US" sz="1400" dirty="0" smtClean="0">
                <a:latin typeface="Oxygen" panose="02000503000000000000" pitchFamily="2" charset="0"/>
              </a:rPr>
              <a:t>for personal</a:t>
            </a:r>
            <a:r>
              <a:rPr lang="en-US" sz="1400" dirty="0">
                <a:latin typeface="Oxygen" panose="02000503000000000000" pitchFamily="2" charset="0"/>
              </a:rPr>
              <a:t>, professional and academic </a:t>
            </a:r>
            <a:r>
              <a:rPr lang="en-US" sz="1400" dirty="0" smtClean="0">
                <a:latin typeface="Oxygen" panose="02000503000000000000" pitchFamily="2" charset="0"/>
              </a:rPr>
              <a:t>communication</a:t>
            </a:r>
            <a:endParaRPr lang="en-US" sz="1400" dirty="0" smtClean="0">
              <a:latin typeface="Oxygen" panose="02000503000000000000" pitchFamily="2" charset="0"/>
            </a:endParaRPr>
          </a:p>
          <a:p>
            <a:pPr marL="171450" indent="-171450">
              <a:lnSpc>
                <a:spcPct val="150000"/>
              </a:lnSpc>
              <a:buFont typeface="Wingdings" panose="05000000000000000000" pitchFamily="2" charset="2"/>
              <a:buChar char="Ø"/>
            </a:pPr>
            <a:r>
              <a:rPr lang="en-US" sz="1400" dirty="0" smtClean="0">
                <a:latin typeface="Oxygen" panose="02000503000000000000" pitchFamily="2" charset="0"/>
              </a:rPr>
              <a:t>The unique contents of this course will </a:t>
            </a:r>
            <a:r>
              <a:rPr lang="en-US" sz="1400" dirty="0" smtClean="0">
                <a:latin typeface="Oxygen" panose="02000503000000000000" pitchFamily="2" charset="0"/>
              </a:rPr>
              <a:t>boost your</a:t>
            </a:r>
            <a:r>
              <a:rPr lang="en-US" sz="1400" dirty="0" smtClean="0">
                <a:latin typeface="Oxygen" panose="02000503000000000000" pitchFamily="2" charset="0"/>
              </a:rPr>
              <a:t> confidence to be better in expressing yourself</a:t>
            </a:r>
          </a:p>
          <a:p>
            <a:pPr marL="171450" indent="-171450">
              <a:lnSpc>
                <a:spcPct val="150000"/>
              </a:lnSpc>
              <a:buFont typeface="Wingdings" panose="05000000000000000000" pitchFamily="2" charset="2"/>
              <a:buChar char="Ø"/>
            </a:pPr>
            <a:r>
              <a:rPr lang="en-US" sz="1400" dirty="0" smtClean="0">
                <a:latin typeface="Oxygen" panose="02000503000000000000" pitchFamily="2" charset="0"/>
              </a:rPr>
              <a:t>The curriculum has been planned with meticulous observation preluded by a period of thorough research</a:t>
            </a:r>
          </a:p>
          <a:p>
            <a:pPr marL="171450" indent="-171450">
              <a:lnSpc>
                <a:spcPct val="150000"/>
              </a:lnSpc>
              <a:buFont typeface="Wingdings" panose="05000000000000000000" pitchFamily="2" charset="2"/>
              <a:buChar char="Ø"/>
            </a:pPr>
            <a:r>
              <a:rPr lang="en-US" sz="1400" dirty="0" smtClean="0">
                <a:latin typeface="Oxygen" panose="02000503000000000000" pitchFamily="2" charset="0"/>
              </a:rPr>
              <a:t>We believe in creating </a:t>
            </a:r>
            <a:r>
              <a:rPr lang="en-US" sz="1400" b="1" dirty="0" smtClean="0">
                <a:latin typeface="Oxygen" panose="02000503000000000000" pitchFamily="2" charset="0"/>
              </a:rPr>
              <a:t>LEADERS</a:t>
            </a:r>
            <a:r>
              <a:rPr lang="en-US" sz="1400" dirty="0" smtClean="0">
                <a:latin typeface="Oxygen" panose="02000503000000000000" pitchFamily="2" charset="0"/>
              </a:rPr>
              <a:t> for tomorrow, who would pass on the fire of communication like </a:t>
            </a:r>
            <a:r>
              <a:rPr lang="en-US" sz="1400" b="1" dirty="0" smtClean="0">
                <a:latin typeface="Oxygen" panose="02000503000000000000" pitchFamily="2" charset="0"/>
              </a:rPr>
              <a:t>Prometheus</a:t>
            </a:r>
            <a:r>
              <a:rPr lang="en-US" sz="1400" dirty="0" smtClean="0">
                <a:latin typeface="Oxygen" panose="02000503000000000000" pitchFamily="2" charset="0"/>
              </a:rPr>
              <a:t> </a:t>
            </a:r>
          </a:p>
          <a:p>
            <a:pPr marL="171450" indent="-171450">
              <a:lnSpc>
                <a:spcPct val="150000"/>
              </a:lnSpc>
              <a:buFont typeface="Wingdings" panose="05000000000000000000" pitchFamily="2" charset="2"/>
              <a:buChar char="Ø"/>
            </a:pPr>
            <a:r>
              <a:rPr lang="en-US" sz="1400" dirty="0" smtClean="0">
                <a:latin typeface="Oxygen" panose="02000503000000000000" pitchFamily="2" charset="0"/>
              </a:rPr>
              <a:t>Upon completion </a:t>
            </a:r>
            <a:r>
              <a:rPr lang="en-US" sz="1400" dirty="0">
                <a:latin typeface="Oxygen" panose="02000503000000000000" pitchFamily="2" charset="0"/>
              </a:rPr>
              <a:t>of </a:t>
            </a:r>
            <a:r>
              <a:rPr lang="en-US" sz="1400" dirty="0" smtClean="0">
                <a:latin typeface="Oxygen" panose="02000503000000000000" pitchFamily="2" charset="0"/>
              </a:rPr>
              <a:t>this </a:t>
            </a:r>
            <a:r>
              <a:rPr lang="en-US" sz="1400" b="1" dirty="0">
                <a:latin typeface="Oxygen" panose="02000503000000000000" pitchFamily="2" charset="0"/>
              </a:rPr>
              <a:t>12 weeks’ </a:t>
            </a:r>
            <a:r>
              <a:rPr lang="en-US" sz="1400" dirty="0" smtClean="0">
                <a:latin typeface="Oxygen" panose="02000503000000000000" pitchFamily="2" charset="0"/>
              </a:rPr>
              <a:t>course, there </a:t>
            </a:r>
            <a:r>
              <a:rPr lang="en-US" sz="1400" dirty="0" smtClean="0">
                <a:latin typeface="Oxygen" panose="02000503000000000000" pitchFamily="2" charset="0"/>
              </a:rPr>
              <a:t>would be a final assessment serving as an evaluating paradigm </a:t>
            </a:r>
            <a:endParaRPr lang="en-AU" sz="1400" dirty="0">
              <a:latin typeface="Oxygen" panose="02000503000000000000" pitchFamily="2" charset="0"/>
            </a:endParaRPr>
          </a:p>
        </p:txBody>
      </p:sp>
      <p:pic>
        <p:nvPicPr>
          <p:cNvPr id="1026" name="Picture 2" descr="prometheus stealing fire from gods"/>
          <p:cNvPicPr>
            <a:picLocks noChangeAspect="1" noChangeArrowheads="1"/>
          </p:cNvPicPr>
          <p:nvPr/>
        </p:nvPicPr>
        <p:blipFill rotWithShape="1">
          <a:blip r:embed="rId3">
            <a:extLst>
              <a:ext uri="{28A0092B-C50C-407E-A947-70E740481C1C}">
                <a14:useLocalDpi xmlns:a14="http://schemas.microsoft.com/office/drawing/2010/main" val="0"/>
              </a:ext>
            </a:extLst>
          </a:blip>
          <a:srcRect t="15177" b="-729"/>
          <a:stretch/>
        </p:blipFill>
        <p:spPr bwMode="auto">
          <a:xfrm>
            <a:off x="9729216" y="2112942"/>
            <a:ext cx="2048256" cy="30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9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E5C1AD-076B-264A-A08A-E035D8F884A5}"/>
            </a:ext>
          </a:extLst>
        </p:cNvPr>
        <p:cNvGrpSpPr/>
        <p:nvPr/>
      </p:nvGrpSpPr>
      <p:grpSpPr>
        <a:xfrm>
          <a:off x="0" y="0"/>
          <a:ext cx="0" cy="0"/>
          <a:chOff x="0" y="0"/>
          <a:chExt cx="0" cy="0"/>
        </a:xfrm>
      </p:grpSpPr>
      <p:pic>
        <p:nvPicPr>
          <p:cNvPr id="15" name="Picture 14">
            <a:extLst>
              <a:ext uri="{FF2B5EF4-FFF2-40B4-BE49-F238E27FC236}">
                <a16:creationId xmlns="" xmlns:a16="http://schemas.microsoft.com/office/drawing/2014/main"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3" name="TextBox 2"/>
          <p:cNvSpPr txBox="1"/>
          <p:nvPr/>
        </p:nvSpPr>
        <p:spPr>
          <a:xfrm>
            <a:off x="4293108" y="557784"/>
            <a:ext cx="3605784" cy="646331"/>
          </a:xfrm>
          <a:prstGeom prst="rect">
            <a:avLst/>
          </a:prstGeom>
          <a:noFill/>
        </p:spPr>
        <p:txBody>
          <a:bodyPr wrap="square" rtlCol="0">
            <a:spAutoFit/>
          </a:bodyPr>
          <a:lstStyle/>
          <a:p>
            <a:r>
              <a:rPr lang="en-US" sz="3600" b="1" dirty="0" smtClean="0">
                <a:solidFill>
                  <a:srgbClr val="5C22FE"/>
                </a:solidFill>
                <a:latin typeface="Oxygen" panose="02000503000000000000" pitchFamily="2" charset="0"/>
              </a:rPr>
              <a:t>Communication</a:t>
            </a:r>
            <a:endParaRPr lang="en-US" sz="3600" b="1" dirty="0" smtClean="0">
              <a:solidFill>
                <a:srgbClr val="5C22FE"/>
              </a:solidFill>
              <a:latin typeface="Oxygen" panose="02000503000000000000" pitchFamily="2" charset="0"/>
            </a:endParaRPr>
          </a:p>
        </p:txBody>
      </p:sp>
      <p:sp>
        <p:nvSpPr>
          <p:cNvPr id="2" name="TextBox 1"/>
          <p:cNvSpPr txBox="1"/>
          <p:nvPr/>
        </p:nvSpPr>
        <p:spPr>
          <a:xfrm>
            <a:off x="1041117" y="2665715"/>
            <a:ext cx="6100347" cy="1708160"/>
          </a:xfrm>
          <a:prstGeom prst="rect">
            <a:avLst/>
          </a:prstGeom>
          <a:noFill/>
        </p:spPr>
        <p:txBody>
          <a:bodyPr wrap="square" rtlCol="0">
            <a:spAutoFit/>
          </a:bodyPr>
          <a:lstStyle/>
          <a:p>
            <a:pPr>
              <a:lnSpc>
                <a:spcPct val="150000"/>
              </a:lnSpc>
            </a:pPr>
            <a:r>
              <a:rPr lang="en-US" sz="1400" b="1" dirty="0" smtClean="0">
                <a:latin typeface="Oxygen" panose="02000503000000000000" pitchFamily="2" charset="0"/>
              </a:rPr>
              <a:t>DEFINITION:</a:t>
            </a:r>
            <a:r>
              <a:rPr lang="en-US" sz="1400" dirty="0" smtClean="0">
                <a:latin typeface="Oxygen" panose="02000503000000000000" pitchFamily="2" charset="0"/>
              </a:rPr>
              <a:t> Communication can be defined as the process of transmitting, receiving and interpreting messages between senders and receivers. It involves the encoding, transmission, and decoding of information, which can take various forms including verbal, non-verbal, written, visual and digital communication.</a:t>
            </a:r>
            <a:endParaRPr lang="en-AU" sz="1400" dirty="0">
              <a:latin typeface="Oxygen" panose="02000503000000000000" pitchFamily="2" charset="0"/>
            </a:endParaRPr>
          </a:p>
        </p:txBody>
      </p:sp>
      <p:pic>
        <p:nvPicPr>
          <p:cNvPr id="5" name="Picture 2" descr="Truth Behind Hyundai Logo – Revealed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8519" y="2546560"/>
            <a:ext cx="3428874" cy="1905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51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E5C1AD-076B-264A-A08A-E035D8F884A5}"/>
            </a:ext>
          </a:extLst>
        </p:cNvPr>
        <p:cNvGrpSpPr/>
        <p:nvPr/>
      </p:nvGrpSpPr>
      <p:grpSpPr>
        <a:xfrm>
          <a:off x="0" y="0"/>
          <a:ext cx="0" cy="0"/>
          <a:chOff x="0" y="0"/>
          <a:chExt cx="0" cy="0"/>
        </a:xfrm>
      </p:grpSpPr>
      <p:pic>
        <p:nvPicPr>
          <p:cNvPr id="15" name="Picture 14">
            <a:extLst>
              <a:ext uri="{FF2B5EF4-FFF2-40B4-BE49-F238E27FC236}">
                <a16:creationId xmlns="" xmlns:a16="http://schemas.microsoft.com/office/drawing/2014/main"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3" name="TextBox 2"/>
          <p:cNvSpPr txBox="1"/>
          <p:nvPr/>
        </p:nvSpPr>
        <p:spPr>
          <a:xfrm>
            <a:off x="2894076" y="557784"/>
            <a:ext cx="6403848" cy="646331"/>
          </a:xfrm>
          <a:prstGeom prst="rect">
            <a:avLst/>
          </a:prstGeom>
          <a:noFill/>
        </p:spPr>
        <p:txBody>
          <a:bodyPr wrap="square" rtlCol="0">
            <a:spAutoFit/>
          </a:bodyPr>
          <a:lstStyle/>
          <a:p>
            <a:r>
              <a:rPr lang="en-US" sz="3600" b="1" dirty="0" smtClean="0">
                <a:solidFill>
                  <a:srgbClr val="F62A78"/>
                </a:solidFill>
                <a:latin typeface="Oxygen" panose="02000503000000000000" pitchFamily="2" charset="0"/>
              </a:rPr>
              <a:t>Elements </a:t>
            </a:r>
            <a:r>
              <a:rPr lang="en-US" sz="3600" b="1" dirty="0" smtClean="0">
                <a:solidFill>
                  <a:schemeClr val="accent6">
                    <a:lumMod val="50000"/>
                  </a:schemeClr>
                </a:solidFill>
                <a:latin typeface="Oxygen" panose="02000503000000000000" pitchFamily="2" charset="0"/>
              </a:rPr>
              <a:t>of</a:t>
            </a:r>
            <a:r>
              <a:rPr lang="en-US" sz="3600" b="1" dirty="0" smtClean="0">
                <a:solidFill>
                  <a:srgbClr val="7030A0"/>
                </a:solidFill>
                <a:latin typeface="Oxygen" panose="02000503000000000000" pitchFamily="2" charset="0"/>
              </a:rPr>
              <a:t> </a:t>
            </a:r>
            <a:r>
              <a:rPr lang="en-US" sz="3600" b="1" dirty="0" smtClean="0">
                <a:solidFill>
                  <a:srgbClr val="5C22FE"/>
                </a:solidFill>
                <a:latin typeface="Oxygen" panose="02000503000000000000" pitchFamily="2" charset="0"/>
              </a:rPr>
              <a:t>Communication</a:t>
            </a:r>
            <a:endParaRPr lang="en-US" sz="3600" b="1" dirty="0" smtClean="0">
              <a:solidFill>
                <a:srgbClr val="92D050"/>
              </a:solidFill>
              <a:latin typeface="Oxygen" panose="02000503000000000000" pitchFamily="2" charset="0"/>
            </a:endParaRPr>
          </a:p>
        </p:txBody>
      </p:sp>
      <p:sp>
        <p:nvSpPr>
          <p:cNvPr id="4" name="TextBox 3"/>
          <p:cNvSpPr txBox="1"/>
          <p:nvPr/>
        </p:nvSpPr>
        <p:spPr>
          <a:xfrm flipH="1">
            <a:off x="1783954" y="1921008"/>
            <a:ext cx="8624092" cy="2031325"/>
          </a:xfrm>
          <a:prstGeom prst="rect">
            <a:avLst/>
          </a:prstGeom>
          <a:noFill/>
        </p:spPr>
        <p:txBody>
          <a:bodyPr wrap="square" rtlCol="0">
            <a:spAutoFit/>
          </a:bodyPr>
          <a:lstStyle/>
          <a:p>
            <a:pPr>
              <a:lnSpc>
                <a:spcPct val="150000"/>
              </a:lnSpc>
            </a:pPr>
            <a:r>
              <a:rPr lang="en-US" sz="1400" b="1" dirty="0" smtClean="0">
                <a:latin typeface="Oxygen" panose="02000503000000000000" pitchFamily="2" charset="0"/>
              </a:rPr>
              <a:t>Sender-</a:t>
            </a:r>
            <a:r>
              <a:rPr lang="en-US" sz="1400" dirty="0" smtClean="0">
                <a:latin typeface="Oxygen" panose="02000503000000000000" pitchFamily="2" charset="0"/>
              </a:rPr>
              <a:t> The entity initiating the communication by </a:t>
            </a:r>
            <a:r>
              <a:rPr lang="en-US" sz="1400" b="1" dirty="0" smtClean="0">
                <a:solidFill>
                  <a:srgbClr val="FF0000"/>
                </a:solidFill>
                <a:latin typeface="Oxygen" panose="02000503000000000000" pitchFamily="2" charset="0"/>
              </a:rPr>
              <a:t>encoding</a:t>
            </a:r>
            <a:r>
              <a:rPr lang="en-US" sz="1400" b="1" dirty="0" smtClean="0">
                <a:latin typeface="Oxygen" panose="02000503000000000000" pitchFamily="2" charset="0"/>
              </a:rPr>
              <a:t> </a:t>
            </a:r>
            <a:r>
              <a:rPr lang="en-US" sz="1400" dirty="0" smtClean="0">
                <a:latin typeface="Oxygen" panose="02000503000000000000" pitchFamily="2" charset="0"/>
              </a:rPr>
              <a:t>a message</a:t>
            </a:r>
          </a:p>
          <a:p>
            <a:pPr>
              <a:lnSpc>
                <a:spcPct val="150000"/>
              </a:lnSpc>
            </a:pPr>
            <a:r>
              <a:rPr lang="en-US" sz="1400" b="1" dirty="0" smtClean="0">
                <a:latin typeface="Oxygen" panose="02000503000000000000" pitchFamily="2" charset="0"/>
              </a:rPr>
              <a:t>Message-</a:t>
            </a:r>
            <a:r>
              <a:rPr lang="en-US" sz="1400" dirty="0" smtClean="0">
                <a:latin typeface="Oxygen" panose="02000503000000000000" pitchFamily="2" charset="0"/>
              </a:rPr>
              <a:t> The information, idea or meaning being conveyed through verbal or non verbal communication</a:t>
            </a:r>
          </a:p>
          <a:p>
            <a:pPr>
              <a:lnSpc>
                <a:spcPct val="150000"/>
              </a:lnSpc>
            </a:pPr>
            <a:r>
              <a:rPr lang="en-US" sz="1400" b="1" dirty="0" smtClean="0">
                <a:latin typeface="Oxygen" panose="02000503000000000000" pitchFamily="2" charset="0"/>
              </a:rPr>
              <a:t>Channel-</a:t>
            </a:r>
            <a:r>
              <a:rPr lang="en-US" sz="1400" dirty="0" smtClean="0">
                <a:latin typeface="Oxygen" panose="02000503000000000000" pitchFamily="2" charset="0"/>
              </a:rPr>
              <a:t> The medium through which the message is transmitted.</a:t>
            </a:r>
          </a:p>
          <a:p>
            <a:pPr>
              <a:lnSpc>
                <a:spcPct val="150000"/>
              </a:lnSpc>
            </a:pPr>
            <a:r>
              <a:rPr lang="en-US" sz="1400" b="1" dirty="0" smtClean="0">
                <a:latin typeface="Oxygen" panose="02000503000000000000" pitchFamily="2" charset="0"/>
              </a:rPr>
              <a:t>Receiver-</a:t>
            </a:r>
            <a:r>
              <a:rPr lang="en-US" sz="1400" dirty="0" smtClean="0">
                <a:latin typeface="Oxygen" panose="02000503000000000000" pitchFamily="2" charset="0"/>
              </a:rPr>
              <a:t> The entity receiving or </a:t>
            </a:r>
            <a:r>
              <a:rPr lang="en-US" sz="1400" b="1" dirty="0" smtClean="0">
                <a:solidFill>
                  <a:srgbClr val="92D050"/>
                </a:solidFill>
                <a:latin typeface="Oxygen" panose="02000503000000000000" pitchFamily="2" charset="0"/>
              </a:rPr>
              <a:t>decoding</a:t>
            </a:r>
            <a:r>
              <a:rPr lang="en-US" sz="1400" dirty="0" smtClean="0">
                <a:latin typeface="Oxygen" panose="02000503000000000000" pitchFamily="2" charset="0"/>
              </a:rPr>
              <a:t> </a:t>
            </a:r>
            <a:r>
              <a:rPr lang="en-US" sz="1400" dirty="0" smtClean="0">
                <a:latin typeface="Oxygen" panose="02000503000000000000" pitchFamily="2" charset="0"/>
              </a:rPr>
              <a:t>the message</a:t>
            </a:r>
          </a:p>
          <a:p>
            <a:pPr>
              <a:lnSpc>
                <a:spcPct val="150000"/>
              </a:lnSpc>
            </a:pPr>
            <a:r>
              <a:rPr lang="en-US" sz="1400" b="1" dirty="0" smtClean="0">
                <a:latin typeface="Oxygen" panose="02000503000000000000" pitchFamily="2" charset="0"/>
              </a:rPr>
              <a:t>Feedback-</a:t>
            </a:r>
            <a:r>
              <a:rPr lang="en-US" sz="1400" dirty="0" smtClean="0">
                <a:latin typeface="Oxygen" panose="02000503000000000000" pitchFamily="2" charset="0"/>
              </a:rPr>
              <a:t> The response or reaction provided by the receiver, which completes the communication </a:t>
            </a:r>
            <a:r>
              <a:rPr lang="en-US" sz="1400" b="1" dirty="0" smtClean="0">
                <a:solidFill>
                  <a:srgbClr val="99FF99"/>
                </a:solidFill>
                <a:latin typeface="Oxygen" panose="02000503000000000000" pitchFamily="2" charset="0"/>
              </a:rPr>
              <a:t>loop</a:t>
            </a:r>
            <a:endParaRPr lang="en-US" sz="1400" b="1" dirty="0" smtClean="0">
              <a:latin typeface="Oxygen" panose="02000503000000000000" pitchFamily="2" charset="0"/>
            </a:endParaRPr>
          </a:p>
          <a:p>
            <a:pPr>
              <a:lnSpc>
                <a:spcPct val="150000"/>
              </a:lnSpc>
            </a:pPr>
            <a:r>
              <a:rPr lang="en-US" sz="1400" b="1" dirty="0" smtClean="0">
                <a:latin typeface="Oxygen" panose="02000503000000000000" pitchFamily="2" charset="0"/>
              </a:rPr>
              <a:t>Context-</a:t>
            </a:r>
            <a:r>
              <a:rPr lang="en-US" sz="1400" dirty="0" smtClean="0">
                <a:latin typeface="Oxygen" panose="02000503000000000000" pitchFamily="2" charset="0"/>
              </a:rPr>
              <a:t> The situational, cultural and environmental factors that influence the communication procedure</a:t>
            </a:r>
            <a:endParaRPr lang="en-AU" sz="1400" dirty="0">
              <a:latin typeface="Oxygen" panose="02000503000000000000" pitchFamily="2" charset="0"/>
            </a:endParaRPr>
          </a:p>
        </p:txBody>
      </p:sp>
      <p:pic>
        <p:nvPicPr>
          <p:cNvPr id="2" name="Picture 1"/>
          <p:cNvPicPr>
            <a:picLocks noChangeAspect="1"/>
          </p:cNvPicPr>
          <p:nvPr/>
        </p:nvPicPr>
        <p:blipFill>
          <a:blip r:embed="rId3"/>
          <a:stretch>
            <a:fillRect/>
          </a:stretch>
        </p:blipFill>
        <p:spPr>
          <a:xfrm>
            <a:off x="3772090" y="4085133"/>
            <a:ext cx="4647819" cy="2410226"/>
          </a:xfrm>
          <a:prstGeom prst="rect">
            <a:avLst/>
          </a:prstGeom>
        </p:spPr>
      </p:pic>
    </p:spTree>
    <p:extLst>
      <p:ext uri="{BB962C8B-B14F-4D97-AF65-F5344CB8AC3E}">
        <p14:creationId xmlns:p14="http://schemas.microsoft.com/office/powerpoint/2010/main" val="2432302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E5C1AD-076B-264A-A08A-E035D8F884A5}"/>
            </a:ext>
          </a:extLst>
        </p:cNvPr>
        <p:cNvGrpSpPr/>
        <p:nvPr/>
      </p:nvGrpSpPr>
      <p:grpSpPr>
        <a:xfrm>
          <a:off x="0" y="0"/>
          <a:ext cx="0" cy="0"/>
          <a:chOff x="0" y="0"/>
          <a:chExt cx="0" cy="0"/>
        </a:xfrm>
      </p:grpSpPr>
      <p:pic>
        <p:nvPicPr>
          <p:cNvPr id="15" name="Picture 14">
            <a:extLst>
              <a:ext uri="{FF2B5EF4-FFF2-40B4-BE49-F238E27FC236}">
                <a16:creationId xmlns="" xmlns:a16="http://schemas.microsoft.com/office/drawing/2014/main"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3" name="TextBox 2"/>
          <p:cNvSpPr txBox="1"/>
          <p:nvPr/>
        </p:nvSpPr>
        <p:spPr>
          <a:xfrm>
            <a:off x="1686878" y="557784"/>
            <a:ext cx="8818245" cy="646331"/>
          </a:xfrm>
          <a:prstGeom prst="rect">
            <a:avLst/>
          </a:prstGeom>
          <a:noFill/>
        </p:spPr>
        <p:txBody>
          <a:bodyPr wrap="square" rtlCol="0">
            <a:spAutoFit/>
          </a:bodyPr>
          <a:lstStyle/>
          <a:p>
            <a:r>
              <a:rPr lang="en-US" sz="3600" b="1" dirty="0" smtClean="0">
                <a:solidFill>
                  <a:schemeClr val="accent2">
                    <a:lumMod val="75000"/>
                  </a:schemeClr>
                </a:solidFill>
                <a:latin typeface="Oxygen" panose="02000503000000000000" pitchFamily="2" charset="0"/>
              </a:rPr>
              <a:t>Importance of Effective Communication</a:t>
            </a:r>
            <a:endParaRPr lang="en-US" sz="3600" b="1" dirty="0" smtClean="0">
              <a:solidFill>
                <a:schemeClr val="accent2">
                  <a:lumMod val="75000"/>
                </a:schemeClr>
              </a:solidFill>
              <a:latin typeface="Oxygen" panose="02000503000000000000" pitchFamily="2" charset="0"/>
            </a:endParaRPr>
          </a:p>
        </p:txBody>
      </p:sp>
      <p:sp>
        <p:nvSpPr>
          <p:cNvPr id="4" name="TextBox 3"/>
          <p:cNvSpPr txBox="1"/>
          <p:nvPr/>
        </p:nvSpPr>
        <p:spPr>
          <a:xfrm flipH="1">
            <a:off x="966978" y="2612291"/>
            <a:ext cx="10258044" cy="3000821"/>
          </a:xfrm>
          <a:prstGeom prst="rect">
            <a:avLst/>
          </a:prstGeom>
          <a:noFill/>
        </p:spPr>
        <p:txBody>
          <a:bodyPr wrap="square" rtlCol="0">
            <a:spAutoFit/>
          </a:bodyPr>
          <a:lstStyle/>
          <a:p>
            <a:pPr>
              <a:lnSpc>
                <a:spcPct val="150000"/>
              </a:lnSpc>
            </a:pPr>
            <a:r>
              <a:rPr lang="en-US" sz="1400" b="1" dirty="0" smtClean="0">
                <a:latin typeface="Oxygen" panose="02000503000000000000" pitchFamily="2" charset="0"/>
              </a:rPr>
              <a:t>Relationship Building-</a:t>
            </a:r>
            <a:r>
              <a:rPr lang="en-US" sz="1400" dirty="0" smtClean="0">
                <a:latin typeface="Oxygen" panose="02000503000000000000" pitchFamily="2" charset="0"/>
              </a:rPr>
              <a:t> Effective communication fosters trust, respect and understanding, vital for healthy relationships</a:t>
            </a:r>
          </a:p>
          <a:p>
            <a:pPr>
              <a:lnSpc>
                <a:spcPct val="150000"/>
              </a:lnSpc>
            </a:pPr>
            <a:r>
              <a:rPr lang="en-US" sz="1400" b="1" dirty="0" smtClean="0">
                <a:latin typeface="Oxygen" panose="02000503000000000000" pitchFamily="2" charset="0"/>
              </a:rPr>
              <a:t>Goal Achievement-</a:t>
            </a:r>
            <a:r>
              <a:rPr lang="en-US" sz="1400" dirty="0" smtClean="0">
                <a:latin typeface="Oxygen" panose="02000503000000000000" pitchFamily="2" charset="0"/>
              </a:rPr>
              <a:t> Clear communication helps express goals and collaborate effectively, both personally and professionally</a:t>
            </a:r>
          </a:p>
          <a:p>
            <a:pPr>
              <a:lnSpc>
                <a:spcPct val="150000"/>
              </a:lnSpc>
            </a:pPr>
            <a:r>
              <a:rPr lang="en-US" sz="1400" b="1" dirty="0" smtClean="0">
                <a:latin typeface="Oxygen" panose="02000503000000000000" pitchFamily="2" charset="0"/>
              </a:rPr>
              <a:t>Conflict Resolution-</a:t>
            </a:r>
            <a:r>
              <a:rPr lang="en-US" sz="1400" dirty="0" smtClean="0">
                <a:latin typeface="Oxygen" panose="02000503000000000000" pitchFamily="2" charset="0"/>
              </a:rPr>
              <a:t> Communication is the key for resolving conflicts, fostering dialogue, and finding solutions</a:t>
            </a:r>
          </a:p>
          <a:p>
            <a:pPr>
              <a:lnSpc>
                <a:spcPct val="150000"/>
              </a:lnSpc>
            </a:pPr>
            <a:r>
              <a:rPr lang="en-US" sz="1400" b="1" dirty="0" smtClean="0">
                <a:latin typeface="Oxygen" panose="02000503000000000000" pitchFamily="2" charset="0"/>
              </a:rPr>
              <a:t>Teamwork-</a:t>
            </a:r>
            <a:r>
              <a:rPr lang="en-US" sz="1400" dirty="0" smtClean="0">
                <a:latin typeface="Oxygen" panose="02000503000000000000" pitchFamily="2" charset="0"/>
              </a:rPr>
              <a:t> </a:t>
            </a:r>
            <a:r>
              <a:rPr lang="en-US" sz="1400" dirty="0">
                <a:latin typeface="Oxygen" panose="02000503000000000000" pitchFamily="2" charset="0"/>
              </a:rPr>
              <a:t>E</a:t>
            </a:r>
            <a:r>
              <a:rPr lang="en-US" sz="1400" dirty="0" smtClean="0">
                <a:latin typeface="Oxygen" panose="02000503000000000000" pitchFamily="2" charset="0"/>
              </a:rPr>
              <a:t>nhances teamwork by facilitating coordination and cooperation among team members</a:t>
            </a:r>
          </a:p>
          <a:p>
            <a:pPr>
              <a:lnSpc>
                <a:spcPct val="150000"/>
              </a:lnSpc>
            </a:pPr>
            <a:r>
              <a:rPr lang="en-US" sz="1400" b="1" dirty="0" smtClean="0">
                <a:latin typeface="Oxygen" panose="02000503000000000000" pitchFamily="2" charset="0"/>
              </a:rPr>
              <a:t>Decision Making-</a:t>
            </a:r>
            <a:r>
              <a:rPr lang="en-US" sz="1400" dirty="0">
                <a:latin typeface="Oxygen" panose="02000503000000000000" pitchFamily="2" charset="0"/>
              </a:rPr>
              <a:t> </a:t>
            </a:r>
            <a:r>
              <a:rPr lang="en-US" sz="1400" dirty="0" smtClean="0">
                <a:latin typeface="Oxygen" panose="02000503000000000000" pitchFamily="2" charset="0"/>
              </a:rPr>
              <a:t>A</a:t>
            </a:r>
            <a:r>
              <a:rPr lang="en-US" sz="1400" dirty="0" smtClean="0">
                <a:latin typeface="Oxygen" panose="02000503000000000000" pitchFamily="2" charset="0"/>
              </a:rPr>
              <a:t>ids informed decision-making processes by exchanging information and perspectives</a:t>
            </a:r>
          </a:p>
          <a:p>
            <a:pPr>
              <a:lnSpc>
                <a:spcPct val="150000"/>
              </a:lnSpc>
            </a:pPr>
            <a:r>
              <a:rPr lang="en-US" sz="1400" b="1" dirty="0" smtClean="0">
                <a:latin typeface="Oxygen" panose="02000503000000000000" pitchFamily="2" charset="0"/>
              </a:rPr>
              <a:t>Productivity-</a:t>
            </a:r>
            <a:r>
              <a:rPr lang="en-US" sz="1400" dirty="0" smtClean="0">
                <a:latin typeface="Oxygen" panose="02000503000000000000" pitchFamily="2" charset="0"/>
              </a:rPr>
              <a:t> </a:t>
            </a:r>
            <a:r>
              <a:rPr lang="en-US" sz="1400" dirty="0">
                <a:latin typeface="Oxygen" panose="02000503000000000000" pitchFamily="2" charset="0"/>
              </a:rPr>
              <a:t>M</a:t>
            </a:r>
            <a:r>
              <a:rPr lang="en-US" sz="1400" dirty="0" smtClean="0">
                <a:latin typeface="Oxygen" panose="02000503000000000000" pitchFamily="2" charset="0"/>
              </a:rPr>
              <a:t>inimizes misunderstandings, leading to increased productivity and proficiency</a:t>
            </a:r>
          </a:p>
          <a:p>
            <a:pPr>
              <a:lnSpc>
                <a:spcPct val="150000"/>
              </a:lnSpc>
            </a:pPr>
            <a:r>
              <a:rPr lang="en-US" sz="1400" b="1" dirty="0" smtClean="0">
                <a:latin typeface="Oxygen" panose="02000503000000000000" pitchFamily="2" charset="0"/>
              </a:rPr>
              <a:t>Personal Development- </a:t>
            </a:r>
            <a:r>
              <a:rPr lang="en-US" sz="1400" dirty="0" smtClean="0">
                <a:latin typeface="Oxygen" panose="02000503000000000000" pitchFamily="2" charset="0"/>
              </a:rPr>
              <a:t>Essential for personal growth and advancement in various fields</a:t>
            </a:r>
          </a:p>
          <a:p>
            <a:pPr>
              <a:lnSpc>
                <a:spcPct val="150000"/>
              </a:lnSpc>
            </a:pPr>
            <a:r>
              <a:rPr lang="en-US" sz="1400" b="1" dirty="0" smtClean="0">
                <a:latin typeface="Oxygen" panose="02000503000000000000" pitchFamily="2" charset="0"/>
              </a:rPr>
              <a:t>Empathy Building-</a:t>
            </a:r>
            <a:r>
              <a:rPr lang="en-US" sz="1400" dirty="0" smtClean="0">
                <a:latin typeface="Oxygen" panose="02000503000000000000" pitchFamily="2" charset="0"/>
              </a:rPr>
              <a:t> </a:t>
            </a:r>
            <a:r>
              <a:rPr lang="en-US" sz="1400" dirty="0">
                <a:latin typeface="Oxygen" panose="02000503000000000000" pitchFamily="2" charset="0"/>
              </a:rPr>
              <a:t>P</a:t>
            </a:r>
            <a:r>
              <a:rPr lang="en-US" sz="1400" dirty="0" smtClean="0">
                <a:latin typeface="Oxygen" panose="02000503000000000000" pitchFamily="2" charset="0"/>
              </a:rPr>
              <a:t>romotes empathy and understanding by connecting with others emotionally and intellectually</a:t>
            </a:r>
            <a:endParaRPr lang="en-US" sz="1400" b="1" dirty="0" smtClean="0">
              <a:latin typeface="Oxygen" panose="02000503000000000000" pitchFamily="2" charset="0"/>
            </a:endParaRPr>
          </a:p>
          <a:p>
            <a:pPr>
              <a:lnSpc>
                <a:spcPct val="150000"/>
              </a:lnSpc>
            </a:pPr>
            <a:r>
              <a:rPr lang="en-US" sz="1400" b="1" dirty="0" smtClean="0">
                <a:latin typeface="Oxygen" panose="02000503000000000000" pitchFamily="2" charset="0"/>
              </a:rPr>
              <a:t>Cultural Awareness-</a:t>
            </a:r>
            <a:r>
              <a:rPr lang="en-US" sz="1400" dirty="0" smtClean="0">
                <a:latin typeface="Oxygen" panose="02000503000000000000" pitchFamily="2" charset="0"/>
              </a:rPr>
              <a:t> </a:t>
            </a:r>
            <a:r>
              <a:rPr lang="en-US" sz="1400" dirty="0">
                <a:latin typeface="Oxygen" panose="02000503000000000000" pitchFamily="2" charset="0"/>
              </a:rPr>
              <a:t>H</a:t>
            </a:r>
            <a:r>
              <a:rPr lang="en-US" sz="1400" dirty="0" smtClean="0">
                <a:latin typeface="Oxygen" panose="02000503000000000000" pitchFamily="2" charset="0"/>
              </a:rPr>
              <a:t>elps in creating the space for all-inclusive-cultural-diversity </a:t>
            </a:r>
            <a:endParaRPr lang="en-AU" sz="1400" dirty="0">
              <a:latin typeface="Oxygen" panose="02000503000000000000" pitchFamily="2" charset="0"/>
            </a:endParaRPr>
          </a:p>
        </p:txBody>
      </p:sp>
      <p:sp>
        <p:nvSpPr>
          <p:cNvPr id="2" name="TextBox 1"/>
          <p:cNvSpPr txBox="1"/>
          <p:nvPr/>
        </p:nvSpPr>
        <p:spPr>
          <a:xfrm>
            <a:off x="2414016" y="1708148"/>
            <a:ext cx="7363968" cy="400110"/>
          </a:xfrm>
          <a:prstGeom prst="rect">
            <a:avLst/>
          </a:prstGeom>
          <a:noFill/>
        </p:spPr>
        <p:txBody>
          <a:bodyPr wrap="square" rtlCol="0">
            <a:spAutoFit/>
          </a:bodyPr>
          <a:lstStyle/>
          <a:p>
            <a:r>
              <a:rPr lang="en-US" sz="2000" b="1" dirty="0">
                <a:solidFill>
                  <a:srgbClr val="00B0F0"/>
                </a:solidFill>
                <a:latin typeface="Oxygen" panose="02000503000000000000" pitchFamily="2" charset="0"/>
              </a:rPr>
              <a:t>The Professional world thrives on effective communication.</a:t>
            </a:r>
            <a:endParaRPr lang="en-AU" sz="2000" b="1" dirty="0">
              <a:solidFill>
                <a:srgbClr val="00B0F0"/>
              </a:solidFill>
            </a:endParaRPr>
          </a:p>
        </p:txBody>
      </p:sp>
    </p:spTree>
    <p:extLst>
      <p:ext uri="{BB962C8B-B14F-4D97-AF65-F5344CB8AC3E}">
        <p14:creationId xmlns:p14="http://schemas.microsoft.com/office/powerpoint/2010/main" val="306194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343</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Oxygen</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Microsoft account</cp:lastModifiedBy>
  <cp:revision>26</cp:revision>
  <dcterms:created xsi:type="dcterms:W3CDTF">2024-02-20T07:50:52Z</dcterms:created>
  <dcterms:modified xsi:type="dcterms:W3CDTF">2024-02-21T10:04:09Z</dcterms:modified>
</cp:coreProperties>
</file>