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9" r:id="rId10"/>
    <p:sldId id="268" r:id="rId11"/>
    <p:sldId id="270" r:id="rId12"/>
    <p:sldId id="271" r:id="rId13"/>
  </p:sldIdLst>
  <p:sldSz cx="12192000" cy="8010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04" autoAdjust="0"/>
  </p:normalViewPr>
  <p:slideViewPr>
    <p:cSldViewPr snapToGrid="0">
      <p:cViewPr varScale="1">
        <p:scale>
          <a:sx n="63" d="100"/>
          <a:sy n="63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7F90-4B37-4508-B704-1554B293682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1088" y="1143000"/>
            <a:ext cx="4695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1987E-C0E6-460D-B443-EF6ACD8A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10983"/>
            <a:ext cx="10363200" cy="2788849"/>
          </a:xfrm>
        </p:spPr>
        <p:txBody>
          <a:bodyPr anchor="b"/>
          <a:lstStyle>
            <a:lvl1pPr algn="ctr">
              <a:defRPr sz="70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7380"/>
            <a:ext cx="9144000" cy="1934022"/>
          </a:xfrm>
        </p:spPr>
        <p:txBody>
          <a:bodyPr/>
          <a:lstStyle>
            <a:lvl1pPr marL="0" indent="0" algn="ctr">
              <a:buNone/>
              <a:defRPr sz="2803"/>
            </a:lvl1pPr>
            <a:lvl2pPr marL="534055" indent="0" algn="ctr">
              <a:buNone/>
              <a:defRPr sz="2336"/>
            </a:lvl2pPr>
            <a:lvl3pPr marL="1068111" indent="0" algn="ctr">
              <a:buNone/>
              <a:defRPr sz="2103"/>
            </a:lvl3pPr>
            <a:lvl4pPr marL="1602166" indent="0" algn="ctr">
              <a:buNone/>
              <a:defRPr sz="1869"/>
            </a:lvl4pPr>
            <a:lvl5pPr marL="2136221" indent="0" algn="ctr">
              <a:buNone/>
              <a:defRPr sz="1869"/>
            </a:lvl5pPr>
            <a:lvl6pPr marL="2670277" indent="0" algn="ctr">
              <a:buNone/>
              <a:defRPr sz="1869"/>
            </a:lvl6pPr>
            <a:lvl7pPr marL="3204332" indent="0" algn="ctr">
              <a:buNone/>
              <a:defRPr sz="1869"/>
            </a:lvl7pPr>
            <a:lvl8pPr marL="3738387" indent="0" algn="ctr">
              <a:buNone/>
              <a:defRPr sz="1869"/>
            </a:lvl8pPr>
            <a:lvl9pPr marL="4272443" indent="0" algn="ctr">
              <a:buNone/>
              <a:defRPr sz="18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3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04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6486"/>
            <a:ext cx="2628900" cy="6788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6486"/>
            <a:ext cx="7734300" cy="6788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6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4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97071"/>
            <a:ext cx="10515600" cy="3332155"/>
          </a:xfrm>
        </p:spPr>
        <p:txBody>
          <a:bodyPr anchor="b"/>
          <a:lstStyle>
            <a:lvl1pPr>
              <a:defRPr sz="70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60749"/>
            <a:ext cx="10515600" cy="1752302"/>
          </a:xfrm>
        </p:spPr>
        <p:txBody>
          <a:bodyPr/>
          <a:lstStyle>
            <a:lvl1pPr marL="0" indent="0">
              <a:buNone/>
              <a:defRPr sz="2803">
                <a:solidFill>
                  <a:schemeClr val="tx1"/>
                </a:solidFill>
              </a:defRPr>
            </a:lvl1pPr>
            <a:lvl2pPr marL="534055" indent="0">
              <a:buNone/>
              <a:defRPr sz="2336">
                <a:solidFill>
                  <a:schemeClr val="tx1">
                    <a:tint val="75000"/>
                  </a:schemeClr>
                </a:solidFill>
              </a:defRPr>
            </a:lvl2pPr>
            <a:lvl3pPr marL="1068111" indent="0">
              <a:buNone/>
              <a:defRPr sz="2103">
                <a:solidFill>
                  <a:schemeClr val="tx1">
                    <a:tint val="75000"/>
                  </a:schemeClr>
                </a:solidFill>
              </a:defRPr>
            </a:lvl3pPr>
            <a:lvl4pPr marL="1602166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4pPr>
            <a:lvl5pPr marL="2136221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5pPr>
            <a:lvl6pPr marL="2670277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6pPr>
            <a:lvl7pPr marL="3204332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7pPr>
            <a:lvl8pPr marL="3738387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8pPr>
            <a:lvl9pPr marL="4272443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8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32431"/>
            <a:ext cx="5181600" cy="5082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32431"/>
            <a:ext cx="5181600" cy="5082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15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6488"/>
            <a:ext cx="10515600" cy="1548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63692"/>
            <a:ext cx="5157787" cy="962375"/>
          </a:xfrm>
        </p:spPr>
        <p:txBody>
          <a:bodyPr anchor="b"/>
          <a:lstStyle>
            <a:lvl1pPr marL="0" indent="0">
              <a:buNone/>
              <a:defRPr sz="2803" b="1"/>
            </a:lvl1pPr>
            <a:lvl2pPr marL="534055" indent="0">
              <a:buNone/>
              <a:defRPr sz="2336" b="1"/>
            </a:lvl2pPr>
            <a:lvl3pPr marL="1068111" indent="0">
              <a:buNone/>
              <a:defRPr sz="2103" b="1"/>
            </a:lvl3pPr>
            <a:lvl4pPr marL="1602166" indent="0">
              <a:buNone/>
              <a:defRPr sz="1869" b="1"/>
            </a:lvl4pPr>
            <a:lvl5pPr marL="2136221" indent="0">
              <a:buNone/>
              <a:defRPr sz="1869" b="1"/>
            </a:lvl5pPr>
            <a:lvl6pPr marL="2670277" indent="0">
              <a:buNone/>
              <a:defRPr sz="1869" b="1"/>
            </a:lvl6pPr>
            <a:lvl7pPr marL="3204332" indent="0">
              <a:buNone/>
              <a:defRPr sz="1869" b="1"/>
            </a:lvl7pPr>
            <a:lvl8pPr marL="3738387" indent="0">
              <a:buNone/>
              <a:defRPr sz="1869" b="1"/>
            </a:lvl8pPr>
            <a:lvl9pPr marL="4272443" indent="0">
              <a:buNone/>
              <a:defRPr sz="18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926067"/>
            <a:ext cx="5157787" cy="4303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63692"/>
            <a:ext cx="5183188" cy="962375"/>
          </a:xfrm>
        </p:spPr>
        <p:txBody>
          <a:bodyPr anchor="b"/>
          <a:lstStyle>
            <a:lvl1pPr marL="0" indent="0">
              <a:buNone/>
              <a:defRPr sz="2803" b="1"/>
            </a:lvl1pPr>
            <a:lvl2pPr marL="534055" indent="0">
              <a:buNone/>
              <a:defRPr sz="2336" b="1"/>
            </a:lvl2pPr>
            <a:lvl3pPr marL="1068111" indent="0">
              <a:buNone/>
              <a:defRPr sz="2103" b="1"/>
            </a:lvl3pPr>
            <a:lvl4pPr marL="1602166" indent="0">
              <a:buNone/>
              <a:defRPr sz="1869" b="1"/>
            </a:lvl4pPr>
            <a:lvl5pPr marL="2136221" indent="0">
              <a:buNone/>
              <a:defRPr sz="1869" b="1"/>
            </a:lvl5pPr>
            <a:lvl6pPr marL="2670277" indent="0">
              <a:buNone/>
              <a:defRPr sz="1869" b="1"/>
            </a:lvl6pPr>
            <a:lvl7pPr marL="3204332" indent="0">
              <a:buNone/>
              <a:defRPr sz="1869" b="1"/>
            </a:lvl7pPr>
            <a:lvl8pPr marL="3738387" indent="0">
              <a:buNone/>
              <a:defRPr sz="1869" b="1"/>
            </a:lvl8pPr>
            <a:lvl9pPr marL="4272443" indent="0">
              <a:buNone/>
              <a:defRPr sz="18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926067"/>
            <a:ext cx="5183188" cy="4303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8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1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2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4035"/>
            <a:ext cx="3932237" cy="1869123"/>
          </a:xfrm>
        </p:spPr>
        <p:txBody>
          <a:bodyPr anchor="b"/>
          <a:lstStyle>
            <a:lvl1pPr>
              <a:defRPr sz="37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53369"/>
            <a:ext cx="6172200" cy="5692665"/>
          </a:xfrm>
        </p:spPr>
        <p:txBody>
          <a:bodyPr/>
          <a:lstStyle>
            <a:lvl1pPr>
              <a:defRPr sz="3738"/>
            </a:lvl1pPr>
            <a:lvl2pPr>
              <a:defRPr sz="3271"/>
            </a:lvl2pPr>
            <a:lvl3pPr>
              <a:defRPr sz="2803"/>
            </a:lvl3pPr>
            <a:lvl4pPr>
              <a:defRPr sz="2336"/>
            </a:lvl4pPr>
            <a:lvl5pPr>
              <a:defRPr sz="2336"/>
            </a:lvl5pPr>
            <a:lvl6pPr>
              <a:defRPr sz="2336"/>
            </a:lvl6pPr>
            <a:lvl7pPr>
              <a:defRPr sz="2336"/>
            </a:lvl7pPr>
            <a:lvl8pPr>
              <a:defRPr sz="2336"/>
            </a:lvl8pPr>
            <a:lvl9pPr>
              <a:defRPr sz="23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03157"/>
            <a:ext cx="3932237" cy="4452147"/>
          </a:xfrm>
        </p:spPr>
        <p:txBody>
          <a:bodyPr/>
          <a:lstStyle>
            <a:lvl1pPr marL="0" indent="0">
              <a:buNone/>
              <a:defRPr sz="1869"/>
            </a:lvl1pPr>
            <a:lvl2pPr marL="534055" indent="0">
              <a:buNone/>
              <a:defRPr sz="1635"/>
            </a:lvl2pPr>
            <a:lvl3pPr marL="1068111" indent="0">
              <a:buNone/>
              <a:defRPr sz="1402"/>
            </a:lvl3pPr>
            <a:lvl4pPr marL="1602166" indent="0">
              <a:buNone/>
              <a:defRPr sz="1168"/>
            </a:lvl4pPr>
            <a:lvl5pPr marL="2136221" indent="0">
              <a:buNone/>
              <a:defRPr sz="1168"/>
            </a:lvl5pPr>
            <a:lvl6pPr marL="2670277" indent="0">
              <a:buNone/>
              <a:defRPr sz="1168"/>
            </a:lvl6pPr>
            <a:lvl7pPr marL="3204332" indent="0">
              <a:buNone/>
              <a:defRPr sz="1168"/>
            </a:lvl7pPr>
            <a:lvl8pPr marL="3738387" indent="0">
              <a:buNone/>
              <a:defRPr sz="1168"/>
            </a:lvl8pPr>
            <a:lvl9pPr marL="4272443" indent="0">
              <a:buNone/>
              <a:defRPr sz="11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2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4035"/>
            <a:ext cx="3932237" cy="1869123"/>
          </a:xfrm>
        </p:spPr>
        <p:txBody>
          <a:bodyPr anchor="b"/>
          <a:lstStyle>
            <a:lvl1pPr>
              <a:defRPr sz="37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53369"/>
            <a:ext cx="6172200" cy="5692665"/>
          </a:xfrm>
        </p:spPr>
        <p:txBody>
          <a:bodyPr anchor="t"/>
          <a:lstStyle>
            <a:lvl1pPr marL="0" indent="0">
              <a:buNone/>
              <a:defRPr sz="3738"/>
            </a:lvl1pPr>
            <a:lvl2pPr marL="534055" indent="0">
              <a:buNone/>
              <a:defRPr sz="3271"/>
            </a:lvl2pPr>
            <a:lvl3pPr marL="1068111" indent="0">
              <a:buNone/>
              <a:defRPr sz="2803"/>
            </a:lvl3pPr>
            <a:lvl4pPr marL="1602166" indent="0">
              <a:buNone/>
              <a:defRPr sz="2336"/>
            </a:lvl4pPr>
            <a:lvl5pPr marL="2136221" indent="0">
              <a:buNone/>
              <a:defRPr sz="2336"/>
            </a:lvl5pPr>
            <a:lvl6pPr marL="2670277" indent="0">
              <a:buNone/>
              <a:defRPr sz="2336"/>
            </a:lvl6pPr>
            <a:lvl7pPr marL="3204332" indent="0">
              <a:buNone/>
              <a:defRPr sz="2336"/>
            </a:lvl7pPr>
            <a:lvl8pPr marL="3738387" indent="0">
              <a:buNone/>
              <a:defRPr sz="2336"/>
            </a:lvl8pPr>
            <a:lvl9pPr marL="4272443" indent="0">
              <a:buNone/>
              <a:defRPr sz="23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03157"/>
            <a:ext cx="3932237" cy="4452147"/>
          </a:xfrm>
        </p:spPr>
        <p:txBody>
          <a:bodyPr/>
          <a:lstStyle>
            <a:lvl1pPr marL="0" indent="0">
              <a:buNone/>
              <a:defRPr sz="1869"/>
            </a:lvl1pPr>
            <a:lvl2pPr marL="534055" indent="0">
              <a:buNone/>
              <a:defRPr sz="1635"/>
            </a:lvl2pPr>
            <a:lvl3pPr marL="1068111" indent="0">
              <a:buNone/>
              <a:defRPr sz="1402"/>
            </a:lvl3pPr>
            <a:lvl4pPr marL="1602166" indent="0">
              <a:buNone/>
              <a:defRPr sz="1168"/>
            </a:lvl4pPr>
            <a:lvl5pPr marL="2136221" indent="0">
              <a:buNone/>
              <a:defRPr sz="1168"/>
            </a:lvl5pPr>
            <a:lvl6pPr marL="2670277" indent="0">
              <a:buNone/>
              <a:defRPr sz="1168"/>
            </a:lvl6pPr>
            <a:lvl7pPr marL="3204332" indent="0">
              <a:buNone/>
              <a:defRPr sz="1168"/>
            </a:lvl7pPr>
            <a:lvl8pPr marL="3738387" indent="0">
              <a:buNone/>
              <a:defRPr sz="1168"/>
            </a:lvl8pPr>
            <a:lvl9pPr marL="4272443" indent="0">
              <a:buNone/>
              <a:defRPr sz="11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8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6488"/>
            <a:ext cx="10515600" cy="154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32431"/>
            <a:ext cx="10515600" cy="5082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424572"/>
            <a:ext cx="2743200" cy="426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A2E0-1DEB-407D-989C-7C47715714E3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424572"/>
            <a:ext cx="4114800" cy="426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424572"/>
            <a:ext cx="2743200" cy="426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2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68111" rtl="0" eaLnBrk="1" latinLnBrk="0" hangingPunct="1">
        <a:lnSpc>
          <a:spcPct val="90000"/>
        </a:lnSpc>
        <a:spcBef>
          <a:spcPct val="0"/>
        </a:spcBef>
        <a:buNone/>
        <a:defRPr sz="51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028" indent="-267028" algn="l" defTabSz="1068111" rtl="0" eaLnBrk="1" latinLnBrk="0" hangingPunct="1">
        <a:lnSpc>
          <a:spcPct val="90000"/>
        </a:lnSpc>
        <a:spcBef>
          <a:spcPts val="1168"/>
        </a:spcBef>
        <a:buFont typeface="Arial" panose="020B0604020202020204" pitchFamily="34" charset="0"/>
        <a:buChar char="•"/>
        <a:defRPr sz="3271" kern="1200">
          <a:solidFill>
            <a:schemeClr val="tx1"/>
          </a:solidFill>
          <a:latin typeface="+mn-lt"/>
          <a:ea typeface="+mn-ea"/>
          <a:cs typeface="+mn-cs"/>
        </a:defRPr>
      </a:lvl1pPr>
      <a:lvl2pPr marL="801083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2pPr>
      <a:lvl3pPr marL="1335138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3pPr>
      <a:lvl4pPr marL="1869194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4pPr>
      <a:lvl5pPr marL="2403249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5pPr>
      <a:lvl6pPr marL="2937304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6pPr>
      <a:lvl7pPr marL="3471360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7pPr>
      <a:lvl8pPr marL="4005415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8pPr>
      <a:lvl9pPr marL="4539470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1pPr>
      <a:lvl2pPr marL="534055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2pPr>
      <a:lvl3pPr marL="1068111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3pPr>
      <a:lvl4pPr marL="1602166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4pPr>
      <a:lvl5pPr marL="2136221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5pPr>
      <a:lvl6pPr marL="2670277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6pPr>
      <a:lvl7pPr marL="3204332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7pPr>
      <a:lvl8pPr marL="3738387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8pPr>
      <a:lvl9pPr marL="4272443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ow-to-install-my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2176213" y="763052"/>
            <a:ext cx="783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7" y="763053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2176209" y="2011777"/>
            <a:ext cx="814344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Introduction of MySQL</a:t>
            </a:r>
          </a:p>
          <a:p>
            <a:pPr marL="342913" indent="-342913"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2000" dirty="0">
                <a:solidFill>
                  <a:srgbClr val="111111"/>
                </a:solidFill>
                <a:latin typeface="Oxygen" panose="02000503000000000000" pitchFamily="2" charset="0"/>
              </a:rPr>
              <a:t>Database, Tables ,Keys, Indexes &amp; Views  </a:t>
            </a:r>
          </a:p>
          <a:p>
            <a:pPr marL="342913" indent="-342913">
              <a:buFontTx/>
              <a:buAutoNum type="arabicPeriod"/>
            </a:pPr>
            <a:endParaRPr lang="en-IN" sz="2000" dirty="0">
              <a:solidFill>
                <a:srgbClr val="111111"/>
              </a:solidFill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2000" dirty="0">
                <a:solidFill>
                  <a:srgbClr val="111111"/>
                </a:solidFill>
                <a:latin typeface="Oxygen" panose="02000503000000000000" pitchFamily="2" charset="0"/>
              </a:rPr>
              <a:t>DML Statements, Joins &amp; Aggregate functions</a:t>
            </a:r>
          </a:p>
          <a:p>
            <a:pPr marL="342913" indent="-342913">
              <a:buFontTx/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MySQL Procedures</a:t>
            </a:r>
          </a:p>
          <a:p>
            <a:pPr marL="342913" indent="-342913"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MySQL Triggers</a:t>
            </a:r>
          </a:p>
          <a:p>
            <a:pPr marL="342913" indent="-342913"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User Management</a:t>
            </a:r>
          </a:p>
          <a:p>
            <a:pPr marL="342913" indent="-342913">
              <a:buAutoNum type="arabicPeriod"/>
            </a:pPr>
            <a:endParaRPr lang="en-US" sz="20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2000" dirty="0">
                <a:latin typeface="Oxygen" panose="02000503000000000000" pitchFamily="2" charset="0"/>
              </a:rPr>
              <a:t>MySQL Backup &amp; Restore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DA106-3D21-31E3-4BF7-25E33230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AF0C8E7-FC2A-7F5F-5C79-B3C65F4A2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2" y="27561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F9FB86-CFAA-FB66-A69E-3B41C3979D86}"/>
              </a:ext>
            </a:extLst>
          </p:cNvPr>
          <p:cNvSpPr txBox="1"/>
          <p:nvPr/>
        </p:nvSpPr>
        <p:spPr>
          <a:xfrm>
            <a:off x="1122745" y="1001494"/>
            <a:ext cx="1050457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In MySQL, a view is a virtual table which is created by SQL query by joining one or more tables.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It is operated like a table but does not contain any data of its own.</a:t>
            </a:r>
          </a:p>
          <a:p>
            <a:r>
              <a:rPr lang="en-US" sz="1600" dirty="0">
                <a:solidFill>
                  <a:srgbClr val="333333"/>
                </a:solidFill>
                <a:latin typeface="Oxygen" panose="02000503000000000000" pitchFamily="2" charset="0"/>
              </a:rPr>
              <a:t>Views are definitions built on top of other tables (or views). </a:t>
            </a:r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If the underlying table or tables data changes, the view gets reflected.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Create View</a:t>
            </a:r>
          </a:p>
          <a:p>
            <a:pPr algn="just"/>
            <a:r>
              <a:rPr lang="en-US" sz="1600" dirty="0">
                <a:latin typeface="Oxygen" panose="02000503000000000000" pitchFamily="2" charset="0"/>
              </a:rPr>
              <a:t>CREATE VIEW product_details AS    </a:t>
            </a:r>
          </a:p>
          <a:p>
            <a:pPr algn="just"/>
            <a:r>
              <a:rPr lang="en-US" sz="1600" dirty="0">
                <a:latin typeface="Oxygen" panose="02000503000000000000" pitchFamily="2" charset="0"/>
              </a:rPr>
              <a:t>SELECT product_name,product_price,product_weight</a:t>
            </a:r>
          </a:p>
          <a:p>
            <a:pPr algn="just"/>
            <a:r>
              <a:rPr lang="en-US" sz="1600" dirty="0">
                <a:latin typeface="Oxygen" panose="02000503000000000000" pitchFamily="2" charset="0"/>
              </a:rPr>
              <a:t>FROM mst_product;    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Update View</a:t>
            </a:r>
          </a:p>
          <a:p>
            <a:pPr algn="just"/>
            <a:r>
              <a:rPr lang="en-US" sz="1600" dirty="0">
                <a:latin typeface="Oxygen" panose="02000503000000000000" pitchFamily="2" charset="0"/>
              </a:rPr>
              <a:t>ALTER</a:t>
            </a:r>
            <a:r>
              <a:rPr lang="en-US" sz="16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1600" dirty="0">
                <a:latin typeface="Oxygen" panose="02000503000000000000" pitchFamily="2" charset="0"/>
              </a:rPr>
              <a:t>VIEW product_details AS    </a:t>
            </a:r>
          </a:p>
          <a:p>
            <a:pPr algn="just"/>
            <a:r>
              <a:rPr lang="en-US" sz="1600" dirty="0">
                <a:latin typeface="Oxygen" panose="02000503000000000000" pitchFamily="2" charset="0"/>
              </a:rPr>
              <a:t>SELECT product_name,product_price,product_weight</a:t>
            </a:r>
          </a:p>
          <a:p>
            <a:pPr algn="just"/>
            <a:r>
              <a:rPr lang="en-US" sz="1600" dirty="0">
                <a:latin typeface="Oxygen" panose="02000503000000000000" pitchFamily="2" charset="0"/>
              </a:rPr>
              <a:t>FROM mst_product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WHERE product_price &gt; 100</a:t>
            </a:r>
            <a:endParaRPr lang="en-US" sz="1600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inter-regular"/>
              </a:rPr>
              <a:t> </a:t>
            </a:r>
          </a:p>
          <a:p>
            <a:pPr algn="just"/>
            <a:r>
              <a:rPr lang="en-US" sz="1600" b="1" dirty="0">
                <a:solidFill>
                  <a:srgbClr val="000000"/>
                </a:solidFill>
                <a:latin typeface="Oxygen" panose="02000503000000000000" pitchFamily="2" charset="0"/>
              </a:rPr>
              <a:t>Drop View</a:t>
            </a:r>
          </a:p>
          <a:p>
            <a:pPr algn="just"/>
            <a:r>
              <a:rPr lang="en-US" sz="1600" dirty="0">
                <a:latin typeface="Oxygen" panose="02000503000000000000" pitchFamily="2" charset="0"/>
              </a:rPr>
              <a:t>DROP VIEW product_details ;    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inter-regular"/>
            </a:endParaRPr>
          </a:p>
          <a:p>
            <a:r>
              <a:rPr lang="en-US" sz="1600" b="1" dirty="0">
                <a:latin typeface="Oxygen" panose="02000503000000000000" pitchFamily="2" charset="0"/>
                <a:sym typeface="Wingdings" panose="05000000000000000000" pitchFamily="2" charset="2"/>
              </a:rPr>
              <a:t>Creating view from multiple tables</a:t>
            </a:r>
          </a:p>
          <a:p>
            <a:r>
              <a:rPr lang="en-US" sz="1600" dirty="0">
                <a:latin typeface="Oxygen" panose="02000503000000000000" pitchFamily="2" charset="0"/>
              </a:rPr>
              <a:t>CREATE VIEW product_details AS    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	pg.product_group_name,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	p.product_name,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       		p.product_weight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INNER JOIN mst_product_group pg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218C8-093D-55F1-0F58-CDD4A03D4D22}"/>
              </a:ext>
            </a:extLst>
          </p:cNvPr>
          <p:cNvSpPr txBox="1"/>
          <p:nvPr/>
        </p:nvSpPr>
        <p:spPr>
          <a:xfrm>
            <a:off x="4245430" y="409871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- Views</a:t>
            </a:r>
          </a:p>
        </p:txBody>
      </p:sp>
    </p:spTree>
    <p:extLst>
      <p:ext uri="{BB962C8B-B14F-4D97-AF65-F5344CB8AC3E}">
        <p14:creationId xmlns:p14="http://schemas.microsoft.com/office/powerpoint/2010/main" val="213293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602E-8804-DCB8-4032-698305B27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4A70D3D-3BAD-4959-BC46-14B2C618D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2" y="27561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108297-59FA-B916-0494-16A1ACE7C609}"/>
              </a:ext>
            </a:extLst>
          </p:cNvPr>
          <p:cNvSpPr txBox="1"/>
          <p:nvPr/>
        </p:nvSpPr>
        <p:spPr>
          <a:xfrm>
            <a:off x="1122745" y="1001494"/>
            <a:ext cx="1050457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DML means Data Manipulation Language.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In any database CRUD operation happens.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CRUD means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 add new record to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Read  read existing record(s) from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Update  update existing record(s) from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Delete  delete existing record(s) from the table</a:t>
            </a: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 To add new record inside the table, insert statement is used.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INSERT INTO mst_product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`product_id`,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`product_name`,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`product_price`,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`product_weight`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) VALUES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	1,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1,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’Shirt’,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100,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2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);</a:t>
            </a: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1DF2C-1285-15F0-D09B-EBF2B66E90B3}"/>
              </a:ext>
            </a:extLst>
          </p:cNvPr>
          <p:cNvSpPr txBox="1"/>
          <p:nvPr/>
        </p:nvSpPr>
        <p:spPr>
          <a:xfrm>
            <a:off x="4245430" y="409871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365502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FBD53-A0CB-503B-8D75-ECB519B30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7113DE-05CE-99F6-51F1-4FB4F7AA7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2" y="27561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BB768-E5B5-EC77-3862-786944B5D9B9}"/>
              </a:ext>
            </a:extLst>
          </p:cNvPr>
          <p:cNvSpPr txBox="1"/>
          <p:nvPr/>
        </p:nvSpPr>
        <p:spPr>
          <a:xfrm>
            <a:off x="1122745" y="1001494"/>
            <a:ext cx="105045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Read  To read existing record(s) from table, SELECT statement is used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SELECT product_id,product_name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mst_product;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Update  To update existing record(s) from table, UPDATE statement is used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UPDATE mst_product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SET product_name=‘trouser’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WHERE product_id=1;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Delete  To delete existing record(s) from table, DELETE statement is used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DELETE FROM mst_product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WHERE product_id=1;</a:t>
            </a: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3285E-237F-376B-1492-35D1F916DD70}"/>
              </a:ext>
            </a:extLst>
          </p:cNvPr>
          <p:cNvSpPr txBox="1"/>
          <p:nvPr/>
        </p:nvSpPr>
        <p:spPr>
          <a:xfrm>
            <a:off x="4245430" y="409871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340534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9186-A99B-FDA1-E8F3-BF8F0CF2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A111CC-999B-5720-C759-14921A370EDD}"/>
              </a:ext>
            </a:extLst>
          </p:cNvPr>
          <p:cNvSpPr txBox="1"/>
          <p:nvPr/>
        </p:nvSpPr>
        <p:spPr>
          <a:xfrm>
            <a:off x="1930406" y="763052"/>
            <a:ext cx="783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81953F-45CB-C2D6-715F-EBE18B56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7" y="763053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AE6EED-7E89-EAFB-B1DA-3C2D16C62552}"/>
              </a:ext>
            </a:extLst>
          </p:cNvPr>
          <p:cNvSpPr txBox="1"/>
          <p:nvPr/>
        </p:nvSpPr>
        <p:spPr>
          <a:xfrm>
            <a:off x="1175659" y="1510324"/>
            <a:ext cx="103196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MySQL is relational database management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It is free and open source.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It is very fast, reliable, scalable, easy to use and cross 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ideal for both small and large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developed, distributed, and supported by Oracle Corporation</a:t>
            </a: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For installation of MySQL in your computer, please click the below link</a:t>
            </a:r>
          </a:p>
          <a:p>
            <a:r>
              <a:rPr lang="en-IN" sz="2400" dirty="0">
                <a:latin typeface="Oxygen" panose="02000503000000000000" pitchFamily="2" charset="0"/>
                <a:hlinkClick r:id="rId3"/>
              </a:rPr>
              <a:t>https://www.javatpoint.com/how-to-install-mysql</a:t>
            </a:r>
            <a:endParaRPr lang="en-IN" sz="24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23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799FF-1E01-84D8-85A2-6B34BB96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B7F5F-1F8E-13F9-7452-ADFE5F9663B3}"/>
              </a:ext>
            </a:extLst>
          </p:cNvPr>
          <p:cNvSpPr txBox="1"/>
          <p:nvPr/>
        </p:nvSpPr>
        <p:spPr>
          <a:xfrm>
            <a:off x="1930406" y="763050"/>
            <a:ext cx="7839581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A65876-724E-1783-C423-50CBA505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7" y="763053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F97AD-1DE8-22B9-1A36-9644532E124E}"/>
              </a:ext>
            </a:extLst>
          </p:cNvPr>
          <p:cNvSpPr txBox="1"/>
          <p:nvPr/>
        </p:nvSpPr>
        <p:spPr>
          <a:xfrm>
            <a:off x="1474844" y="1510329"/>
            <a:ext cx="865238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create database statement 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r>
              <a:rPr lang="en-IN" sz="1600" dirty="0">
                <a:latin typeface="Oxygen" panose="02000503000000000000" pitchFamily="2" charset="0"/>
              </a:rPr>
              <a:t> CREATE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400" b="1" dirty="0">
                <a:solidFill>
                  <a:srgbClr val="000000"/>
                </a:solidFill>
                <a:latin typeface="Oxygen" panose="02000503000000000000" pitchFamily="2" charset="0"/>
              </a:rPr>
              <a:t>MySQL DROP DATABASE Statement </a:t>
            </a:r>
            <a:r>
              <a:rPr lang="en-IN" sz="14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IN" sz="1600" dirty="0">
                <a:latin typeface="Oxygen" panose="02000503000000000000" pitchFamily="2" charset="0"/>
              </a:rPr>
              <a:t>DROP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drops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Inside the database following objects can be created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Tables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Views 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Procedures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Triggers</a:t>
            </a:r>
          </a:p>
          <a:p>
            <a:endParaRPr lang="en-IN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create table statement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employee (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emp_id int,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emp_name varchar(50),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salary double )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table named as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inside testDB database.</a:t>
            </a:r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employee table consists of 3 fields</a:t>
            </a:r>
          </a:p>
          <a:p>
            <a:r>
              <a:rPr lang="en-IN" sz="1600" dirty="0">
                <a:latin typeface="Oxygen" panose="02000503000000000000" pitchFamily="2" charset="0"/>
              </a:rPr>
              <a:t>a) emp_id </a:t>
            </a:r>
          </a:p>
          <a:p>
            <a:r>
              <a:rPr lang="en-IN" dirty="0"/>
              <a:t>b) emp_name</a:t>
            </a:r>
          </a:p>
          <a:p>
            <a:r>
              <a:rPr lang="en-IN" dirty="0"/>
              <a:t>c) salary</a:t>
            </a:r>
          </a:p>
        </p:txBody>
      </p:sp>
    </p:spTree>
    <p:extLst>
      <p:ext uri="{BB962C8B-B14F-4D97-AF65-F5344CB8AC3E}">
        <p14:creationId xmlns:p14="http://schemas.microsoft.com/office/powerpoint/2010/main" val="25172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25FA0-EB6A-74D5-64F2-58246C657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5F8DD9-D431-0419-BADE-0FE99710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7" y="46913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EC1D2-F38A-3BD8-EFAD-FCD5FDD77DDC}"/>
              </a:ext>
            </a:extLst>
          </p:cNvPr>
          <p:cNvSpPr txBox="1"/>
          <p:nvPr/>
        </p:nvSpPr>
        <p:spPr>
          <a:xfrm>
            <a:off x="1474844" y="1205530"/>
            <a:ext cx="86523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alter table statement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ADD COLUMN 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endParaRPr lang="en-IN" sz="1600" b="1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ADD address varchar(100);</a:t>
            </a:r>
          </a:p>
          <a:p>
            <a:endParaRPr lang="en-US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above statement adds a field address in the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table.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MODIFY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MODIFY COLUMN salary float;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change the data type of a column in a table.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DELETE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DROP COLUMN salary 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drop column salary from the table employee..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442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C2F0E-15BB-08CF-E926-81A51713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5DF82F-8FE5-A7CC-A9B3-7364DE381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7" y="46913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15D881-AF94-6719-F1A3-499999A080FC}"/>
              </a:ext>
            </a:extLst>
          </p:cNvPr>
          <p:cNvSpPr txBox="1"/>
          <p:nvPr/>
        </p:nvSpPr>
        <p:spPr>
          <a:xfrm>
            <a:off x="1486419" y="1332849"/>
            <a:ext cx="86523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Data Types can be of various types</a:t>
            </a:r>
          </a:p>
          <a:p>
            <a:pPr marL="342900" indent="-342900">
              <a:buAutoNum type="alphaLcParenR"/>
            </a:pPr>
            <a:r>
              <a:rPr lang="en-IN" sz="1600" b="1" dirty="0">
                <a:latin typeface="Oxygen" panose="02000503000000000000" pitchFamily="2" charset="0"/>
              </a:rPr>
              <a:t>String</a:t>
            </a:r>
          </a:p>
          <a:p>
            <a:pPr marL="342900" indent="-342900">
              <a:buAutoNum type="alphaLcParenR"/>
            </a:pPr>
            <a:r>
              <a:rPr lang="en-IN" sz="1600" b="1" dirty="0">
                <a:latin typeface="Oxygen" panose="02000503000000000000" pitchFamily="2" charset="0"/>
              </a:rPr>
              <a:t>Numeric</a:t>
            </a:r>
          </a:p>
          <a:p>
            <a:pPr marL="342900" indent="-342900">
              <a:buAutoNum type="alphaLcParenR"/>
            </a:pPr>
            <a:r>
              <a:rPr lang="en-IN" sz="1600" b="1" dirty="0">
                <a:latin typeface="Oxygen" panose="02000503000000000000" pitchFamily="2" charset="0"/>
              </a:rPr>
              <a:t>Date and Time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  <a:sym typeface="Wingdings" panose="05000000000000000000" pitchFamily="2" charset="2"/>
              </a:rPr>
              <a:t>String Data Type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Char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Varchar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Text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  <a:sym typeface="Wingdings" panose="05000000000000000000" pitchFamily="2" charset="2"/>
              </a:rPr>
              <a:t>Numeric Data Type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Int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Float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Double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Decimal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Bit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Bool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Boolean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Segoe UI" panose="020B0502040204020203" pitchFamily="34" charset="0"/>
              </a:rPr>
              <a:t>Date and Time Data Types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Date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Time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Datetime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TimeStamp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CEADD-6566-BEF5-E9C4-96502BA45522}"/>
              </a:ext>
            </a:extLst>
          </p:cNvPr>
          <p:cNvSpPr txBox="1"/>
          <p:nvPr/>
        </p:nvSpPr>
        <p:spPr>
          <a:xfrm>
            <a:off x="4245430" y="737641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15843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558C8-9C71-2F6C-4BD2-BFB6DFCC7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1DB13E-37BE-C75E-9FF0-370F0497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7" y="469136"/>
            <a:ext cx="725875" cy="725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E349B5-0F0B-9149-BDBE-C04707BB2399}"/>
              </a:ext>
            </a:extLst>
          </p:cNvPr>
          <p:cNvSpPr txBox="1"/>
          <p:nvPr/>
        </p:nvSpPr>
        <p:spPr>
          <a:xfrm>
            <a:off x="4245430" y="737641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75265B-9DBC-F474-6280-6006550C0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54231"/>
              </p:ext>
            </p:extLst>
          </p:nvPr>
        </p:nvGraphicFramePr>
        <p:xfrm>
          <a:off x="1531256" y="308832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86">
                  <a:extLst>
                    <a:ext uri="{9D8B030D-6E8A-4147-A177-3AD203B41FA5}">
                      <a16:colId xmlns:a16="http://schemas.microsoft.com/office/drawing/2014/main" val="1349749233"/>
                    </a:ext>
                  </a:extLst>
                </a:gridCol>
                <a:gridCol w="1589315">
                  <a:extLst>
                    <a:ext uri="{9D8B030D-6E8A-4147-A177-3AD203B41FA5}">
                      <a16:colId xmlns:a16="http://schemas.microsoft.com/office/drawing/2014/main" val="4053584086"/>
                    </a:ext>
                  </a:extLst>
                </a:gridCol>
                <a:gridCol w="5816598">
                  <a:extLst>
                    <a:ext uri="{9D8B030D-6E8A-4147-A177-3AD203B41FA5}">
                      <a16:colId xmlns:a16="http://schemas.microsoft.com/office/drawing/2014/main" val="913413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6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Ensures a column cannot have null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Unique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Ensures each and every column contains unique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6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Uniquely identifies a row in a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6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Establishes relation between two tables through a column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Check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Ensures a values in a column satisfies a condition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Default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a default value for a column if no value is specified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20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12492F-90B1-6CEC-6E95-B8E727A7DCDB}"/>
              </a:ext>
            </a:extLst>
          </p:cNvPr>
          <p:cNvSpPr txBox="1"/>
          <p:nvPr/>
        </p:nvSpPr>
        <p:spPr>
          <a:xfrm>
            <a:off x="1531257" y="1469634"/>
            <a:ext cx="8127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</a:rPr>
              <a:t>Constraints </a:t>
            </a:r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are used to specify rules for the data in a table.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Constraints can be column level or table level. </a:t>
            </a: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	Column level constraints apply to a column, and table level constraints apply to 	the whole table.</a:t>
            </a:r>
            <a:endParaRPr lang="en-IN" sz="1600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7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74549-CA0C-5794-42A1-42E271AEF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6BA1D0E-276D-FF4D-366F-2F67BFD5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2" y="27561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102CC-CBF3-829C-D41A-1D3ECBD10968}"/>
              </a:ext>
            </a:extLst>
          </p:cNvPr>
          <p:cNvSpPr txBox="1"/>
          <p:nvPr/>
        </p:nvSpPr>
        <p:spPr>
          <a:xfrm>
            <a:off x="1474844" y="1001494"/>
            <a:ext cx="101293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mst_product_group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primary key.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product_group_name is the unique key.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Both the columns are not null, hence the user needs to give values.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`mst_product_group`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PRIMARY KEY,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	`product_group_name` varchar(50) NOT NULL UNIQUE KEY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) 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foreign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NOT NULL,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`product_name` varchar(50) NOT NULL UNIQUE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KEY `fk_product_group_id` (`product_group_id`),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CONSTRAINT `fk_product_group_id` FOREIGN KEY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REFERENCES `mst_product_group`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) 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9629-6CCD-BAC6-81C4-EB9346F8822C}"/>
              </a:ext>
            </a:extLst>
          </p:cNvPr>
          <p:cNvSpPr txBox="1"/>
          <p:nvPr/>
        </p:nvSpPr>
        <p:spPr>
          <a:xfrm>
            <a:off x="4245430" y="409871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402887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6C9CE-F247-3736-AF31-119FA8119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3CFF39D-7E4A-9543-BE29-8FB67F355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2" y="27561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680A6F-0049-6A93-EB55-B0AA88479410}"/>
              </a:ext>
            </a:extLst>
          </p:cNvPr>
          <p:cNvSpPr txBox="1"/>
          <p:nvPr/>
        </p:nvSpPr>
        <p:spPr>
          <a:xfrm>
            <a:off x="1474844" y="1001494"/>
            <a:ext cx="101293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below in table script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product_price column has a check constraint and the value has to be greater than 0.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product_weight column default value is 1.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`product_group_id` int NOT NULL,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`product_name` varchar(255) NOT NULL UNIQUE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`product_price` int NOT NULL,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`product_weight` int NOT NULL DEFAULT '1’,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KEY `fk_product_group_id` (`product_group_id`),  CONSTRAINT `fk_product_group_id` FOREIGN KEY 	(`product_group_id`) REFERENCES `mst_product_group` (`product_group_id`),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CONSTRAINT `chk_product_price` CHECK ((`product_price` &gt; 0))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9145F-73A0-87F8-7EF5-F17E4F37F919}"/>
              </a:ext>
            </a:extLst>
          </p:cNvPr>
          <p:cNvSpPr txBox="1"/>
          <p:nvPr/>
        </p:nvSpPr>
        <p:spPr>
          <a:xfrm>
            <a:off x="4245430" y="409871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90120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6FA98-1D7C-FA09-C210-8DAF497A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4F78F3-A0E6-2A69-BEA0-90FE79B8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1" y="27561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E67381-FDCA-C718-C129-F09B79DE7712}"/>
              </a:ext>
            </a:extLst>
          </p:cNvPr>
          <p:cNvSpPr txBox="1"/>
          <p:nvPr/>
        </p:nvSpPr>
        <p:spPr>
          <a:xfrm>
            <a:off x="1122745" y="1647670"/>
            <a:ext cx="105045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Indexes are used to retrieve data from databases.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Users cannot see the indexes, they are used to speed up the searches/queries.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creates an index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on a table. Duplicate values are allowed.</a:t>
            </a:r>
          </a:p>
          <a:p>
            <a:r>
              <a:rPr lang="en-US" sz="2000" b="0" i="0" dirty="0">
                <a:effectLst/>
                <a:latin typeface="Oxygen" panose="02000503000000000000" pitchFamily="2" charset="0"/>
              </a:rPr>
              <a:t>CREATE INDEX idx_product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b="0" i="0" dirty="0">
                <a:effectLst/>
                <a:latin typeface="Oxygen" panose="02000503000000000000" pitchFamily="2" charset="0"/>
              </a:rPr>
              <a:t>ON mst_product (product_name);</a:t>
            </a:r>
          </a:p>
          <a:p>
            <a:endParaRPr lang="en-US" sz="2000" b="0" i="0" dirty="0">
              <a:effectLst/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creates an index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on a table. Duplicate values are not allowed.</a:t>
            </a:r>
          </a:p>
          <a:p>
            <a:r>
              <a:rPr lang="en-US" sz="2000" b="0" i="0" dirty="0">
                <a:effectLst/>
                <a:latin typeface="Oxygen" panose="02000503000000000000" pitchFamily="2" charset="0"/>
              </a:rPr>
              <a:t>CREATE UNIQUE INDEX idx_product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b="0" i="0" dirty="0">
                <a:effectLst/>
                <a:latin typeface="Oxygen" panose="02000503000000000000" pitchFamily="2" charset="0"/>
              </a:rPr>
              <a:t>ON mst_product (product_name);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drops an index on a table.</a:t>
            </a:r>
          </a:p>
          <a:p>
            <a:r>
              <a:rPr lang="en-US" sz="2000" b="0" dirty="0">
                <a:effectLst/>
                <a:latin typeface="Oxygen" panose="02000503000000000000" pitchFamily="2" charset="0"/>
              </a:rPr>
              <a:t>ALTER TABLE mst_product</a:t>
            </a:r>
            <a:br>
              <a:rPr lang="en-US" sz="2000" b="0" dirty="0">
                <a:effectLst/>
                <a:latin typeface="Oxygen" panose="02000503000000000000" pitchFamily="2" charset="0"/>
              </a:rPr>
            </a:br>
            <a:r>
              <a:rPr lang="en-US" sz="2000" b="0" dirty="0">
                <a:effectLst/>
                <a:latin typeface="Oxygen" panose="02000503000000000000" pitchFamily="2" charset="0"/>
              </a:rPr>
              <a:t>DROP INDEX idx_product;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89569-A618-3EB1-93ED-5A81B146B280}"/>
              </a:ext>
            </a:extLst>
          </p:cNvPr>
          <p:cNvSpPr txBox="1"/>
          <p:nvPr/>
        </p:nvSpPr>
        <p:spPr>
          <a:xfrm>
            <a:off x="4245430" y="409871"/>
            <a:ext cx="3009612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- INDEXES</a:t>
            </a:r>
          </a:p>
        </p:txBody>
      </p:sp>
    </p:spTree>
    <p:extLst>
      <p:ext uri="{BB962C8B-B14F-4D97-AF65-F5344CB8AC3E}">
        <p14:creationId xmlns:p14="http://schemas.microsoft.com/office/powerpoint/2010/main" val="138580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1083</TotalTime>
  <Words>1393</Words>
  <Application>Microsoft Office PowerPoint</Application>
  <PresentationFormat>Custom</PresentationFormat>
  <Paragraphs>260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inter-regular</vt:lpstr>
      <vt:lpstr>Oxygen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217</cp:revision>
  <dcterms:created xsi:type="dcterms:W3CDTF">2024-02-19T05:26:56Z</dcterms:created>
  <dcterms:modified xsi:type="dcterms:W3CDTF">2024-02-22T11:25:33Z</dcterms:modified>
</cp:coreProperties>
</file>