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64008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8C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02" d="100"/>
          <a:sy n="102" d="100"/>
        </p:scale>
        <p:origin x="1805" y="-1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496484"/>
            <a:ext cx="5440680" cy="3183467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4802717"/>
            <a:ext cx="4800600" cy="2207683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3AA8-29ED-426C-94B6-CC1E5074C98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4D95-2E64-4AD6-95CC-7B86C704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55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3AA8-29ED-426C-94B6-CC1E5074C98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4D95-2E64-4AD6-95CC-7B86C704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13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486834"/>
            <a:ext cx="1380173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486834"/>
            <a:ext cx="4060508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3AA8-29ED-426C-94B6-CC1E5074C98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4D95-2E64-4AD6-95CC-7B86C704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13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3AA8-29ED-426C-94B6-CC1E5074C98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4D95-2E64-4AD6-95CC-7B86C704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08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2279653"/>
            <a:ext cx="5520690" cy="3803649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6119286"/>
            <a:ext cx="5520690" cy="2000249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3AA8-29ED-426C-94B6-CC1E5074C98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4D95-2E64-4AD6-95CC-7B86C704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66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2434167"/>
            <a:ext cx="272034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2434167"/>
            <a:ext cx="272034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3AA8-29ED-426C-94B6-CC1E5074C98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4D95-2E64-4AD6-95CC-7B86C704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4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86836"/>
            <a:ext cx="552069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2241551"/>
            <a:ext cx="2707838" cy="1098549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3340100"/>
            <a:ext cx="2707838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2241551"/>
            <a:ext cx="2721174" cy="1098549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3340100"/>
            <a:ext cx="2721174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3AA8-29ED-426C-94B6-CC1E5074C98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4D95-2E64-4AD6-95CC-7B86C704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63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3AA8-29ED-426C-94B6-CC1E5074C98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4D95-2E64-4AD6-95CC-7B86C704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53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3AA8-29ED-426C-94B6-CC1E5074C98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4D95-2E64-4AD6-95CC-7B86C704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80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609600"/>
            <a:ext cx="2064425" cy="213360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1316569"/>
            <a:ext cx="3240405" cy="6498167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743200"/>
            <a:ext cx="2064425" cy="5082117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3AA8-29ED-426C-94B6-CC1E5074C98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4D95-2E64-4AD6-95CC-7B86C704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47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609600"/>
            <a:ext cx="2064425" cy="213360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1316569"/>
            <a:ext cx="3240405" cy="6498167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743200"/>
            <a:ext cx="2064425" cy="5082117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3AA8-29ED-426C-94B6-CC1E5074C98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4D95-2E64-4AD6-95CC-7B86C704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6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486836"/>
            <a:ext cx="552069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2434167"/>
            <a:ext cx="552069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8475136"/>
            <a:ext cx="14401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13AA8-29ED-426C-94B6-CC1E5074C98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8475136"/>
            <a:ext cx="216027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8475136"/>
            <a:ext cx="14401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84D95-2E64-4AD6-95CC-7B86C704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8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5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4.jpeg"/><Relationship Id="rId2" Type="http://schemas.openxmlformats.org/officeDocument/2006/relationships/image" Target="../media/image1.png"/><Relationship Id="rId16" Type="http://schemas.openxmlformats.org/officeDocument/2006/relationships/hyperlink" Target="mailto:anirban@anodiam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2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1.png"/><Relationship Id="rId5" Type="http://schemas.openxmlformats.org/officeDocument/2006/relationships/image" Target="../media/image3.png"/><Relationship Id="rId15" Type="http://schemas.openxmlformats.org/officeDocument/2006/relationships/image" Target="../media/image14.jpe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9.png"/><Relationship Id="rId14" Type="http://schemas.openxmlformats.org/officeDocument/2006/relationships/hyperlink" Target="mailto:anirban@anodiam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Rectangle 1049">
            <a:extLst>
              <a:ext uri="{FF2B5EF4-FFF2-40B4-BE49-F238E27FC236}">
                <a16:creationId xmlns:a16="http://schemas.microsoft.com/office/drawing/2014/main" id="{79FA8214-520D-A39F-8945-E09D7947149F}"/>
              </a:ext>
            </a:extLst>
          </p:cNvPr>
          <p:cNvSpPr/>
          <p:nvPr/>
        </p:nvSpPr>
        <p:spPr>
          <a:xfrm>
            <a:off x="2268" y="161"/>
            <a:ext cx="6420667" cy="91438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CBB64D-74C9-94EE-1532-B2102D356DC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6422936" cy="296183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AA752BA-38B9-80A9-4347-5FC136F95E76}"/>
              </a:ext>
            </a:extLst>
          </p:cNvPr>
          <p:cNvGrpSpPr/>
          <p:nvPr/>
        </p:nvGrpSpPr>
        <p:grpSpPr>
          <a:xfrm>
            <a:off x="2479012" y="125508"/>
            <a:ext cx="3852215" cy="4717473"/>
            <a:chOff x="4860843" y="1383147"/>
            <a:chExt cx="4356707" cy="547485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1DE035E-0FBC-23D0-36D5-851BE8E229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843" y="1383147"/>
              <a:ext cx="4356707" cy="5474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4E9F3EC-733F-C70D-7804-58E1BF471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432795">
              <a:off x="5026055" y="4112237"/>
              <a:ext cx="419665" cy="396739"/>
            </a:xfrm>
            <a:prstGeom prst="rect">
              <a:avLst/>
            </a:prstGeom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681B7FFA-2532-C1EE-1C21-2FDB24C2F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73" y="200546"/>
            <a:ext cx="3307373" cy="111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AEC218-7251-50A8-E97C-A8D380973EFD}"/>
              </a:ext>
            </a:extLst>
          </p:cNvPr>
          <p:cNvSpPr txBox="1"/>
          <p:nvPr/>
        </p:nvSpPr>
        <p:spPr>
          <a:xfrm>
            <a:off x="3579055" y="2816309"/>
            <a:ext cx="2363616" cy="369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Download our app!</a:t>
            </a: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1318FC0C-697E-A4A7-9959-76F6F061A1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9162" y="56282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08B62385-CE0C-9E79-30D1-BA728C928F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81562" y="57806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tar: 32 Points 26">
            <a:extLst>
              <a:ext uri="{FF2B5EF4-FFF2-40B4-BE49-F238E27FC236}">
                <a16:creationId xmlns:a16="http://schemas.microsoft.com/office/drawing/2014/main" id="{631945A5-6F47-E15C-3CBB-5C3343CEFB28}"/>
              </a:ext>
            </a:extLst>
          </p:cNvPr>
          <p:cNvSpPr/>
          <p:nvPr/>
        </p:nvSpPr>
        <p:spPr>
          <a:xfrm rot="21311287">
            <a:off x="83196" y="3002008"/>
            <a:ext cx="1560457" cy="462406"/>
          </a:xfrm>
          <a:prstGeom prst="star32">
            <a:avLst>
              <a:gd name="adj" fmla="val 43344"/>
            </a:avLst>
          </a:prstGeom>
          <a:solidFill>
            <a:srgbClr val="0070C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Oxygen" panose="02000503000000000000" pitchFamily="2" charset="0"/>
              </a:rPr>
              <a:t>Free </a:t>
            </a:r>
            <a:r>
              <a:rPr lang="en-US" sz="1000" b="1" dirty="0">
                <a:solidFill>
                  <a:schemeClr val="bg1"/>
                </a:solidFill>
                <a:latin typeface="Oxygen" panose="02000503000000000000" pitchFamily="2" charset="0"/>
              </a:rPr>
              <a:t>for</a:t>
            </a:r>
            <a:endParaRPr lang="en-US" sz="1000" b="1" dirty="0">
              <a:latin typeface="Oxygen" panose="02000503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7421B6-C86F-2FCE-3179-2B91C6DADB45}"/>
              </a:ext>
            </a:extLst>
          </p:cNvPr>
          <p:cNvSpPr txBox="1"/>
          <p:nvPr/>
        </p:nvSpPr>
        <p:spPr>
          <a:xfrm>
            <a:off x="123193" y="1717468"/>
            <a:ext cx="25630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Oxygen" panose="02000503000000000000" pitchFamily="2" charset="0"/>
              </a:rPr>
              <a:t>AI/ML Data Science</a:t>
            </a:r>
          </a:p>
          <a:p>
            <a:r>
              <a:rPr lang="en-US" sz="1300" b="1" dirty="0">
                <a:solidFill>
                  <a:schemeClr val="bg1"/>
                </a:solidFill>
                <a:latin typeface="Oxygen" panose="02000503000000000000" pitchFamily="2" charset="0"/>
              </a:rPr>
              <a:t>courses for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chemeClr val="bg1"/>
                </a:solidFill>
                <a:latin typeface="Oxygen" panose="02000503000000000000" pitchFamily="2" charset="0"/>
              </a:rPr>
              <a:t>School &amp; College Students</a:t>
            </a:r>
          </a:p>
          <a:p>
            <a:r>
              <a:rPr lang="en-US" sz="1300" b="1" dirty="0">
                <a:solidFill>
                  <a:schemeClr val="bg1"/>
                </a:solidFill>
                <a:latin typeface="Oxygen" panose="02000503000000000000" pitchFamily="2" charset="0"/>
              </a:rPr>
              <a:t>	(all classes &amp; streams)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chemeClr val="bg1"/>
                </a:solidFill>
                <a:latin typeface="Oxygen" panose="02000503000000000000" pitchFamily="2" charset="0"/>
              </a:rPr>
              <a:t>All Professionals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E17EA9-F9FD-41B2-DD57-00F637C57701}"/>
              </a:ext>
            </a:extLst>
          </p:cNvPr>
          <p:cNvSpPr txBox="1"/>
          <p:nvPr/>
        </p:nvSpPr>
        <p:spPr>
          <a:xfrm>
            <a:off x="214901" y="1311169"/>
            <a:ext cx="34825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FF8C52"/>
                </a:solidFill>
                <a:latin typeface="Oxygen" panose="02000503000000000000" pitchFamily="2" charset="0"/>
              </a:rPr>
              <a:t>Education that enlightens!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A1AF85-554C-4286-D829-438742482D80}"/>
              </a:ext>
            </a:extLst>
          </p:cNvPr>
          <p:cNvSpPr txBox="1"/>
          <p:nvPr/>
        </p:nvSpPr>
        <p:spPr>
          <a:xfrm>
            <a:off x="205744" y="3702332"/>
            <a:ext cx="31223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Oxygen" panose="02000503000000000000" pitchFamily="2" charset="0"/>
              </a:rPr>
              <a:t>Hurry! Offer ends soon!</a:t>
            </a:r>
          </a:p>
        </p:txBody>
      </p:sp>
      <p:pic>
        <p:nvPicPr>
          <p:cNvPr id="17" name="Picture 8">
            <a:extLst>
              <a:ext uri="{FF2B5EF4-FFF2-40B4-BE49-F238E27FC236}">
                <a16:creationId xmlns:a16="http://schemas.microsoft.com/office/drawing/2014/main" id="{0CBD4089-8DE5-6C05-7CB9-0A8BCD0B9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981" y="2816167"/>
            <a:ext cx="381417" cy="38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43DC748-09CC-0DC9-07BB-AC9DE7F19FE5}"/>
              </a:ext>
            </a:extLst>
          </p:cNvPr>
          <p:cNvSpPr/>
          <p:nvPr/>
        </p:nvSpPr>
        <p:spPr>
          <a:xfrm>
            <a:off x="2266122" y="4065104"/>
            <a:ext cx="4134678" cy="16773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BF4A80A-561F-99D6-9166-E89E3A0574D7}"/>
              </a:ext>
            </a:extLst>
          </p:cNvPr>
          <p:cNvSpPr/>
          <p:nvPr/>
        </p:nvSpPr>
        <p:spPr>
          <a:xfrm>
            <a:off x="274648" y="4197799"/>
            <a:ext cx="2830411" cy="171913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620557-54B7-03D5-D9A2-37DE4DC06150}"/>
              </a:ext>
            </a:extLst>
          </p:cNvPr>
          <p:cNvSpPr/>
          <p:nvPr/>
        </p:nvSpPr>
        <p:spPr>
          <a:xfrm>
            <a:off x="274647" y="6106763"/>
            <a:ext cx="2830411" cy="171913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ED48140-1545-2F84-01EF-7271FC0D5DCA}"/>
              </a:ext>
            </a:extLst>
          </p:cNvPr>
          <p:cNvSpPr/>
          <p:nvPr/>
        </p:nvSpPr>
        <p:spPr>
          <a:xfrm>
            <a:off x="3345657" y="4201537"/>
            <a:ext cx="2830411" cy="171913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3C91F11-9FF3-72C7-181C-A13636E40653}"/>
              </a:ext>
            </a:extLst>
          </p:cNvPr>
          <p:cNvSpPr/>
          <p:nvPr/>
        </p:nvSpPr>
        <p:spPr>
          <a:xfrm>
            <a:off x="3345656" y="6097019"/>
            <a:ext cx="2830411" cy="17191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CDCBBE-901E-3A1D-40A4-A0C1D98406D8}"/>
              </a:ext>
            </a:extLst>
          </p:cNvPr>
          <p:cNvSpPr txBox="1"/>
          <p:nvPr/>
        </p:nvSpPr>
        <p:spPr>
          <a:xfrm rot="18752084">
            <a:off x="219274" y="4266694"/>
            <a:ext cx="541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Sem 1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3CC7E408-93B0-3725-23E8-D91F61F638E2}"/>
              </a:ext>
            </a:extLst>
          </p:cNvPr>
          <p:cNvSpPr txBox="1"/>
          <p:nvPr/>
        </p:nvSpPr>
        <p:spPr>
          <a:xfrm>
            <a:off x="820157" y="4371990"/>
            <a:ext cx="228490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Data Analysis Engineer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AI Intro, Python, Maths,  Stats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Data Analysis: </a:t>
            </a:r>
            <a:r>
              <a:rPr 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numpy</a:t>
            </a: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&amp; pandas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Visualization: matplotlib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492313F8-7E71-D755-AF98-69B1CEEEDCC7}"/>
              </a:ext>
            </a:extLst>
          </p:cNvPr>
          <p:cNvSpPr txBox="1"/>
          <p:nvPr/>
        </p:nvSpPr>
        <p:spPr>
          <a:xfrm>
            <a:off x="820156" y="5092286"/>
            <a:ext cx="221683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Gen AI &amp; Prompt Engineer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LLM – ChatGPT / LLAMA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LangChain</a:t>
            </a: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&amp; Semantic Search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Prompt Engineering</a:t>
            </a:r>
          </a:p>
        </p:txBody>
      </p:sp>
      <p:pic>
        <p:nvPicPr>
          <p:cNvPr id="1033" name="Picture 14">
            <a:extLst>
              <a:ext uri="{FF2B5EF4-FFF2-40B4-BE49-F238E27FC236}">
                <a16:creationId xmlns:a16="http://schemas.microsoft.com/office/drawing/2014/main" id="{DB494C64-FA74-AD43-5E4A-FB01092C0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44" y="4413888"/>
            <a:ext cx="412675" cy="43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4">
            <a:extLst>
              <a:ext uri="{FF2B5EF4-FFF2-40B4-BE49-F238E27FC236}">
                <a16:creationId xmlns:a16="http://schemas.microsoft.com/office/drawing/2014/main" id="{7826C10D-66EC-CAB3-B63D-4CF78B079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21" y="5125480"/>
            <a:ext cx="439890" cy="43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TextBox 1036">
            <a:extLst>
              <a:ext uri="{FF2B5EF4-FFF2-40B4-BE49-F238E27FC236}">
                <a16:creationId xmlns:a16="http://schemas.microsoft.com/office/drawing/2014/main" id="{E9B61FAC-2E71-8033-8C34-0D211B642633}"/>
              </a:ext>
            </a:extLst>
          </p:cNvPr>
          <p:cNvSpPr txBox="1"/>
          <p:nvPr/>
        </p:nvSpPr>
        <p:spPr>
          <a:xfrm rot="18752084">
            <a:off x="3303023" y="4287029"/>
            <a:ext cx="573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Sem 2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C759E018-F3EE-05A4-D795-CE1DB774153B}"/>
              </a:ext>
            </a:extLst>
          </p:cNvPr>
          <p:cNvSpPr txBox="1"/>
          <p:nvPr/>
        </p:nvSpPr>
        <p:spPr>
          <a:xfrm rot="18752084">
            <a:off x="218369" y="6214791"/>
            <a:ext cx="573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Sem 3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6504DAB1-8148-FDCE-C01D-EA96CBFBFDAC}"/>
              </a:ext>
            </a:extLst>
          </p:cNvPr>
          <p:cNvSpPr txBox="1"/>
          <p:nvPr/>
        </p:nvSpPr>
        <p:spPr>
          <a:xfrm rot="18752084">
            <a:off x="3278870" y="6195577"/>
            <a:ext cx="631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Sem 4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B21BD89B-4DAC-16E6-57A2-60CE693FE1A7}"/>
              </a:ext>
            </a:extLst>
          </p:cNvPr>
          <p:cNvSpPr txBox="1"/>
          <p:nvPr/>
        </p:nvSpPr>
        <p:spPr>
          <a:xfrm>
            <a:off x="3979785" y="4507048"/>
            <a:ext cx="1892205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Data Science Specialist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Neural Network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TensorFlow, Keras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Deep Learning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Computer Vision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NLP</a:t>
            </a:r>
          </a:p>
        </p:txBody>
      </p:sp>
      <p:pic>
        <p:nvPicPr>
          <p:cNvPr id="1044" name="Picture 14">
            <a:extLst>
              <a:ext uri="{FF2B5EF4-FFF2-40B4-BE49-F238E27FC236}">
                <a16:creationId xmlns:a16="http://schemas.microsoft.com/office/drawing/2014/main" id="{7E8CBBC9-FCCD-9F8F-350E-126B60D97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272" y="4548946"/>
            <a:ext cx="412675" cy="43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5" name="TextBox 1044">
            <a:extLst>
              <a:ext uri="{FF2B5EF4-FFF2-40B4-BE49-F238E27FC236}">
                <a16:creationId xmlns:a16="http://schemas.microsoft.com/office/drawing/2014/main" id="{2D62C17C-DA4B-769F-F7DC-3D1AF0CEA18C}"/>
              </a:ext>
            </a:extLst>
          </p:cNvPr>
          <p:cNvSpPr txBox="1"/>
          <p:nvPr/>
        </p:nvSpPr>
        <p:spPr>
          <a:xfrm>
            <a:off x="827785" y="6511333"/>
            <a:ext cx="230158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Machine Learning Engineer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Project Org, Hyperparameters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ML Ops: TF Data &amp; Deployment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GAN, LLM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AWS Cloud &amp; </a:t>
            </a:r>
            <a:r>
              <a:rPr 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Sagemaker</a:t>
            </a:r>
            <a:endParaRPr 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1047" name="Picture 14">
            <a:extLst>
              <a:ext uri="{FF2B5EF4-FFF2-40B4-BE49-F238E27FC236}">
                <a16:creationId xmlns:a16="http://schemas.microsoft.com/office/drawing/2014/main" id="{E88E6465-0882-9322-F25A-8110AA3C8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11" y="6564479"/>
            <a:ext cx="412675" cy="43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8" name="TextBox 1047">
            <a:extLst>
              <a:ext uri="{FF2B5EF4-FFF2-40B4-BE49-F238E27FC236}">
                <a16:creationId xmlns:a16="http://schemas.microsoft.com/office/drawing/2014/main" id="{85CC9D81-9312-D195-C34C-F76368C4A7A1}"/>
              </a:ext>
            </a:extLst>
          </p:cNvPr>
          <p:cNvSpPr txBox="1"/>
          <p:nvPr/>
        </p:nvSpPr>
        <p:spPr>
          <a:xfrm>
            <a:off x="3963441" y="6516696"/>
            <a:ext cx="197923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AI Specialist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Live Project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Product Engineering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Agile Project Management</a:t>
            </a:r>
          </a:p>
        </p:txBody>
      </p:sp>
      <p:pic>
        <p:nvPicPr>
          <p:cNvPr id="1049" name="Picture 14">
            <a:extLst>
              <a:ext uri="{FF2B5EF4-FFF2-40B4-BE49-F238E27FC236}">
                <a16:creationId xmlns:a16="http://schemas.microsoft.com/office/drawing/2014/main" id="{12FB2E02-A8BE-1923-24D1-062E7C297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579" y="6516696"/>
            <a:ext cx="412675" cy="43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9D7421B6-C86F-2FCE-3179-2B91C6DADB45}"/>
              </a:ext>
            </a:extLst>
          </p:cNvPr>
          <p:cNvSpPr txBox="1"/>
          <p:nvPr/>
        </p:nvSpPr>
        <p:spPr>
          <a:xfrm>
            <a:off x="801181" y="3413243"/>
            <a:ext cx="17408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FF0000"/>
                </a:solidFill>
                <a:latin typeface="Oxygen" panose="02000503000000000000" pitchFamily="2" charset="0"/>
              </a:rPr>
              <a:t>3</a:t>
            </a:r>
            <a:r>
              <a:rPr lang="en-US" sz="1000" b="1" baseline="30000" dirty="0">
                <a:solidFill>
                  <a:srgbClr val="FF0000"/>
                </a:solidFill>
                <a:latin typeface="Oxygen" panose="02000503000000000000" pitchFamily="2" charset="0"/>
              </a:rPr>
              <a:t>rd</a:t>
            </a:r>
            <a:r>
              <a:rPr lang="en-US" sz="1000" b="1" dirty="0">
                <a:solidFill>
                  <a:srgbClr val="FF0000"/>
                </a:solidFill>
                <a:latin typeface="Oxygen" panose="02000503000000000000" pitchFamily="2" charset="0"/>
              </a:rPr>
              <a:t> &amp; 4</a:t>
            </a:r>
            <a:r>
              <a:rPr lang="en-US" sz="1000" b="1" baseline="30000" dirty="0">
                <a:solidFill>
                  <a:srgbClr val="FF0000"/>
                </a:solidFill>
                <a:latin typeface="Oxygen" panose="02000503000000000000" pitchFamily="2" charset="0"/>
              </a:rPr>
              <a:t>th</a:t>
            </a:r>
            <a:r>
              <a:rPr lang="en-US" sz="1000" b="1" dirty="0">
                <a:solidFill>
                  <a:srgbClr val="FF0000"/>
                </a:solidFill>
                <a:latin typeface="Oxygen" panose="02000503000000000000" pitchFamily="2" charset="0"/>
              </a:rPr>
              <a:t> year students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FF0000"/>
                </a:solidFill>
                <a:latin typeface="Oxygen" panose="02000503000000000000" pitchFamily="2" charset="0"/>
              </a:rPr>
              <a:t>Professionals</a:t>
            </a:r>
          </a:p>
        </p:txBody>
      </p:sp>
      <p:pic>
        <p:nvPicPr>
          <p:cNvPr id="50" name="Picture 8" descr="YouTube">
            <a:extLst>
              <a:ext uri="{FF2B5EF4-FFF2-40B4-BE49-F238E27FC236}">
                <a16:creationId xmlns:a16="http://schemas.microsoft.com/office/drawing/2014/main" id="{09B174C1-FD9F-471A-1364-8517DAF38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377" y="8651326"/>
            <a:ext cx="400751" cy="40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B10D8FB-DD14-ED8F-3663-7285F6D36A9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07228" y="8721116"/>
            <a:ext cx="284384" cy="284384"/>
          </a:xfrm>
          <a:prstGeom prst="rect">
            <a:avLst/>
          </a:prstGeom>
        </p:spPr>
      </p:pic>
      <p:pic>
        <p:nvPicPr>
          <p:cNvPr id="52" name="Picture 12" descr="LinkedIn">
            <a:extLst>
              <a:ext uri="{FF2B5EF4-FFF2-40B4-BE49-F238E27FC236}">
                <a16:creationId xmlns:a16="http://schemas.microsoft.com/office/drawing/2014/main" id="{B8728633-2A06-8D51-9CB4-DD25478D0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844" y="8662933"/>
            <a:ext cx="400751" cy="40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4" descr="Instagram">
            <a:extLst>
              <a:ext uri="{FF2B5EF4-FFF2-40B4-BE49-F238E27FC236}">
                <a16:creationId xmlns:a16="http://schemas.microsoft.com/office/drawing/2014/main" id="{5B65458A-DA92-EF42-2471-59EB84116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267" y="8681149"/>
            <a:ext cx="364319" cy="36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6" descr="Facebook">
            <a:extLst>
              <a:ext uri="{FF2B5EF4-FFF2-40B4-BE49-F238E27FC236}">
                <a16:creationId xmlns:a16="http://schemas.microsoft.com/office/drawing/2014/main" id="{B4A5D98E-C1D2-6716-5F84-4EE2F8A69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954" y="8655456"/>
            <a:ext cx="396751" cy="39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8">
            <a:extLst>
              <a:ext uri="{FF2B5EF4-FFF2-40B4-BE49-F238E27FC236}">
                <a16:creationId xmlns:a16="http://schemas.microsoft.com/office/drawing/2014/main" id="{D0E7CDB8-793D-8E2C-6369-7D35A165B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64" y="8233659"/>
            <a:ext cx="250134" cy="25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B022CFE3-2EFE-7D26-730F-B712DDA0804C}"/>
              </a:ext>
            </a:extLst>
          </p:cNvPr>
          <p:cNvSpPr txBox="1"/>
          <p:nvPr/>
        </p:nvSpPr>
        <p:spPr>
          <a:xfrm>
            <a:off x="373517" y="8265696"/>
            <a:ext cx="25269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t"/>
            <a:r>
              <a:rPr lang="en-US" sz="1200" b="1" dirty="0">
                <a:solidFill>
                  <a:srgbClr val="FF8C5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N-1/25 Patuli Kolkata 700094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960518D-238A-76F3-AF24-538B464A60B9}"/>
              </a:ext>
            </a:extLst>
          </p:cNvPr>
          <p:cNvSpPr txBox="1"/>
          <p:nvPr/>
        </p:nvSpPr>
        <p:spPr>
          <a:xfrm>
            <a:off x="369989" y="8501340"/>
            <a:ext cx="2667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t"/>
            <a:r>
              <a:rPr lang="en-US" sz="1200" b="1" i="0" u="sng" strike="noStrike" dirty="0">
                <a:solidFill>
                  <a:srgbClr val="000000"/>
                </a:solidFill>
                <a:effectLst/>
                <a:latin typeface="Oxygen" panose="02000503000000000000" pitchFamily="2" charset="0"/>
                <a:hlinkClick r:id="rId16"/>
              </a:rPr>
              <a:t>anirban@anodiam.com</a:t>
            </a:r>
            <a:endParaRPr lang="en-US" sz="1200" b="0" i="0" dirty="0">
              <a:solidFill>
                <a:srgbClr val="212121"/>
              </a:solidFill>
              <a:effectLst/>
              <a:latin typeface="Lato" panose="020F0502020204030204" pitchFamily="34" charset="0"/>
            </a:endParaRPr>
          </a:p>
        </p:txBody>
      </p:sp>
      <p:pic>
        <p:nvPicPr>
          <p:cNvPr id="59" name="Picture 22" descr="Mail Icon PNG Image | Mail icon, Email icon, Icon set design">
            <a:extLst>
              <a:ext uri="{FF2B5EF4-FFF2-40B4-BE49-F238E27FC236}">
                <a16:creationId xmlns:a16="http://schemas.microsoft.com/office/drawing/2014/main" id="{F567ED39-0FD3-4DD0-977B-ED5C96662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66" y="8516277"/>
            <a:ext cx="262573" cy="247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4E9D7A9-447C-35E7-A464-E466D806505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38906" y="8735626"/>
            <a:ext cx="313427" cy="29499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032E583-8E63-F67E-D5BA-476D86FF8088}"/>
              </a:ext>
            </a:extLst>
          </p:cNvPr>
          <p:cNvSpPr txBox="1"/>
          <p:nvPr/>
        </p:nvSpPr>
        <p:spPr>
          <a:xfrm>
            <a:off x="373921" y="8771709"/>
            <a:ext cx="15638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8C5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9073 700094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32427AD-B0C8-CFB2-C695-AC02473C8830}"/>
              </a:ext>
            </a:extLst>
          </p:cNvPr>
          <p:cNvSpPr txBox="1"/>
          <p:nvPr/>
        </p:nvSpPr>
        <p:spPr>
          <a:xfrm>
            <a:off x="4213746" y="8464897"/>
            <a:ext cx="12113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t"/>
            <a:r>
              <a:rPr lang="en-US" sz="1200" b="1" dirty="0">
                <a:solidFill>
                  <a:srgbClr val="FF8C5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Follow us on:</a:t>
            </a: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286874" y="7978206"/>
            <a:ext cx="1468120" cy="5195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AC9BBD-9172-4828-584D-BBAE3267F5BE}"/>
              </a:ext>
            </a:extLst>
          </p:cNvPr>
          <p:cNvSpPr txBox="1"/>
          <p:nvPr/>
        </p:nvSpPr>
        <p:spPr>
          <a:xfrm>
            <a:off x="128591" y="7925439"/>
            <a:ext cx="1764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>
                <a:solidFill>
                  <a:srgbClr val="0070C0"/>
                </a:solidFill>
                <a:latin typeface="Oxygen" panose="02000503000000000000" pitchFamily="2" charset="0"/>
              </a:rPr>
              <a:t>anodiam.com</a:t>
            </a:r>
          </a:p>
        </p:txBody>
      </p:sp>
    </p:spTree>
    <p:extLst>
      <p:ext uri="{BB962C8B-B14F-4D97-AF65-F5344CB8AC3E}">
        <p14:creationId xmlns:p14="http://schemas.microsoft.com/office/powerpoint/2010/main" val="1779414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CBB64D-74C9-94EE-1532-B2102D356DC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6422936" cy="296183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AA752BA-38B9-80A9-4347-5FC136F95E76}"/>
              </a:ext>
            </a:extLst>
          </p:cNvPr>
          <p:cNvGrpSpPr/>
          <p:nvPr/>
        </p:nvGrpSpPr>
        <p:grpSpPr>
          <a:xfrm>
            <a:off x="2479012" y="125508"/>
            <a:ext cx="3852215" cy="4717473"/>
            <a:chOff x="4860843" y="1383147"/>
            <a:chExt cx="4356707" cy="547485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1DE035E-0FBC-23D0-36D5-851BE8E229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843" y="1383147"/>
              <a:ext cx="4356707" cy="5474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4E9F3EC-733F-C70D-7804-58E1BF471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432795">
              <a:off x="5026055" y="4112237"/>
              <a:ext cx="419665" cy="396739"/>
            </a:xfrm>
            <a:prstGeom prst="rect">
              <a:avLst/>
            </a:prstGeom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681B7FFA-2532-C1EE-1C21-2FDB24C2F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73" y="200546"/>
            <a:ext cx="3307373" cy="111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AEC218-7251-50A8-E97C-A8D380973EFD}"/>
              </a:ext>
            </a:extLst>
          </p:cNvPr>
          <p:cNvSpPr txBox="1"/>
          <p:nvPr/>
        </p:nvSpPr>
        <p:spPr>
          <a:xfrm>
            <a:off x="3579055" y="2816309"/>
            <a:ext cx="2363616" cy="369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Download our app!</a:t>
            </a: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1318FC0C-697E-A4A7-9959-76F6F061A1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9162" y="56282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08B62385-CE0C-9E79-30D1-BA728C928F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81562" y="57806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tar: 32 Points 26">
            <a:extLst>
              <a:ext uri="{FF2B5EF4-FFF2-40B4-BE49-F238E27FC236}">
                <a16:creationId xmlns:a16="http://schemas.microsoft.com/office/drawing/2014/main" id="{631945A5-6F47-E15C-3CBB-5C3343CEFB28}"/>
              </a:ext>
            </a:extLst>
          </p:cNvPr>
          <p:cNvSpPr/>
          <p:nvPr/>
        </p:nvSpPr>
        <p:spPr>
          <a:xfrm rot="21311287">
            <a:off x="122012" y="3032472"/>
            <a:ext cx="1560457" cy="566744"/>
          </a:xfrm>
          <a:prstGeom prst="star32">
            <a:avLst>
              <a:gd name="adj" fmla="val 43344"/>
            </a:avLst>
          </a:prstGeom>
          <a:solidFill>
            <a:srgbClr val="0070C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Oxygen" panose="02000503000000000000" pitchFamily="2" charset="0"/>
              </a:rPr>
              <a:t>50% </a:t>
            </a:r>
            <a:r>
              <a:rPr lang="en-US" sz="1000" b="1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endParaRPr lang="en-US" sz="1000" b="1" dirty="0">
              <a:latin typeface="Oxygen" panose="02000503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7421B6-C86F-2FCE-3179-2B91C6DADB45}"/>
              </a:ext>
            </a:extLst>
          </p:cNvPr>
          <p:cNvSpPr txBox="1"/>
          <p:nvPr/>
        </p:nvSpPr>
        <p:spPr>
          <a:xfrm>
            <a:off x="162800" y="1770772"/>
            <a:ext cx="2563020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IT Courses</a:t>
            </a:r>
          </a:p>
          <a:p>
            <a:r>
              <a:rPr lang="en-US" sz="1300" b="1" dirty="0">
                <a:solidFill>
                  <a:schemeClr val="bg1"/>
                </a:solidFill>
                <a:latin typeface="Oxygen" panose="02000503000000000000" pitchFamily="2" charset="0"/>
              </a:rPr>
              <a:t>for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chemeClr val="bg1"/>
                </a:solidFill>
                <a:latin typeface="Oxygen" panose="02000503000000000000" pitchFamily="2" charset="0"/>
              </a:rPr>
              <a:t>School &amp; College Students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chemeClr val="bg1"/>
                </a:solidFill>
                <a:latin typeface="Oxygen" panose="02000503000000000000" pitchFamily="2" charset="0"/>
              </a:rPr>
              <a:t>Professionals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E17EA9-F9FD-41B2-DD57-00F637C57701}"/>
              </a:ext>
            </a:extLst>
          </p:cNvPr>
          <p:cNvSpPr txBox="1"/>
          <p:nvPr/>
        </p:nvSpPr>
        <p:spPr>
          <a:xfrm>
            <a:off x="214901" y="1311169"/>
            <a:ext cx="34825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FF8C52"/>
                </a:solidFill>
                <a:latin typeface="Oxygen" panose="02000503000000000000" pitchFamily="2" charset="0"/>
              </a:rPr>
              <a:t>Education that enlightens!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A1AF85-554C-4286-D829-438742482D80}"/>
              </a:ext>
            </a:extLst>
          </p:cNvPr>
          <p:cNvSpPr txBox="1"/>
          <p:nvPr/>
        </p:nvSpPr>
        <p:spPr>
          <a:xfrm>
            <a:off x="66550" y="3540813"/>
            <a:ext cx="31223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Oxygen" panose="02000503000000000000" pitchFamily="2" charset="0"/>
              </a:rPr>
              <a:t>Hurry! Offer ends soon!</a:t>
            </a:r>
          </a:p>
        </p:txBody>
      </p:sp>
      <p:pic>
        <p:nvPicPr>
          <p:cNvPr id="17" name="Picture 8">
            <a:extLst>
              <a:ext uri="{FF2B5EF4-FFF2-40B4-BE49-F238E27FC236}">
                <a16:creationId xmlns:a16="http://schemas.microsoft.com/office/drawing/2014/main" id="{0CBD4089-8DE5-6C05-7CB9-0A8BCD0B9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981" y="2816167"/>
            <a:ext cx="381417" cy="38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43DC748-09CC-0DC9-07BB-AC9DE7F19FE5}"/>
              </a:ext>
            </a:extLst>
          </p:cNvPr>
          <p:cNvSpPr/>
          <p:nvPr/>
        </p:nvSpPr>
        <p:spPr>
          <a:xfrm>
            <a:off x="2266122" y="4065104"/>
            <a:ext cx="4134678" cy="16773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8" descr="YouTube">
            <a:extLst>
              <a:ext uri="{FF2B5EF4-FFF2-40B4-BE49-F238E27FC236}">
                <a16:creationId xmlns:a16="http://schemas.microsoft.com/office/drawing/2014/main" id="{09B174C1-FD9F-471A-1364-8517DAF38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377" y="8651326"/>
            <a:ext cx="400751" cy="40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B10D8FB-DD14-ED8F-3663-7285F6D36A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07228" y="8721116"/>
            <a:ext cx="284384" cy="284384"/>
          </a:xfrm>
          <a:prstGeom prst="rect">
            <a:avLst/>
          </a:prstGeom>
        </p:spPr>
      </p:pic>
      <p:pic>
        <p:nvPicPr>
          <p:cNvPr id="52" name="Picture 12" descr="LinkedIn">
            <a:extLst>
              <a:ext uri="{FF2B5EF4-FFF2-40B4-BE49-F238E27FC236}">
                <a16:creationId xmlns:a16="http://schemas.microsoft.com/office/drawing/2014/main" id="{B8728633-2A06-8D51-9CB4-DD25478D0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844" y="8662933"/>
            <a:ext cx="400751" cy="40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4" descr="Instagram">
            <a:extLst>
              <a:ext uri="{FF2B5EF4-FFF2-40B4-BE49-F238E27FC236}">
                <a16:creationId xmlns:a16="http://schemas.microsoft.com/office/drawing/2014/main" id="{5B65458A-DA92-EF42-2471-59EB84116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267" y="8681149"/>
            <a:ext cx="364319" cy="36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6" descr="Facebook">
            <a:extLst>
              <a:ext uri="{FF2B5EF4-FFF2-40B4-BE49-F238E27FC236}">
                <a16:creationId xmlns:a16="http://schemas.microsoft.com/office/drawing/2014/main" id="{B4A5D98E-C1D2-6716-5F84-4EE2F8A69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954" y="8655456"/>
            <a:ext cx="396751" cy="39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6454AE3-F3EA-647E-7691-F4A099F3977E}"/>
              </a:ext>
            </a:extLst>
          </p:cNvPr>
          <p:cNvSpPr txBox="1"/>
          <p:nvPr/>
        </p:nvSpPr>
        <p:spPr>
          <a:xfrm>
            <a:off x="128591" y="7925439"/>
            <a:ext cx="1764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>
                <a:solidFill>
                  <a:srgbClr val="0070C0"/>
                </a:solidFill>
                <a:latin typeface="Oxygen" panose="02000503000000000000" pitchFamily="2" charset="0"/>
              </a:rPr>
              <a:t>anodiam.com</a:t>
            </a:r>
          </a:p>
        </p:txBody>
      </p:sp>
      <p:pic>
        <p:nvPicPr>
          <p:cNvPr id="56" name="Picture 18">
            <a:extLst>
              <a:ext uri="{FF2B5EF4-FFF2-40B4-BE49-F238E27FC236}">
                <a16:creationId xmlns:a16="http://schemas.microsoft.com/office/drawing/2014/main" id="{D0E7CDB8-793D-8E2C-6369-7D35A165B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64" y="8233659"/>
            <a:ext cx="250134" cy="25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B022CFE3-2EFE-7D26-730F-B712DDA0804C}"/>
              </a:ext>
            </a:extLst>
          </p:cNvPr>
          <p:cNvSpPr txBox="1"/>
          <p:nvPr/>
        </p:nvSpPr>
        <p:spPr>
          <a:xfrm>
            <a:off x="373517" y="8265696"/>
            <a:ext cx="25269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t"/>
            <a:r>
              <a:rPr lang="en-US" sz="1200" b="1" dirty="0">
                <a:solidFill>
                  <a:srgbClr val="FF8C5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N-1/25 Patuli Kolkata 700094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960518D-238A-76F3-AF24-538B464A60B9}"/>
              </a:ext>
            </a:extLst>
          </p:cNvPr>
          <p:cNvSpPr txBox="1"/>
          <p:nvPr/>
        </p:nvSpPr>
        <p:spPr>
          <a:xfrm>
            <a:off x="369989" y="8501340"/>
            <a:ext cx="2667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t"/>
            <a:r>
              <a:rPr lang="en-US" sz="1200" b="1" i="0" u="sng" strike="noStrike" dirty="0">
                <a:solidFill>
                  <a:srgbClr val="000000"/>
                </a:solidFill>
                <a:effectLst/>
                <a:latin typeface="Oxygen" panose="02000503000000000000" pitchFamily="2" charset="0"/>
                <a:hlinkClick r:id="rId14"/>
              </a:rPr>
              <a:t>anirban@anodiam.com</a:t>
            </a:r>
            <a:endParaRPr lang="en-US" sz="1200" b="0" i="0" dirty="0">
              <a:solidFill>
                <a:srgbClr val="212121"/>
              </a:solidFill>
              <a:effectLst/>
              <a:latin typeface="Lato" panose="020F0502020204030204" pitchFamily="34" charset="0"/>
            </a:endParaRPr>
          </a:p>
        </p:txBody>
      </p:sp>
      <p:pic>
        <p:nvPicPr>
          <p:cNvPr id="59" name="Picture 22" descr="Mail Icon PNG Image | Mail icon, Email icon, Icon set design">
            <a:extLst>
              <a:ext uri="{FF2B5EF4-FFF2-40B4-BE49-F238E27FC236}">
                <a16:creationId xmlns:a16="http://schemas.microsoft.com/office/drawing/2014/main" id="{F567ED39-0FD3-4DD0-977B-ED5C96662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66" y="8516277"/>
            <a:ext cx="262573" cy="247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4E9D7A9-447C-35E7-A464-E466D806505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38906" y="8735626"/>
            <a:ext cx="313427" cy="29499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032E583-8E63-F67E-D5BA-476D86FF8088}"/>
              </a:ext>
            </a:extLst>
          </p:cNvPr>
          <p:cNvSpPr txBox="1"/>
          <p:nvPr/>
        </p:nvSpPr>
        <p:spPr>
          <a:xfrm>
            <a:off x="373921" y="8771709"/>
            <a:ext cx="15638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8C5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9073 700094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32427AD-B0C8-CFB2-C695-AC02473C8830}"/>
              </a:ext>
            </a:extLst>
          </p:cNvPr>
          <p:cNvSpPr txBox="1"/>
          <p:nvPr/>
        </p:nvSpPr>
        <p:spPr>
          <a:xfrm>
            <a:off x="4213746" y="8464897"/>
            <a:ext cx="12113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t"/>
            <a:r>
              <a:rPr lang="en-US" sz="1200" b="1" dirty="0">
                <a:solidFill>
                  <a:srgbClr val="FF8C5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Follow us on:</a:t>
            </a: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286874" y="7978206"/>
            <a:ext cx="1468120" cy="519550"/>
          </a:xfrm>
          <a:prstGeom prst="rect">
            <a:avLst/>
          </a:prstGeom>
        </p:spPr>
      </p:pic>
      <p:sp>
        <p:nvSpPr>
          <p:cNvPr id="23" name="AutoShape 4">
            <a:extLst>
              <a:ext uri="{FF2B5EF4-FFF2-40B4-BE49-F238E27FC236}">
                <a16:creationId xmlns:a16="http://schemas.microsoft.com/office/drawing/2014/main" id="{8F50F8CA-77BB-9225-3AAC-80E4C57B31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9162" y="56282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6">
            <a:extLst>
              <a:ext uri="{FF2B5EF4-FFF2-40B4-BE49-F238E27FC236}">
                <a16:creationId xmlns:a16="http://schemas.microsoft.com/office/drawing/2014/main" id="{7650E646-EDCC-0519-7780-ECF7A0631D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81562" y="57806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E4D82C-6F51-75D4-7A8B-A4444517292E}"/>
              </a:ext>
            </a:extLst>
          </p:cNvPr>
          <p:cNvSpPr/>
          <p:nvPr/>
        </p:nvSpPr>
        <p:spPr>
          <a:xfrm>
            <a:off x="2266122" y="4065104"/>
            <a:ext cx="4134678" cy="16773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9D2F94B-8D1D-E5F6-C14E-D651F1D5C682}"/>
              </a:ext>
            </a:extLst>
          </p:cNvPr>
          <p:cNvSpPr/>
          <p:nvPr/>
        </p:nvSpPr>
        <p:spPr>
          <a:xfrm>
            <a:off x="274648" y="4197799"/>
            <a:ext cx="2830411" cy="171913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5FF944D-4358-989F-9FC9-15C69ED3BA38}"/>
              </a:ext>
            </a:extLst>
          </p:cNvPr>
          <p:cNvSpPr/>
          <p:nvPr/>
        </p:nvSpPr>
        <p:spPr>
          <a:xfrm>
            <a:off x="274647" y="6106763"/>
            <a:ext cx="2830411" cy="171913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E58509A-F346-AE28-A271-CA0B94F037D7}"/>
              </a:ext>
            </a:extLst>
          </p:cNvPr>
          <p:cNvSpPr/>
          <p:nvPr/>
        </p:nvSpPr>
        <p:spPr>
          <a:xfrm>
            <a:off x="3345657" y="4201537"/>
            <a:ext cx="2830411" cy="171913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F8FF753-A381-E16F-DF5F-8722E0BDF2A1}"/>
              </a:ext>
            </a:extLst>
          </p:cNvPr>
          <p:cNvSpPr/>
          <p:nvPr/>
        </p:nvSpPr>
        <p:spPr>
          <a:xfrm>
            <a:off x="3345656" y="6097019"/>
            <a:ext cx="2830411" cy="17191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21FB70-F86A-CB8C-9C3E-DF31228CB840}"/>
              </a:ext>
            </a:extLst>
          </p:cNvPr>
          <p:cNvSpPr txBox="1"/>
          <p:nvPr/>
        </p:nvSpPr>
        <p:spPr>
          <a:xfrm>
            <a:off x="697267" y="4356339"/>
            <a:ext cx="2284902" cy="1399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Web Developer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HTML5, CSS, JavaScript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React JS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Material UI</a:t>
            </a:r>
          </a:p>
          <a:p>
            <a:pPr>
              <a:lnSpc>
                <a:spcPct val="200000"/>
              </a:lnSpc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26 Weeks</a:t>
            </a:r>
          </a:p>
          <a:p>
            <a:pPr>
              <a:lnSpc>
                <a:spcPct val="200000"/>
              </a:lnSpc>
            </a:pPr>
            <a:r>
              <a:rPr lang="en-IN" sz="1000" b="1" strike="sngStrike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₹ 20,000/-</a:t>
            </a:r>
            <a:endParaRPr lang="en-US" sz="1000" b="1" strike="sngStrike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35" name="Picture 14">
            <a:extLst>
              <a:ext uri="{FF2B5EF4-FFF2-40B4-BE49-F238E27FC236}">
                <a16:creationId xmlns:a16="http://schemas.microsoft.com/office/drawing/2014/main" id="{C328AA41-AA97-AE30-D9ED-E3E9C34F6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48" y="4418289"/>
            <a:ext cx="412675" cy="43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Star: 32 Points 45">
            <a:extLst>
              <a:ext uri="{FF2B5EF4-FFF2-40B4-BE49-F238E27FC236}">
                <a16:creationId xmlns:a16="http://schemas.microsoft.com/office/drawing/2014/main" id="{6A7413D7-2216-220E-4C33-E3ED5C247C55}"/>
              </a:ext>
            </a:extLst>
          </p:cNvPr>
          <p:cNvSpPr/>
          <p:nvPr/>
        </p:nvSpPr>
        <p:spPr>
          <a:xfrm rot="21311287">
            <a:off x="1440615" y="5273913"/>
            <a:ext cx="1462073" cy="566744"/>
          </a:xfrm>
          <a:prstGeom prst="star32">
            <a:avLst>
              <a:gd name="adj" fmla="val 43344"/>
            </a:avLst>
          </a:prstGeom>
          <a:solidFill>
            <a:srgbClr val="0070C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bg1"/>
                </a:solidFill>
                <a:latin typeface="Oxygen" panose="02000503000000000000" pitchFamily="2" charset="0"/>
              </a:rPr>
              <a:t>₹ </a:t>
            </a:r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10,000/-</a:t>
            </a:r>
            <a:endParaRPr lang="en-US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9A788423-E0D6-39DC-3912-07615D1BEC91}"/>
              </a:ext>
            </a:extLst>
          </p:cNvPr>
          <p:cNvSpPr txBox="1"/>
          <p:nvPr/>
        </p:nvSpPr>
        <p:spPr>
          <a:xfrm>
            <a:off x="3725864" y="4342479"/>
            <a:ext cx="2284902" cy="1553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Java Programmer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Core Java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Advanced Java (Spring Boot)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MySQL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Firebase</a:t>
            </a:r>
          </a:p>
          <a:p>
            <a:pPr>
              <a:lnSpc>
                <a:spcPct val="200000"/>
              </a:lnSpc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26 Weeks</a:t>
            </a:r>
          </a:p>
          <a:p>
            <a:pPr>
              <a:lnSpc>
                <a:spcPct val="200000"/>
              </a:lnSpc>
            </a:pPr>
            <a:r>
              <a:rPr lang="en-IN" sz="1000" b="1" strike="sngStrike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₹ 20,000/-</a:t>
            </a:r>
            <a:endParaRPr lang="en-US" sz="1000" b="1" strike="sngStrike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1028" name="Picture 14">
            <a:extLst>
              <a:ext uri="{FF2B5EF4-FFF2-40B4-BE49-F238E27FC236}">
                <a16:creationId xmlns:a16="http://schemas.microsoft.com/office/drawing/2014/main" id="{48C9F5B1-5E70-8F06-5DDE-13DDEEE97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845" y="4404429"/>
            <a:ext cx="412675" cy="43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Star: 32 Points 1028">
            <a:extLst>
              <a:ext uri="{FF2B5EF4-FFF2-40B4-BE49-F238E27FC236}">
                <a16:creationId xmlns:a16="http://schemas.microsoft.com/office/drawing/2014/main" id="{CF6019E1-BA3A-B6E1-1120-3F10ABA5300D}"/>
              </a:ext>
            </a:extLst>
          </p:cNvPr>
          <p:cNvSpPr/>
          <p:nvPr/>
        </p:nvSpPr>
        <p:spPr>
          <a:xfrm rot="21311287">
            <a:off x="4469212" y="5293305"/>
            <a:ext cx="1462073" cy="566744"/>
          </a:xfrm>
          <a:prstGeom prst="star32">
            <a:avLst>
              <a:gd name="adj" fmla="val 43344"/>
            </a:avLst>
          </a:prstGeom>
          <a:solidFill>
            <a:srgbClr val="0070C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bg1"/>
                </a:solidFill>
                <a:latin typeface="Oxygen" panose="02000503000000000000" pitchFamily="2" charset="0"/>
              </a:rPr>
              <a:t>₹ </a:t>
            </a:r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10,000/-</a:t>
            </a:r>
            <a:endParaRPr lang="en-US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64B52DC6-87DE-43D8-9A98-0FBF762904D4}"/>
              </a:ext>
            </a:extLst>
          </p:cNvPr>
          <p:cNvSpPr txBox="1"/>
          <p:nvPr/>
        </p:nvSpPr>
        <p:spPr>
          <a:xfrm>
            <a:off x="666785" y="6295977"/>
            <a:ext cx="2284902" cy="1245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Mobile Developer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React Native (Android, IOS)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Responsive Web Design</a:t>
            </a:r>
          </a:p>
          <a:p>
            <a:pPr>
              <a:lnSpc>
                <a:spcPct val="200000"/>
              </a:lnSpc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26 Weeks</a:t>
            </a:r>
          </a:p>
          <a:p>
            <a:pPr>
              <a:lnSpc>
                <a:spcPct val="200000"/>
              </a:lnSpc>
            </a:pPr>
            <a:r>
              <a:rPr lang="en-IN" sz="1000" b="1" strike="sngStrike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₹ 20,000/-</a:t>
            </a:r>
            <a:endParaRPr lang="en-US" sz="1000" b="1" strike="sngStrike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1031" name="Picture 14">
            <a:extLst>
              <a:ext uri="{FF2B5EF4-FFF2-40B4-BE49-F238E27FC236}">
                <a16:creationId xmlns:a16="http://schemas.microsoft.com/office/drawing/2014/main" id="{5A1870F2-D7E6-BFEF-5276-309F922D0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66" y="6357927"/>
            <a:ext cx="412675" cy="43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2" name="Star: 32 Points 1031">
            <a:extLst>
              <a:ext uri="{FF2B5EF4-FFF2-40B4-BE49-F238E27FC236}">
                <a16:creationId xmlns:a16="http://schemas.microsoft.com/office/drawing/2014/main" id="{F963EAF6-C33B-3274-4BD6-C66D5C5F8EDD}"/>
              </a:ext>
            </a:extLst>
          </p:cNvPr>
          <p:cNvSpPr/>
          <p:nvPr/>
        </p:nvSpPr>
        <p:spPr>
          <a:xfrm rot="21311287">
            <a:off x="1410133" y="7147047"/>
            <a:ext cx="1462073" cy="566744"/>
          </a:xfrm>
          <a:prstGeom prst="star32">
            <a:avLst>
              <a:gd name="adj" fmla="val 43344"/>
            </a:avLst>
          </a:prstGeom>
          <a:solidFill>
            <a:srgbClr val="0070C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bg1"/>
                </a:solidFill>
                <a:latin typeface="Oxygen" panose="02000503000000000000" pitchFamily="2" charset="0"/>
              </a:rPr>
              <a:t>₹ </a:t>
            </a:r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10,000/-</a:t>
            </a:r>
            <a:endParaRPr lang="en-US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3D928499-24FB-7339-660C-BE95B3513014}"/>
              </a:ext>
            </a:extLst>
          </p:cNvPr>
          <p:cNvSpPr txBox="1"/>
          <p:nvPr/>
        </p:nvSpPr>
        <p:spPr>
          <a:xfrm>
            <a:off x="3642741" y="6204540"/>
            <a:ext cx="2284902" cy="1553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Full Stack Architect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AWS Cloud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Dev Ops (Kubernetes)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Agile Project Management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Live Project</a:t>
            </a:r>
          </a:p>
          <a:p>
            <a:pPr>
              <a:lnSpc>
                <a:spcPct val="200000"/>
              </a:lnSpc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26 Weeks</a:t>
            </a:r>
          </a:p>
          <a:p>
            <a:pPr>
              <a:lnSpc>
                <a:spcPct val="200000"/>
              </a:lnSpc>
            </a:pPr>
            <a:r>
              <a:rPr lang="en-IN" sz="1000" b="1" strike="sngStrike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₹ 40,000/-</a:t>
            </a:r>
            <a:endParaRPr lang="en-US" sz="1000" b="1" strike="sngStrike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1035" name="Picture 14">
            <a:extLst>
              <a:ext uri="{FF2B5EF4-FFF2-40B4-BE49-F238E27FC236}">
                <a16:creationId xmlns:a16="http://schemas.microsoft.com/office/drawing/2014/main" id="{14D87A1F-68D3-2BCB-6570-432BEC241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722" y="6266490"/>
            <a:ext cx="412675" cy="43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6" name="Star: 32 Points 1035">
            <a:extLst>
              <a:ext uri="{FF2B5EF4-FFF2-40B4-BE49-F238E27FC236}">
                <a16:creationId xmlns:a16="http://schemas.microsoft.com/office/drawing/2014/main" id="{D3E60A90-55F8-05C5-EDEB-53FCE7C800BB}"/>
              </a:ext>
            </a:extLst>
          </p:cNvPr>
          <p:cNvSpPr/>
          <p:nvPr/>
        </p:nvSpPr>
        <p:spPr>
          <a:xfrm rot="21311287">
            <a:off x="4385945" y="7118688"/>
            <a:ext cx="1543756" cy="566744"/>
          </a:xfrm>
          <a:prstGeom prst="star32">
            <a:avLst>
              <a:gd name="adj" fmla="val 43344"/>
            </a:avLst>
          </a:prstGeom>
          <a:solidFill>
            <a:srgbClr val="0070C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bg1"/>
                </a:solidFill>
                <a:latin typeface="Oxygen" panose="02000503000000000000" pitchFamily="2" charset="0"/>
              </a:rPr>
              <a:t>₹ </a:t>
            </a:r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20,000/-</a:t>
            </a:r>
            <a:endParaRPr lang="en-US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295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271</TotalTime>
  <Words>272</Words>
  <Application>Microsoft Office PowerPoint</Application>
  <PresentationFormat>Custom</PresentationFormat>
  <Paragraphs>85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Lato</vt:lpstr>
      <vt:lpstr>Oxygen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Anirban Chakrabarty</dc:creator>
  <cp:lastModifiedBy>Debashish Nath</cp:lastModifiedBy>
  <cp:revision>32</cp:revision>
  <dcterms:created xsi:type="dcterms:W3CDTF">2024-03-04T06:56:28Z</dcterms:created>
  <dcterms:modified xsi:type="dcterms:W3CDTF">2024-03-06T12:29:21Z</dcterms:modified>
</cp:coreProperties>
</file>