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1032389"/>
            <a:ext cx="11366090" cy="5358579"/>
          </a:xfrm>
        </p:spPr>
        <p:txBody>
          <a:bodyPr>
            <a:no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endParaRPr lang="en-US" sz="1400" b="0" i="0" dirty="0">
              <a:solidFill>
                <a:srgbClr val="212121"/>
              </a:solidFill>
              <a:effectLst/>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400" b="0" i="0" dirty="0">
                <a:solidFill>
                  <a:srgbClr val="212121"/>
                </a:solidFill>
                <a:effectLst/>
                <a:latin typeface="Oxygen" panose="02000503000000000000" pitchFamily="2" charset="0"/>
              </a:rPr>
              <a:t>xxxxxx.yyyyyy.zzzzzz</a:t>
            </a:r>
          </a:p>
          <a:p>
            <a:pPr marL="0" indent="0" algn="just">
              <a:buNone/>
            </a:pPr>
            <a:r>
              <a:rPr lang="en-IN" sz="1400" dirty="0" err="1">
                <a:solidFill>
                  <a:srgbClr val="212121"/>
                </a:solidFill>
                <a:latin typeface="Oxygen" panose="02000503000000000000" pitchFamily="2" charset="0"/>
              </a:rPr>
              <a:t>x</a:t>
            </a:r>
            <a:r>
              <a:rPr lang="en-IN" sz="1400" b="0" i="0" dirty="0" err="1">
                <a:solidFill>
                  <a:srgbClr val="212121"/>
                </a:solidFill>
                <a:effectLst/>
                <a:latin typeface="Oxygen" panose="02000503000000000000" pitchFamily="2" charset="0"/>
              </a:rPr>
              <a:t>xxxxx</a:t>
            </a:r>
            <a:r>
              <a:rPr lang="en-IN" sz="1400" b="0" i="0" dirty="0">
                <a:solidFill>
                  <a:srgbClr val="212121"/>
                </a:solidFill>
                <a:effectLst/>
                <a:latin typeface="Oxygen" panose="02000503000000000000" pitchFamily="2" charset="0"/>
              </a:rPr>
              <a:t> </a:t>
            </a:r>
            <a:r>
              <a:rPr lang="en-IN" sz="1400" b="0" i="0" dirty="0">
                <a:solidFill>
                  <a:srgbClr val="212121"/>
                </a:solidFill>
                <a:effectLst/>
                <a:latin typeface="Oxygen" panose="02000503000000000000" pitchFamily="2" charset="0"/>
                <a:sym typeface="Wingdings" panose="05000000000000000000" pitchFamily="2" charset="2"/>
              </a:rPr>
              <a:t> Header</a:t>
            </a:r>
          </a:p>
          <a:p>
            <a:pPr marL="0" indent="0" algn="just">
              <a:buNone/>
            </a:pPr>
            <a:r>
              <a:rPr lang="en-IN" sz="1400" dirty="0" err="1">
                <a:solidFill>
                  <a:srgbClr val="212121"/>
                </a:solidFill>
                <a:latin typeface="Oxygen" panose="02000503000000000000" pitchFamily="2" charset="0"/>
              </a:rPr>
              <a:t>yyyyyy</a:t>
            </a:r>
            <a:r>
              <a:rPr lang="en-IN" sz="1400" dirty="0">
                <a:solidFill>
                  <a:srgbClr val="212121"/>
                </a:solidFill>
                <a:latin typeface="Oxygen" panose="02000503000000000000" pitchFamily="2" charset="0"/>
              </a:rPr>
              <a:t> </a:t>
            </a:r>
            <a:r>
              <a:rPr lang="en-IN" sz="1400" dirty="0">
                <a:solidFill>
                  <a:srgbClr val="212121"/>
                </a:solidFill>
                <a:latin typeface="Oxygen" panose="02000503000000000000" pitchFamily="2" charset="0"/>
                <a:sym typeface="Wingdings" panose="05000000000000000000" pitchFamily="2" charset="2"/>
              </a:rPr>
              <a:t> Payload</a:t>
            </a:r>
          </a:p>
          <a:p>
            <a:pPr marL="0" indent="0" algn="just">
              <a:buNone/>
            </a:pPr>
            <a:r>
              <a:rPr lang="en-IN" sz="1400" dirty="0" err="1">
                <a:solidFill>
                  <a:srgbClr val="212121"/>
                </a:solidFill>
                <a:latin typeface="Oxygen" panose="02000503000000000000" pitchFamily="2" charset="0"/>
                <a:sym typeface="Wingdings" panose="05000000000000000000" pitchFamily="2" charset="2"/>
              </a:rPr>
              <a:t>zzzzzz</a:t>
            </a:r>
            <a:r>
              <a:rPr lang="en-IN" sz="1400" dirty="0">
                <a:solidFill>
                  <a:srgbClr val="212121"/>
                </a:solidFill>
                <a:latin typeface="Oxygen" panose="02000503000000000000" pitchFamily="2" charset="0"/>
                <a:sym typeface="Wingdings" panose="05000000000000000000" pitchFamily="2" charset="2"/>
              </a:rPr>
              <a:t>  Signature</a:t>
            </a:r>
          </a:p>
        </p:txBody>
      </p:sp>
    </p:spTree>
    <p:extLst>
      <p:ext uri="{BB962C8B-B14F-4D97-AF65-F5344CB8AC3E}">
        <p14:creationId xmlns:p14="http://schemas.microsoft.com/office/powerpoint/2010/main" val="28482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9A79-4CB5-D8D9-FEE8-3F33C9015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78916-E2F8-951C-FB77-209872F12B85}"/>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F4239CD-EB98-F95C-377C-BEF0550B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A5FFD0A-A787-CE88-CD02-6C929231CEFD}"/>
              </a:ext>
            </a:extLst>
          </p:cNvPr>
          <p:cNvSpPr>
            <a:spLocks noGrp="1"/>
          </p:cNvSpPr>
          <p:nvPr>
            <p:ph idx="1"/>
          </p:nvPr>
        </p:nvSpPr>
        <p:spPr>
          <a:xfrm>
            <a:off x="521110" y="825910"/>
            <a:ext cx="11366090" cy="5845303"/>
          </a:xfrm>
        </p:spPr>
        <p:txBody>
          <a:bodyPr>
            <a:noAutofit/>
          </a:bodyPr>
          <a:lstStyle/>
          <a:p>
            <a:pPr marL="0" indent="0" algn="just">
              <a:buNone/>
            </a:pPr>
            <a:r>
              <a:rPr lang="en-IN" sz="1400" b="1" i="0" dirty="0">
                <a:solidFill>
                  <a:srgbClr val="212121"/>
                </a:solidFill>
                <a:effectLst/>
                <a:latin typeface="Oxygen" panose="02000503000000000000" pitchFamily="2" charset="0"/>
              </a:rPr>
              <a:t>JWT will look this</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How does JWT gets created ?</a:t>
            </a: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As shown above user sends login request </a:t>
            </a:r>
            <a:r>
              <a:rPr lang="en-IN" sz="1400" b="1" dirty="0">
                <a:solidFill>
                  <a:srgbClr val="212121"/>
                </a:solidFill>
                <a:latin typeface="Oxygen" panose="02000503000000000000" pitchFamily="2" charset="0"/>
              </a:rPr>
              <a:t>to the server from</a:t>
            </a:r>
            <a:r>
              <a:rPr lang="en-IN" sz="1400" b="1" i="0" dirty="0">
                <a:solidFill>
                  <a:srgbClr val="212121"/>
                </a:solidFill>
                <a:effectLst/>
                <a:latin typeface="Oxygen" panose="02000503000000000000" pitchFamily="2" charset="0"/>
              </a:rPr>
              <a:t> the client application.</a:t>
            </a:r>
          </a:p>
          <a:p>
            <a:pPr marL="0" indent="0" algn="just">
              <a:buNone/>
            </a:pPr>
            <a:r>
              <a:rPr lang="en-IN" sz="1400" b="1" dirty="0">
                <a:solidFill>
                  <a:srgbClr val="212121"/>
                </a:solidFill>
                <a:latin typeface="Oxygen" panose="02000503000000000000" pitchFamily="2" charset="0"/>
              </a:rPr>
              <a:t>API on the server end creates JWT.</a:t>
            </a:r>
          </a:p>
          <a:p>
            <a:pPr marL="0" indent="0" algn="just">
              <a:buNone/>
            </a:pPr>
            <a:r>
              <a:rPr lang="en-IN" sz="1400" b="1" i="0" dirty="0">
                <a:solidFill>
                  <a:srgbClr val="212121"/>
                </a:solidFill>
                <a:effectLst/>
                <a:latin typeface="Oxygen" panose="02000503000000000000" pitchFamily="2" charset="0"/>
              </a:rPr>
              <a:t>JWT is returned to the client application from the server end.</a:t>
            </a:r>
          </a:p>
          <a:p>
            <a:pPr marL="0" indent="0" algn="just">
              <a:buNone/>
            </a:pPr>
            <a:r>
              <a:rPr lang="en-IN" sz="1400" b="1" dirty="0">
                <a:solidFill>
                  <a:srgbClr val="212121"/>
                </a:solidFill>
                <a:latin typeface="Oxygen" panose="02000503000000000000" pitchFamily="2" charset="0"/>
              </a:rPr>
              <a:t>From the client’s end the further request is done with JWT attached.</a:t>
            </a:r>
            <a:endParaRPr lang="en-IN" sz="1400" b="1" i="0" dirty="0">
              <a:solidFill>
                <a:srgbClr val="212121"/>
              </a:solidFill>
              <a:effectLst/>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F7F2F7BA-5FC3-4D8D-B86C-2C10616310F8}"/>
              </a:ext>
            </a:extLst>
          </p:cNvPr>
          <p:cNvPicPr>
            <a:picLocks noChangeAspect="1"/>
          </p:cNvPicPr>
          <p:nvPr/>
        </p:nvPicPr>
        <p:blipFill>
          <a:blip r:embed="rId3"/>
          <a:stretch>
            <a:fillRect/>
          </a:stretch>
        </p:blipFill>
        <p:spPr>
          <a:xfrm>
            <a:off x="446451" y="1127562"/>
            <a:ext cx="4037059" cy="1332450"/>
          </a:xfrm>
          <a:prstGeom prst="rect">
            <a:avLst/>
          </a:prstGeom>
        </p:spPr>
      </p:pic>
      <p:pic>
        <p:nvPicPr>
          <p:cNvPr id="8" name="Picture 7">
            <a:extLst>
              <a:ext uri="{FF2B5EF4-FFF2-40B4-BE49-F238E27FC236}">
                <a16:creationId xmlns:a16="http://schemas.microsoft.com/office/drawing/2014/main" id="{A932C7B9-1D7C-3A43-DC3A-D8E981FF6282}"/>
              </a:ext>
            </a:extLst>
          </p:cNvPr>
          <p:cNvPicPr>
            <a:picLocks noChangeAspect="1"/>
          </p:cNvPicPr>
          <p:nvPr/>
        </p:nvPicPr>
        <p:blipFill>
          <a:blip r:embed="rId4"/>
          <a:stretch>
            <a:fillRect/>
          </a:stretch>
        </p:blipFill>
        <p:spPr>
          <a:xfrm>
            <a:off x="521110" y="3095453"/>
            <a:ext cx="5889947" cy="1868490"/>
          </a:xfrm>
          <a:prstGeom prst="rect">
            <a:avLst/>
          </a:prstGeom>
        </p:spPr>
      </p:pic>
    </p:spTree>
    <p:extLst>
      <p:ext uri="{BB962C8B-B14F-4D97-AF65-F5344CB8AC3E}">
        <p14:creationId xmlns:p14="http://schemas.microsoft.com/office/powerpoint/2010/main" val="77858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97BD-6489-DBDC-34E9-C11BE2FD0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B3E97-1F0B-F40B-5723-2339EC56D90E}"/>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Refresh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966E8885-24F8-3E70-5B1D-BB282FDA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35E6E8D5-6DE0-5ACB-D627-5CD7F5259434}"/>
              </a:ext>
            </a:extLst>
          </p:cNvPr>
          <p:cNvSpPr>
            <a:spLocks noGrp="1"/>
          </p:cNvSpPr>
          <p:nvPr>
            <p:ph idx="1"/>
          </p:nvPr>
        </p:nvSpPr>
        <p:spPr>
          <a:xfrm>
            <a:off x="521110" y="825910"/>
            <a:ext cx="11366090" cy="5845303"/>
          </a:xfrm>
        </p:spPr>
        <p:txBody>
          <a:bodyPr>
            <a:noAutofit/>
          </a:bodyPr>
          <a:lstStyle/>
          <a:p>
            <a:pPr marL="0" indent="0" algn="just">
              <a:buNone/>
            </a:pPr>
            <a:r>
              <a:rPr lang="en-US" sz="1400" b="0" i="0" dirty="0">
                <a:solidFill>
                  <a:srgbClr val="273239"/>
                </a:solidFill>
                <a:effectLst/>
                <a:latin typeface="Oxygen" panose="02000503000000000000" pitchFamily="2" charset="0"/>
              </a:rPr>
              <a:t>Refresh token is a unique token that is used to obtain additional access tokens and it is obtained without having to collect credentials every time one expires.</a:t>
            </a: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In the application.properties file we need to write properties for generation of token and refresh token</a:t>
            </a:r>
          </a:p>
          <a:p>
            <a:pPr marL="0" indent="0" algn="just">
              <a:buNone/>
            </a:pPr>
            <a:endParaRPr lang="en-IN" sz="1400" b="1" i="0" dirty="0">
              <a:solidFill>
                <a:srgbClr val="212121"/>
              </a:solidFill>
              <a:effectLst/>
              <a:latin typeface="Oxygen" panose="02000503000000000000" pitchFamily="2" charset="0"/>
            </a:endParaRPr>
          </a:p>
          <a:p>
            <a:pPr marL="0" indent="0" algn="just">
              <a:buNone/>
            </a:pPr>
            <a:r>
              <a:rPr lang="en-IN" sz="1400" i="0" dirty="0">
                <a:solidFill>
                  <a:srgbClr val="212121"/>
                </a:solidFill>
                <a:effectLst/>
                <a:latin typeface="Oxygen" panose="02000503000000000000" pitchFamily="2" charset="0"/>
              </a:rPr>
              <a:t>anodiam.app.jwtSecret= mySecretKey-123456jsfwwrwsdfdssgsgeeeybvdgh</a:t>
            </a:r>
          </a:p>
          <a:p>
            <a:pPr marL="0" indent="0" algn="just">
              <a:buNone/>
            </a:pPr>
            <a:r>
              <a:rPr lang="en-IN" sz="1400" i="0" dirty="0">
                <a:solidFill>
                  <a:srgbClr val="212121"/>
                </a:solidFill>
                <a:effectLst/>
                <a:latin typeface="Oxygen" panose="02000503000000000000" pitchFamily="2" charset="0"/>
              </a:rPr>
              <a:t>anodiam.app.jwtExpirationMs= 86400</a:t>
            </a:r>
          </a:p>
          <a:p>
            <a:pPr marL="0" indent="0" algn="just">
              <a:buNone/>
            </a:pPr>
            <a:r>
              <a:rPr lang="en-IN" sz="1400" i="0" dirty="0">
                <a:solidFill>
                  <a:srgbClr val="212121"/>
                </a:solidFill>
                <a:effectLst/>
                <a:latin typeface="Oxygen" panose="02000503000000000000" pitchFamily="2" charset="0"/>
              </a:rPr>
              <a:t>anodiam.app.refreshExpirationDateInMs=9000000    </a:t>
            </a:r>
          </a:p>
          <a:p>
            <a:pPr marL="0" indent="0" algn="just">
              <a:buNone/>
            </a:pPr>
            <a:r>
              <a:rPr lang="en-IN" sz="1400" i="0" dirty="0">
                <a:solidFill>
                  <a:srgbClr val="212121"/>
                </a:solidFill>
                <a:effectLst/>
                <a:latin typeface="Oxygen" panose="02000503000000000000" pitchFamily="2" charset="0"/>
              </a:rPr>
              <a:t>anodiam.app.jwtRefreshExpirationMs=86400000 </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EDF62B6B-AEAC-B143-B8C9-425240FCEA38}"/>
              </a:ext>
            </a:extLst>
          </p:cNvPr>
          <p:cNvPicPr>
            <a:picLocks noChangeAspect="1"/>
          </p:cNvPicPr>
          <p:nvPr/>
        </p:nvPicPr>
        <p:blipFill>
          <a:blip r:embed="rId3"/>
          <a:stretch>
            <a:fillRect/>
          </a:stretch>
        </p:blipFill>
        <p:spPr>
          <a:xfrm>
            <a:off x="1356802" y="1503851"/>
            <a:ext cx="5830580" cy="2291976"/>
          </a:xfrm>
          <a:prstGeom prst="rect">
            <a:avLst/>
          </a:prstGeom>
        </p:spPr>
      </p:pic>
    </p:spTree>
    <p:extLst>
      <p:ext uri="{BB962C8B-B14F-4D97-AF65-F5344CB8AC3E}">
        <p14:creationId xmlns:p14="http://schemas.microsoft.com/office/powerpoint/2010/main" val="82193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1663</Words>
  <Application>Microsoft Office PowerPoint</Application>
  <PresentationFormat>Widescreen</PresentationFormat>
  <Paragraphs>320</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inter-regular</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lpstr>    JWT (JSON Web Token)</vt:lpstr>
      <vt:lpstr>    Refresh JWT (JSON Web Token)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124</cp:revision>
  <dcterms:created xsi:type="dcterms:W3CDTF">2024-02-19T05:26:56Z</dcterms:created>
  <dcterms:modified xsi:type="dcterms:W3CDTF">2024-02-21T06:09:50Z</dcterms:modified>
</cp:coreProperties>
</file>