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34" r:id="rId2"/>
    <p:sldId id="578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511" r:id="rId26"/>
    <p:sldId id="512" r:id="rId27"/>
    <p:sldId id="518" r:id="rId28"/>
    <p:sldId id="519" r:id="rId29"/>
    <p:sldId id="520" r:id="rId30"/>
    <p:sldId id="513" r:id="rId31"/>
    <p:sldId id="573" r:id="rId32"/>
    <p:sldId id="521" r:id="rId33"/>
    <p:sldId id="574" r:id="rId34"/>
    <p:sldId id="524" r:id="rId35"/>
    <p:sldId id="575" r:id="rId36"/>
    <p:sldId id="526" r:id="rId37"/>
    <p:sldId id="576" r:id="rId38"/>
    <p:sldId id="528" r:id="rId39"/>
    <p:sldId id="577" r:id="rId40"/>
    <p:sldId id="532" r:id="rId41"/>
    <p:sldId id="531" r:id="rId42"/>
    <p:sldId id="533" r:id="rId43"/>
    <p:sldId id="563" r:id="rId44"/>
  </p:sldIdLst>
  <p:sldSz cx="9144000" cy="5143500" type="screen16x9"/>
  <p:notesSz cx="6954838" cy="93091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4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FF"/>
    <a:srgbClr val="0000FF"/>
    <a:srgbClr val="00FF00"/>
    <a:srgbClr val="FF33CC"/>
    <a:srgbClr val="E3DE00"/>
    <a:srgbClr val="663300"/>
    <a:srgbClr val="00FFFF"/>
    <a:srgbClr val="008080"/>
    <a:srgbClr val="000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99878" autoAdjust="0"/>
  </p:normalViewPr>
  <p:slideViewPr>
    <p:cSldViewPr>
      <p:cViewPr varScale="1">
        <p:scale>
          <a:sx n="109" d="100"/>
          <a:sy n="109" d="100"/>
        </p:scale>
        <p:origin x="701" y="82"/>
      </p:cViewPr>
      <p:guideLst>
        <p:guide orient="horz" pos="1284"/>
        <p:guide pos="2688"/>
      </p:guideLst>
    </p:cSldViewPr>
  </p:slideViewPr>
  <p:outlineViewPr>
    <p:cViewPr>
      <p:scale>
        <a:sx n="33" d="100"/>
        <a:sy n="33" d="100"/>
      </p:scale>
      <p:origin x="0" y="3906"/>
    </p:cViewPr>
  </p:outlineViewPr>
  <p:notesTextViewPr>
    <p:cViewPr>
      <p:scale>
        <a:sx n="33" d="100"/>
        <a:sy n="33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652" y="-84"/>
      </p:cViewPr>
      <p:guideLst>
        <p:guide orient="horz" pos="2932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C7F8DB8-C5C1-447D-9ADC-59BB985C6BBA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766DEFC-CF6D-4DC9-B132-656CB95F1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71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6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0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3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3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6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J\ROBOMATE\Madhuri mam\CBSE 8th\Playing with Numbers\Playing with Numb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Horizontal Scroll 106"/>
          <p:cNvSpPr/>
          <p:nvPr/>
        </p:nvSpPr>
        <p:spPr>
          <a:xfrm>
            <a:off x="3449061" y="4144220"/>
            <a:ext cx="3201624" cy="50094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4140222" y="2348546"/>
            <a:ext cx="189866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496302" y="4031427"/>
            <a:ext cx="189866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017388" y="2247015"/>
            <a:ext cx="750552" cy="22323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406393" y="2803905"/>
            <a:ext cx="189866" cy="22323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12427" y="2548823"/>
            <a:ext cx="770585" cy="202940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034291" y="2811395"/>
            <a:ext cx="189866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34172" y="1175524"/>
            <a:ext cx="1114913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74946" y="1173061"/>
            <a:ext cx="198267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50747" y="1444749"/>
            <a:ext cx="1249541" cy="221133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07484" y="1464793"/>
            <a:ext cx="184727" cy="22185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89536" y="1173061"/>
            <a:ext cx="1658507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81266" y="1194426"/>
            <a:ext cx="184727" cy="22185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533801" y="275924"/>
            <a:ext cx="6781400" cy="830997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555752" y="3318070"/>
            <a:ext cx="189866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755787" y="3642160"/>
            <a:ext cx="670686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590293" y="2875660"/>
            <a:ext cx="651980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153863" y="3307796"/>
            <a:ext cx="189866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84311" y="4574202"/>
            <a:ext cx="737755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7222" y="3294550"/>
            <a:ext cx="189866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662" y="1638152"/>
            <a:ext cx="5271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  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required number = (100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c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9736" y="1897300"/>
            <a:ext cx="375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According to the given condition,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9736" y="2190523"/>
            <a:ext cx="53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4476" y="2190523"/>
            <a:ext cx="53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3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736" y="2472841"/>
            <a:ext cx="53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=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4476" y="2472841"/>
            <a:ext cx="53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4169" y="2741342"/>
            <a:ext cx="111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c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7259" y="3023977"/>
            <a:ext cx="46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c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4783" y="3023977"/>
            <a:ext cx="78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+ 3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c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2278" y="3023977"/>
            <a:ext cx="115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c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17315" y="3306850"/>
            <a:ext cx="52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8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c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0591" y="3585387"/>
            <a:ext cx="7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c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209988" y="2336851"/>
            <a:ext cx="0" cy="2493818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6172" y="3968196"/>
            <a:ext cx="116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3785" y="4243718"/>
            <a:ext cx="754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4 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5770" y="4519521"/>
            <a:ext cx="8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a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 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50204" y="2289427"/>
            <a:ext cx="871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3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42563" y="2559937"/>
            <a:ext cx="75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3 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4297" y="2830400"/>
            <a:ext cx="82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94943" y="3269579"/>
            <a:ext cx="408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number = (100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c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77120" y="3579489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100 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46933" y="3579489"/>
            <a:ext cx="3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45460" y="3579489"/>
            <a:ext cx="85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+ 10 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84012" y="3579489"/>
            <a:ext cx="3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66847" y="3872328"/>
            <a:ext cx="80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800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94943" y="4214396"/>
            <a:ext cx="348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required number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862.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89915" y="1121570"/>
            <a:ext cx="50935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150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Let the hundred’s digit be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, ten’s digit be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89915" y="1381662"/>
            <a:ext cx="2076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150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Unit’s digit be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c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44030" y="2737294"/>
            <a:ext cx="6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16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4825" y="112157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590487" y="815636"/>
            <a:ext cx="331716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57913" y="814636"/>
            <a:ext cx="1429279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30144" y="579431"/>
            <a:ext cx="2750091" cy="23933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26136" y="560861"/>
            <a:ext cx="1105668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65792" y="313524"/>
            <a:ext cx="2295188" cy="26065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49042" y="315946"/>
            <a:ext cx="1156724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63701" y="816021"/>
            <a:ext cx="1929937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6019" y="304541"/>
            <a:ext cx="1769742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17271" y="275924"/>
            <a:ext cx="7026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In a 3- digit number, the ten’s digit is thrice the units digit and the hundred’s digit four times the units digit. Also the sum of digits is 16. Find the number.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815311" y="3327398"/>
            <a:ext cx="118872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44030" y="3306850"/>
            <a:ext cx="6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16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5662" y="2983572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35662" y="3291304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5662" y="3568088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5662" y="4540389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94943" y="2822319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721125" y="4246580"/>
            <a:ext cx="30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62625" y="2559937"/>
            <a:ext cx="30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85426" y="3579489"/>
            <a:ext cx="56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+ 2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5060022" y="3865683"/>
            <a:ext cx="73152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167706" y="3873591"/>
            <a:ext cx="622881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97088" y="3872328"/>
            <a:ext cx="68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+ 60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99532" y="3872328"/>
            <a:ext cx="56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+ 2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752" y="4063277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5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0"/>
                            </p:stCondLst>
                            <p:childTnLst>
                              <p:par>
                                <p:cTn id="4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"/>
                            </p:stCondLst>
                            <p:childTnLst>
                              <p:par>
                                <p:cTn id="4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00"/>
                            </p:stCondLst>
                            <p:childTnLst>
                              <p:par>
                                <p:cTn id="5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1000"/>
                            </p:stCondLst>
                            <p:childTnLst>
                              <p:par>
                                <p:cTn id="5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99" grpId="0" animBg="1"/>
      <p:bldP spid="99" grpId="1" animBg="1"/>
      <p:bldP spid="97" grpId="0" animBg="1"/>
      <p:bldP spid="97" grpId="1" animBg="1"/>
      <p:bldP spid="96" grpId="0" animBg="1"/>
      <p:bldP spid="96" grpId="1" animBg="1"/>
      <p:bldP spid="96" grpId="2" animBg="1"/>
      <p:bldP spid="96" grpId="3" animBg="1"/>
      <p:bldP spid="95" grpId="0" animBg="1"/>
      <p:bldP spid="95" grpId="1" animBg="1"/>
      <p:bldP spid="94" grpId="0" animBg="1"/>
      <p:bldP spid="94" grpId="1" animBg="1"/>
      <p:bldP spid="94" grpId="2" animBg="1"/>
      <p:bldP spid="94" grpId="3" animBg="1"/>
      <p:bldP spid="93" grpId="0" animBg="1"/>
      <p:bldP spid="93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9" grpId="0" animBg="1"/>
      <p:bldP spid="19" grpId="1" animBg="1"/>
      <p:bldP spid="20" grpId="0" animBg="1"/>
      <p:bldP spid="20" grpId="1" animBg="1"/>
      <p:bldP spid="20" grpId="2" animBg="1"/>
      <p:bldP spid="20" grpId="3" animBg="1"/>
      <p:bldP spid="23" grpId="0" animBg="1"/>
      <p:bldP spid="23" grpId="1" animBg="1"/>
      <p:bldP spid="24" grpId="0" animBg="1"/>
      <p:bldP spid="24" grpId="1" animBg="1"/>
      <p:bldP spid="24" grpId="2" animBg="1"/>
      <p:bldP spid="24" grpId="3" animBg="1"/>
      <p:bldP spid="71" grpId="0" animBg="1"/>
      <p:bldP spid="58" grpId="0" animBg="1"/>
      <p:bldP spid="58" grpId="1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3" grpId="0" animBg="1"/>
      <p:bldP spid="53" grpId="1" animBg="1"/>
      <p:bldP spid="54" grpId="0" animBg="1"/>
      <p:bldP spid="54" grpId="1" animBg="1"/>
      <p:bldP spid="49" grpId="0" animBg="1"/>
      <p:bldP spid="49" grpId="1" animBg="1"/>
      <p:bldP spid="48" grpId="0" animBg="1"/>
      <p:bldP spid="48" grpId="1" animBg="1"/>
      <p:bldP spid="12" grpId="0"/>
      <p:bldP spid="13" grpId="0"/>
      <p:bldP spid="17" grpId="0"/>
      <p:bldP spid="21" grpId="0"/>
      <p:bldP spid="25" grpId="0"/>
      <p:bldP spid="27" grpId="0"/>
      <p:bldP spid="29" grpId="0"/>
      <p:bldP spid="30" grpId="0"/>
      <p:bldP spid="32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50" grpId="0"/>
      <p:bldP spid="51" grpId="0"/>
      <p:bldP spid="52" grpId="0"/>
      <p:bldP spid="55" grpId="0"/>
      <p:bldP spid="59" grpId="0"/>
      <p:bldP spid="61" grpId="0"/>
      <p:bldP spid="66" grpId="0"/>
      <p:bldP spid="67" grpId="0"/>
      <p:bldP spid="68" grpId="0"/>
      <p:bldP spid="85" grpId="0"/>
      <p:bldP spid="69" grpId="0" animBg="1"/>
      <p:bldP spid="69" grpId="1" animBg="1"/>
      <p:bldP spid="28" grpId="0" animBg="1"/>
      <p:bldP spid="28" grpId="1" animBg="1"/>
      <p:bldP spid="26" grpId="0" animBg="1"/>
      <p:bldP spid="26" grpId="1" animBg="1"/>
      <p:bldP spid="22" grpId="0" animBg="1"/>
      <p:bldP spid="22" grpId="1" animBg="1"/>
      <p:bldP spid="18" grpId="0" animBg="1"/>
      <p:bldP spid="18" grpId="1" animBg="1"/>
      <p:bldP spid="14" grpId="0" animBg="1"/>
      <p:bldP spid="14" grpId="1" animBg="1"/>
      <p:bldP spid="7" grpId="0" animBg="1"/>
      <p:bldP spid="7" grpId="1" animBg="1"/>
      <p:bldP spid="6" grpId="0" animBg="1"/>
      <p:bldP spid="6" grpId="1" animBg="1"/>
      <p:bldP spid="84" grpId="0"/>
      <p:bldP spid="87" grpId="0"/>
      <p:bldP spid="88" grpId="0"/>
      <p:bldP spid="89" grpId="0"/>
      <p:bldP spid="90" grpId="0"/>
      <p:bldP spid="91" grpId="0"/>
      <p:bldP spid="92" grpId="0"/>
      <p:bldP spid="98" grpId="0"/>
      <p:bldP spid="100" grpId="0"/>
      <p:bldP spid="101" grpId="0"/>
      <p:bldP spid="105" grpId="0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485876" y="1789294"/>
            <a:ext cx="967193" cy="2797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  <a:latin typeface="Bookman Old Style" panose="02050604050505020204" pitchFamily="18" charset="0"/>
                <a:ea typeface="Cambria Math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34689" y="1187842"/>
            <a:ext cx="167934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18656" y="1468468"/>
            <a:ext cx="167934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ound Diagonal Corner Rectangle 50"/>
          <p:cNvSpPr/>
          <p:nvPr/>
        </p:nvSpPr>
        <p:spPr>
          <a:xfrm>
            <a:off x="533801" y="266110"/>
            <a:ext cx="6705199" cy="806557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536" y="175466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required number = 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0554" y="2056925"/>
            <a:ext cx="375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According to the 1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st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condition,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9886" y="2404853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=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6289" y="2406095"/>
            <a:ext cx="53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3 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1893" y="2406095"/>
            <a:ext cx="114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4 (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20295" y="2715159"/>
            <a:ext cx="9845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2533" y="2722303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 3 +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6397" y="3039967"/>
            <a:ext cx="596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61487" y="2722303"/>
            <a:ext cx="4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61524" y="2722303"/>
            <a:ext cx="638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+ 4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12981" y="3047111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 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32458" y="3047111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36878" y="303996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 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50946" y="3039967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181339" y="3347673"/>
            <a:ext cx="82296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64076" y="3383554"/>
            <a:ext cx="4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6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11298" y="3391174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 3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342581" y="3347673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55150" y="3394865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33801" y="4171950"/>
            <a:ext cx="1617326" cy="556134"/>
            <a:chOff x="5405708" y="3109677"/>
            <a:chExt cx="1617326" cy="556134"/>
          </a:xfrm>
        </p:grpSpPr>
        <p:sp>
          <p:nvSpPr>
            <p:cNvPr id="45" name="Rounded Rectangle 44"/>
            <p:cNvSpPr/>
            <p:nvPr/>
          </p:nvSpPr>
          <p:spPr>
            <a:xfrm>
              <a:off x="5428663" y="3109677"/>
              <a:ext cx="1594371" cy="55613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05708" y="3128040"/>
              <a:ext cx="15925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Dividing both sides by 3</a:t>
              </a:r>
              <a:endParaRPr lang="en-US" sz="1400" dirty="0">
                <a:solidFill>
                  <a:srgbClr val="FF0000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238972" y="3735089"/>
            <a:ext cx="1983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1   …(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57549" y="1121570"/>
            <a:ext cx="4915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Let the ten’s digit of required number be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endParaRPr lang="en-US" sz="16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7549" y="1422049"/>
            <a:ext cx="5067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Let the unit’s digit of required number be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endParaRPr lang="en-US" sz="16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81577" y="312517"/>
            <a:ext cx="2508218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33844" y="332926"/>
            <a:ext cx="804509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7939" y="811159"/>
            <a:ext cx="1878491" cy="2390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0737" y="325997"/>
            <a:ext cx="2092043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4825" y="112157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61371" y="562383"/>
            <a:ext cx="660492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7271" y="275924"/>
            <a:ext cx="6721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A two-digit number is 3 more then 4 times the sum of it’s digits. If 18 is added to the required number, its digits are reversed. Find the number.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536" y="2718479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1536" y="3038135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1536" y="3369174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1536" y="3724806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409894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51" grpId="0" animBg="1"/>
      <p:bldP spid="15" grpId="0"/>
      <p:bldP spid="16" grpId="0"/>
      <p:bldP spid="17" grpId="0"/>
      <p:bldP spid="20" grpId="0"/>
      <p:bldP spid="24" grpId="0"/>
      <p:bldP spid="25" grpId="0"/>
      <p:bldP spid="26" grpId="0"/>
      <p:bldP spid="27" grpId="0"/>
      <p:bldP spid="29" grpId="0"/>
      <p:bldP spid="30" grpId="0"/>
      <p:bldP spid="33" grpId="0"/>
      <p:bldP spid="34" grpId="0"/>
      <p:bldP spid="35" grpId="0"/>
      <p:bldP spid="37" grpId="0"/>
      <p:bldP spid="40" grpId="0"/>
      <p:bldP spid="41" grpId="0"/>
      <p:bldP spid="43" grpId="0"/>
      <p:bldP spid="47" grpId="0"/>
      <p:bldP spid="48" grpId="0"/>
      <p:bldP spid="49" grpId="0"/>
      <p:bldP spid="21" grpId="0" animBg="1"/>
      <p:bldP spid="21" grpId="1" animBg="1"/>
      <p:bldP spid="19" grpId="0" animBg="1"/>
      <p:bldP spid="19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53" grpId="0"/>
      <p:bldP spid="54" grpId="0" animBg="1"/>
      <p:bldP spid="54" grpId="1" animBg="1"/>
      <p:bldP spid="52" grpId="0"/>
      <p:bldP spid="55" grpId="0"/>
      <p:bldP spid="56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978276" y="1762225"/>
            <a:ext cx="3549566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ound Diagonal Corner Rectangle 50"/>
          <p:cNvSpPr/>
          <p:nvPr/>
        </p:nvSpPr>
        <p:spPr>
          <a:xfrm>
            <a:off x="533801" y="266110"/>
            <a:ext cx="6705199" cy="806557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536" y="175466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required number = 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57549" y="1121570"/>
            <a:ext cx="4915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Let the ten’s digit of required number be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7549" y="1422049"/>
            <a:ext cx="5067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Let the unit’s digit of required number be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04825" y="112157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5469" y="2373542"/>
            <a:ext cx="375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According to the 2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nd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condition,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74124" y="2697183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18 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24190" y="2697183"/>
            <a:ext cx="149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) =</a:t>
            </a:r>
          </a:p>
        </p:txBody>
      </p:sp>
      <p:sp>
        <p:nvSpPr>
          <p:cNvPr id="65" name="Arc 64"/>
          <p:cNvSpPr/>
          <p:nvPr/>
        </p:nvSpPr>
        <p:spPr>
          <a:xfrm rot="9610664" flipH="1">
            <a:off x="3842168" y="1622638"/>
            <a:ext cx="511462" cy="511190"/>
          </a:xfrm>
          <a:prstGeom prst="arc">
            <a:avLst>
              <a:gd name="adj1" fmla="val 12323702"/>
              <a:gd name="adj2" fmla="val 18202129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Arc 65"/>
          <p:cNvSpPr/>
          <p:nvPr/>
        </p:nvSpPr>
        <p:spPr>
          <a:xfrm rot="9819586" flipV="1">
            <a:off x="3830074" y="1739140"/>
            <a:ext cx="511462" cy="511190"/>
          </a:xfrm>
          <a:prstGeom prst="arc">
            <a:avLst>
              <a:gd name="adj1" fmla="val 12323702"/>
              <a:gd name="adj2" fmla="val 18202129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82735" y="2697183"/>
            <a:ext cx="9845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06328" y="3014858"/>
            <a:ext cx="1786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18 + 10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82735" y="3016100"/>
            <a:ext cx="103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7570" y="3328929"/>
            <a:ext cx="585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10a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73360" y="3328929"/>
            <a:ext cx="93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– 18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134633" y="3328929"/>
            <a:ext cx="590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11602" y="3328929"/>
            <a:ext cx="54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  <a:p>
            <a:pPr marL="228600" indent="-228600"/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36416" y="3328929"/>
            <a:ext cx="987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 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  <a:p>
            <a:pPr marL="228600" indent="-228600"/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14026" y="3643954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  <a:p>
            <a:pPr marL="228600" indent="-228600"/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34790" y="4149216"/>
            <a:ext cx="1613641" cy="556134"/>
            <a:chOff x="5428663" y="3098660"/>
            <a:chExt cx="1613641" cy="556134"/>
          </a:xfrm>
        </p:grpSpPr>
        <p:sp>
          <p:nvSpPr>
            <p:cNvPr id="80" name="Rounded Rectangle 79"/>
            <p:cNvSpPr/>
            <p:nvPr/>
          </p:nvSpPr>
          <p:spPr>
            <a:xfrm>
              <a:off x="5428663" y="3098660"/>
              <a:ext cx="1594371" cy="55613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449776" y="3117023"/>
              <a:ext cx="15925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Dividing both sides by 9 </a:t>
              </a:r>
              <a:endParaRPr lang="en-US" sz="1400" dirty="0">
                <a:solidFill>
                  <a:srgbClr val="FF0000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1989672" y="3909596"/>
            <a:ext cx="27362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– 2     …(ii)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924382" y="3635076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20301" y="3631941"/>
            <a:ext cx="69489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023968" y="3648161"/>
            <a:ext cx="617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 9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  <a:p>
            <a:pPr marL="228600" indent="-228600"/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53145" y="3648161"/>
            <a:ext cx="950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– 18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835453" y="563660"/>
            <a:ext cx="1543693" cy="25552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787985" y="562383"/>
            <a:ext cx="1883241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050333" y="571446"/>
            <a:ext cx="1059651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47451" y="2092516"/>
            <a:ext cx="1983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1   …(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58996" y="2993904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8996" y="3321603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8996" y="3608773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8996" y="3914276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872206" y="824698"/>
            <a:ext cx="907490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7271" y="275924"/>
            <a:ext cx="6721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A two-digit number is 3 more then 4 times the sum of it’s digits. If 18 is added to the required number, its digits are reversed. Find the number.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4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9" grpId="0"/>
      <p:bldP spid="60" grpId="0"/>
      <p:bldP spid="61" grpId="0"/>
      <p:bldP spid="65" grpId="0" animBg="1"/>
      <p:bldP spid="65" grpId="1" animBg="1"/>
      <p:bldP spid="66" grpId="0" animBg="1"/>
      <p:bldP spid="66" grpId="1" animBg="1"/>
      <p:bldP spid="67" grpId="0"/>
      <p:bldP spid="68" grpId="0"/>
      <p:bldP spid="69" grpId="0"/>
      <p:bldP spid="70" grpId="0"/>
      <p:bldP spid="71" grpId="0"/>
      <p:bldP spid="73" grpId="0"/>
      <p:bldP spid="74" grpId="0"/>
      <p:bldP spid="76" grpId="0"/>
      <p:bldP spid="78" grpId="0"/>
      <p:bldP spid="82" grpId="0"/>
      <p:bldP spid="85" grpId="0"/>
      <p:bldP spid="86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110" grpId="0"/>
      <p:bldP spid="111" grpId="0"/>
      <p:bldP spid="112" grpId="0"/>
      <p:bldP spid="113" grpId="0"/>
      <p:bldP spid="114" grpId="0" animBg="1"/>
      <p:bldP spid="1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orizontal Scroll 142"/>
          <p:cNvSpPr/>
          <p:nvPr/>
        </p:nvSpPr>
        <p:spPr>
          <a:xfrm>
            <a:off x="4332653" y="2538615"/>
            <a:ext cx="3201624" cy="50094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288008" y="4559650"/>
            <a:ext cx="684462" cy="218221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779367" y="1345139"/>
            <a:ext cx="191168" cy="21942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358879" y="1361095"/>
            <a:ext cx="191168" cy="21942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559869" y="2900523"/>
            <a:ext cx="646962" cy="21942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922675" y="3496149"/>
            <a:ext cx="191168" cy="21942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174644" y="1475719"/>
            <a:ext cx="1169171" cy="21942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09705" y="1180672"/>
            <a:ext cx="1117101" cy="241368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4652" y="1687214"/>
            <a:ext cx="2622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Subtracting (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) and (ii)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09925" y="1964710"/>
            <a:ext cx="1368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33105" y="2285498"/>
            <a:ext cx="1368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–2</a:t>
            </a:r>
          </a:p>
        </p:txBody>
      </p:sp>
      <p:cxnSp>
        <p:nvCxnSpPr>
          <p:cNvPr id="87" name="Straight Connector 86"/>
          <p:cNvCxnSpPr/>
          <p:nvPr/>
        </p:nvCxnSpPr>
        <p:spPr>
          <a:xfrm rot="16200000">
            <a:off x="1663455" y="2215885"/>
            <a:ext cx="0" cy="128016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34475" y="2523349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(–)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51975" y="2523349"/>
            <a:ext cx="510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(+)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785169" y="2523349"/>
            <a:ext cx="510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(+)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612797" y="2374127"/>
            <a:ext cx="107950" cy="217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510309" y="2822896"/>
            <a:ext cx="798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3</a:t>
            </a: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624073" y="2048299"/>
            <a:ext cx="107950" cy="217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33400" y="3124427"/>
            <a:ext cx="38516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Substituting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= 3 in equation (ii)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3" name="Round Diagonal Corner Rectangle 42"/>
          <p:cNvSpPr/>
          <p:nvPr/>
        </p:nvSpPr>
        <p:spPr>
          <a:xfrm>
            <a:off x="533801" y="266110"/>
            <a:ext cx="6705199" cy="806557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7271" y="275924"/>
            <a:ext cx="6721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A two-digit number is 3 more then 4 times the sum of it’s digits. If 18 is added to the required number, its digits are reversed. Find the number.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4825" y="112157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23723" y="1405797"/>
            <a:ext cx="1983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– 2 …(ii)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80502" y="1121570"/>
            <a:ext cx="1983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1    …(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3227" y="3409922"/>
            <a:ext cx="34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a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0009" y="3409922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2924" y="3409922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72717" y="3409922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81796" y="3409922"/>
            <a:ext cx="50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3227" y="3716560"/>
            <a:ext cx="34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0009" y="371656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1086" y="371656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72717" y="371656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1796" y="3716560"/>
            <a:ext cx="50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2474" y="3694554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0009" y="3990147"/>
            <a:ext cx="51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72717" y="3990147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81796" y="3990147"/>
            <a:ext cx="50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2474" y="3968141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04557" y="3990147"/>
            <a:ext cx="34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89171" y="3990147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50009" y="4241700"/>
            <a:ext cx="51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72717" y="424170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81796" y="4241700"/>
            <a:ext cx="50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–5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74" y="4219694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44321" y="4504270"/>
            <a:ext cx="389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72717" y="450427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81796" y="4504270"/>
            <a:ext cx="50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2474" y="4482264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4247828" y="1200150"/>
            <a:ext cx="0" cy="301752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02892" y="1283363"/>
            <a:ext cx="410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required number = 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72474" y="2843916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47137" y="1601540"/>
            <a:ext cx="34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953919" y="1601540"/>
            <a:ext cx="51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10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292646" y="160154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×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34277" y="160154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793495" y="1601540"/>
            <a:ext cx="26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955082" y="160154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762907" y="1890570"/>
            <a:ext cx="34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969689" y="1890570"/>
            <a:ext cx="51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08416" y="189057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18517" y="189057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768167" y="2179600"/>
            <a:ext cx="34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74949" y="2179600"/>
            <a:ext cx="51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363515" y="2624052"/>
            <a:ext cx="325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required number is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35.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3894" y="2468689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1" grpId="0" animBg="1"/>
      <p:bldP spid="141" grpId="1" animBg="1"/>
      <p:bldP spid="140" grpId="0" animBg="1"/>
      <p:bldP spid="140" grpId="1" animBg="1"/>
      <p:bldP spid="138" grpId="0" animBg="1"/>
      <p:bldP spid="138" grpId="1" animBg="1"/>
      <p:bldP spid="118" grpId="0" animBg="1"/>
      <p:bldP spid="118" grpId="1" animBg="1"/>
      <p:bldP spid="118" grpId="2" animBg="1"/>
      <p:bldP spid="118" grpId="3" animBg="1"/>
      <p:bldP spid="117" grpId="0" animBg="1"/>
      <p:bldP spid="117" grpId="1" animBg="1"/>
      <p:bldP spid="78" grpId="0" animBg="1"/>
      <p:bldP spid="78" grpId="1" animBg="1"/>
      <p:bldP spid="78" grpId="2" animBg="1"/>
      <p:bldP spid="78" grpId="3" animBg="1"/>
      <p:bldP spid="77" grpId="0" animBg="1"/>
      <p:bldP spid="77" grpId="1" animBg="1"/>
      <p:bldP spid="84" grpId="0"/>
      <p:bldP spid="85" grpId="0"/>
      <p:bldP spid="86" grpId="0"/>
      <p:bldP spid="88" grpId="0"/>
      <p:bldP spid="89" grpId="0"/>
      <p:bldP spid="90" grpId="0"/>
      <p:bldP spid="97" grpId="0"/>
      <p:bldP spid="79" grpId="0"/>
      <p:bldP spid="38" grpId="0"/>
      <p:bldP spid="39" grpId="0"/>
      <p:bldP spid="40" grpId="0"/>
      <p:bldP spid="41" grpId="0"/>
      <p:bldP spid="42" grpId="0"/>
      <p:bldP spid="45" grpId="0"/>
      <p:bldP spid="46" grpId="0"/>
      <p:bldP spid="47" grpId="0"/>
      <p:bldP spid="52" grpId="0"/>
      <p:bldP spid="53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3" grpId="0"/>
      <p:bldP spid="74" grpId="0"/>
      <p:bldP spid="75" grpId="0"/>
      <p:bldP spid="76" grpId="0"/>
      <p:bldP spid="100" grpId="0"/>
      <p:bldP spid="119" grpId="0"/>
      <p:bldP spid="120" grpId="0"/>
      <p:bldP spid="121" grpId="0"/>
      <p:bldP spid="122" grpId="0"/>
      <p:bldP spid="123" grpId="0"/>
      <p:bldP spid="124" grpId="0"/>
      <p:bldP spid="126" grpId="0"/>
      <p:bldP spid="127" grpId="0"/>
      <p:bldP spid="128" grpId="0"/>
      <p:bldP spid="129" grpId="0"/>
      <p:bldP spid="130" grpId="0"/>
      <p:bldP spid="133" grpId="0"/>
      <p:bldP spid="134" grpId="0"/>
      <p:bldP spid="1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Horizontal Scroll 89"/>
          <p:cNvSpPr/>
          <p:nvPr/>
        </p:nvSpPr>
        <p:spPr>
          <a:xfrm>
            <a:off x="1474735" y="3233568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6985" y="3110557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Horizontal Scroll 87"/>
          <p:cNvSpPr/>
          <p:nvPr/>
        </p:nvSpPr>
        <p:spPr>
          <a:xfrm>
            <a:off x="1468269" y="2371085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486394" y="957152"/>
            <a:ext cx="214332" cy="1026071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Flowchart: Alternate Process 57"/>
          <p:cNvSpPr/>
          <p:nvPr/>
        </p:nvSpPr>
        <p:spPr>
          <a:xfrm>
            <a:off x="1989055" y="2056832"/>
            <a:ext cx="154788" cy="235343"/>
          </a:xfrm>
          <a:prstGeom prst="flowChartAlternateProcess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44723" y="2029449"/>
            <a:ext cx="230805" cy="2714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1681672" y="1073857"/>
            <a:ext cx="249288" cy="893716"/>
          </a:xfrm>
          <a:prstGeom prst="flowChartAlternateProcess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694" y="109377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320" y="199068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+ 5 =   2</a:t>
            </a:r>
          </a:p>
        </p:txBody>
      </p:sp>
      <p:sp>
        <p:nvSpPr>
          <p:cNvPr id="22" name="Oval 21"/>
          <p:cNvSpPr/>
          <p:nvPr/>
        </p:nvSpPr>
        <p:spPr>
          <a:xfrm>
            <a:off x="1650589" y="1332297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61844" y="1681839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432" y="10314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064" y="131446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5468" y="115662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1661600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1002" y="16621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7224" y="1980632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861126" y="1504683"/>
            <a:ext cx="1891670" cy="556134"/>
            <a:chOff x="5370150" y="3060079"/>
            <a:chExt cx="1751781" cy="556134"/>
          </a:xfrm>
        </p:grpSpPr>
        <p:sp>
          <p:nvSpPr>
            <p:cNvPr id="26" name="Rounded Rectangle 25"/>
            <p:cNvSpPr/>
            <p:nvPr/>
          </p:nvSpPr>
          <p:spPr>
            <a:xfrm>
              <a:off x="5415325" y="3060079"/>
              <a:ext cx="1626418" cy="55613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70150" y="3083972"/>
              <a:ext cx="17517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It should be  a 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two digit number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6944" y="1997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001572" y="2278412"/>
            <a:ext cx="144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623032" y="1440775"/>
            <a:ext cx="2419239" cy="781352"/>
            <a:chOff x="5452370" y="3042954"/>
            <a:chExt cx="1776726" cy="593755"/>
          </a:xfrm>
        </p:grpSpPr>
        <p:sp>
          <p:nvSpPr>
            <p:cNvPr id="32" name="Rounded Rectangle 31"/>
            <p:cNvSpPr/>
            <p:nvPr/>
          </p:nvSpPr>
          <p:spPr>
            <a:xfrm>
              <a:off x="5452370" y="3042954"/>
              <a:ext cx="1763935" cy="593755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7315" y="3069187"/>
              <a:ext cx="1751781" cy="561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The ten’s digit could be any of this number 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1, 2, 3 ....etc.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026" y="1041439"/>
            <a:ext cx="2214035" cy="192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20304" y="1327968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 A + 5 = 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19668" y="1653453"/>
            <a:ext cx="732893" cy="338554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 = 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7056" y="2031633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 A + 5 = 22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37936" y="2357118"/>
            <a:ext cx="869149" cy="338554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 = 17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16422" y="19842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52949" y="244117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7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39446" y="10432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3308" y="13105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44947" y="104532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49396" y="85331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8530" y="2952750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 + 3 + 2 = 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47688" y="3309797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6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15909" y="166601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21187" y="166966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543663" y="1264668"/>
            <a:ext cx="831274" cy="845268"/>
            <a:chOff x="1275962" y="-20034"/>
            <a:chExt cx="831274" cy="845268"/>
          </a:xfrm>
        </p:grpSpPr>
        <p:grpSp>
          <p:nvGrpSpPr>
            <p:cNvPr id="54" name="Group 53"/>
            <p:cNvGrpSpPr/>
            <p:nvPr/>
          </p:nvGrpSpPr>
          <p:grpSpPr>
            <a:xfrm>
              <a:off x="1275962" y="-20034"/>
              <a:ext cx="831274" cy="845268"/>
              <a:chOff x="1039945" y="11430"/>
              <a:chExt cx="1005840" cy="1022775"/>
            </a:xfrm>
          </p:grpSpPr>
          <p:sp>
            <p:nvSpPr>
              <p:cNvPr id="49" name="Teardrop 48"/>
              <p:cNvSpPr/>
              <p:nvPr/>
            </p:nvSpPr>
            <p:spPr>
              <a:xfrm rot="12600000">
                <a:off x="1039946" y="11430"/>
                <a:ext cx="1005839" cy="1005840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2" name="Teardrop 81"/>
              <p:cNvSpPr/>
              <p:nvPr/>
            </p:nvSpPr>
            <p:spPr>
              <a:xfrm rot="14473873">
                <a:off x="1039945" y="28365"/>
                <a:ext cx="1005840" cy="1005839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285692" y="228393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2 &gt; 5</a:t>
              </a:r>
            </a:p>
          </p:txBody>
        </p:sp>
      </p:grpSp>
      <p:sp>
        <p:nvSpPr>
          <p:cNvPr id="81" name="Round Diagonal Corner Rectangle 80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82425" y="1609141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82425" y="2288326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3670" y="1448387"/>
            <a:ext cx="2577619" cy="587299"/>
            <a:chOff x="3243575" y="2745498"/>
            <a:chExt cx="2577619" cy="587299"/>
          </a:xfrm>
        </p:grpSpPr>
        <p:sp>
          <p:nvSpPr>
            <p:cNvPr id="86" name="Cloud Callout 44"/>
            <p:cNvSpPr/>
            <p:nvPr/>
          </p:nvSpPr>
          <p:spPr>
            <a:xfrm>
              <a:off x="3348651" y="2745498"/>
              <a:ext cx="2363786" cy="587299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43575" y="2801794"/>
              <a:ext cx="25776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MT Extra" pitchFamily="18" charset="2"/>
                  <a:ea typeface="Cambria Math" pitchFamily="18" charset="0"/>
                  <a:cs typeface="Arial" pitchFamily="34" charset="0"/>
                </a:rPr>
                <a:t>Q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Each letter represent only one digit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519" y="2248074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441733" y="330871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1733" y="195814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1733" y="24295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05370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500"/>
                            </p:stCondLst>
                            <p:childTnLst>
                              <p:par>
                                <p:cTn id="2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8" grpId="0" animBg="1"/>
      <p:bldP spid="71" grpId="0" animBg="1"/>
      <p:bldP spid="71" grpId="1" animBg="1"/>
      <p:bldP spid="58" grpId="0" animBg="1"/>
      <p:bldP spid="58" grpId="1" animBg="1"/>
      <p:bldP spid="24" grpId="0" animBg="1"/>
      <p:bldP spid="24" grpId="1" animBg="1"/>
      <p:bldP spid="20" grpId="0" animBg="1"/>
      <p:bldP spid="20" grpId="1" animBg="1"/>
      <p:bldP spid="8" grpId="0"/>
      <p:bldP spid="21" grpId="0"/>
      <p:bldP spid="22" grpId="0" animBg="1"/>
      <p:bldP spid="22" grpId="1" animBg="1"/>
      <p:bldP spid="23" grpId="0" animBg="1"/>
      <p:bldP spid="23" grpId="1" animBg="1"/>
      <p:bldP spid="9" grpId="0"/>
      <p:bldP spid="10" grpId="0"/>
      <p:bldP spid="11" grpId="0"/>
      <p:bldP spid="14" grpId="0"/>
      <p:bldP spid="29" grpId="0"/>
      <p:bldP spid="29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50" grpId="0"/>
      <p:bldP spid="53" grpId="0"/>
      <p:bldP spid="55" grpId="0"/>
      <p:bldP spid="55" grpId="1"/>
      <p:bldP spid="56" grpId="0"/>
      <p:bldP spid="57" grpId="0"/>
      <p:bldP spid="67" grpId="0"/>
      <p:bldP spid="72" grpId="0"/>
      <p:bldP spid="76" grpId="0"/>
      <p:bldP spid="77" grpId="0"/>
      <p:bldP spid="77" grpId="1"/>
      <p:bldP spid="78" grpId="0"/>
      <p:bldP spid="81" grpId="0" animBg="1"/>
      <p:bldP spid="28" grpId="0" build="allAtOnce"/>
      <p:bldP spid="85" grpId="0"/>
      <p:bldP spid="85" grpId="1"/>
      <p:bldP spid="92" grpId="0"/>
      <p:bldP spid="93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Horizontal Scroll 104"/>
          <p:cNvSpPr/>
          <p:nvPr/>
        </p:nvSpPr>
        <p:spPr>
          <a:xfrm>
            <a:off x="1484671" y="3904019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96" name="Horizontal Scroll 95"/>
          <p:cNvSpPr/>
          <p:nvPr/>
        </p:nvSpPr>
        <p:spPr>
          <a:xfrm>
            <a:off x="1493785" y="3185389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94" name="Horizontal Scroll 93"/>
          <p:cNvSpPr/>
          <p:nvPr/>
        </p:nvSpPr>
        <p:spPr>
          <a:xfrm>
            <a:off x="1452724" y="2321359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166148" y="3278868"/>
            <a:ext cx="156357" cy="268443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Flowchart: Alternate Process 89"/>
          <p:cNvSpPr/>
          <p:nvPr/>
        </p:nvSpPr>
        <p:spPr>
          <a:xfrm>
            <a:off x="1323651" y="1436998"/>
            <a:ext cx="154788" cy="501582"/>
          </a:xfrm>
          <a:prstGeom prst="flowChartAlternateProcess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480456" y="957152"/>
            <a:ext cx="214332" cy="1026071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005680" y="2056832"/>
            <a:ext cx="154788" cy="235343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70384" y="2055043"/>
            <a:ext cx="209823" cy="22434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1681672" y="1073857"/>
            <a:ext cx="249288" cy="893716"/>
          </a:xfrm>
          <a:prstGeom prst="flowChartAlternateProcess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825" y="1093773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(ii)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9360" y="199068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+ 8 =   3</a:t>
            </a:r>
          </a:p>
        </p:txBody>
      </p:sp>
      <p:sp>
        <p:nvSpPr>
          <p:cNvPr id="22" name="Oval 21"/>
          <p:cNvSpPr/>
          <p:nvPr/>
        </p:nvSpPr>
        <p:spPr>
          <a:xfrm>
            <a:off x="1650589" y="1332297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61844" y="1681839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432" y="10314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064" y="131446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5818" y="125060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1661600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1002" y="16621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7224" y="1980632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46944" y="1997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001572" y="2278412"/>
            <a:ext cx="144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8420" y="972204"/>
            <a:ext cx="2286065" cy="18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260332" y="1263071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 A + 8 = 13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65006" y="1599314"/>
            <a:ext cx="732893" cy="338554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 = 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68373" y="1934462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 A + 8 = 23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1758" y="2270705"/>
            <a:ext cx="869149" cy="338554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 = 15</a:t>
            </a:r>
          </a:p>
        </p:txBody>
      </p:sp>
      <p:sp>
        <p:nvSpPr>
          <p:cNvPr id="45" name="Cloud Callout 44"/>
          <p:cNvSpPr/>
          <p:nvPr/>
        </p:nvSpPr>
        <p:spPr>
          <a:xfrm>
            <a:off x="3295924" y="2176980"/>
            <a:ext cx="2340382" cy="533908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71082" y="2192161"/>
            <a:ext cx="2577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MT Extra" pitchFamily="18" charset="2"/>
                <a:ea typeface="Cambria Math" pitchFamily="18" charset="0"/>
                <a:cs typeface="Arial" pitchFamily="34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Each letter represent only one digit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31494" y="19842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53342" y="237233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5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39446" y="10432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3308" y="13105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44947" y="104532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48617" y="85643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5964" y="2861278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 + 4 + 9 = 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42425" y="323984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15909" y="166601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21187" y="166966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564522" y="1265029"/>
            <a:ext cx="831274" cy="845268"/>
            <a:chOff x="1275962" y="-20034"/>
            <a:chExt cx="831274" cy="845268"/>
          </a:xfrm>
        </p:grpSpPr>
        <p:grpSp>
          <p:nvGrpSpPr>
            <p:cNvPr id="54" name="Group 53"/>
            <p:cNvGrpSpPr/>
            <p:nvPr/>
          </p:nvGrpSpPr>
          <p:grpSpPr>
            <a:xfrm>
              <a:off x="1275962" y="-20034"/>
              <a:ext cx="831274" cy="845268"/>
              <a:chOff x="1039945" y="11430"/>
              <a:chExt cx="1005840" cy="1022775"/>
            </a:xfrm>
          </p:grpSpPr>
          <p:sp>
            <p:nvSpPr>
              <p:cNvPr id="49" name="Teardrop 48"/>
              <p:cNvSpPr/>
              <p:nvPr/>
            </p:nvSpPr>
            <p:spPr>
              <a:xfrm rot="12600000">
                <a:off x="1039946" y="11430"/>
                <a:ext cx="1005839" cy="1005840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2" name="Teardrop 81"/>
              <p:cNvSpPr/>
              <p:nvPr/>
            </p:nvSpPr>
            <p:spPr>
              <a:xfrm rot="14473873">
                <a:off x="1039945" y="28365"/>
                <a:ext cx="1005840" cy="1005839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285692" y="228393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3 &lt; 8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230372" y="1665479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67206" y="140332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52966" y="397217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 = 1</a:t>
            </a:r>
          </a:p>
        </p:txBody>
      </p:sp>
      <p:sp>
        <p:nvSpPr>
          <p:cNvPr id="92" name="Round Diagonal Corner Rectangle 91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007" y="2249670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5881" y="3104387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5470" y="3857621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490373" y="32398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0373" y="199068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90373" y="237233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90373" y="397217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71122" y="1560771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99273" y="2189417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87851" y="325550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010038" y="3278867"/>
            <a:ext cx="156357" cy="268443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7305" y="325550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8214" y="325877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066800" y="2814862"/>
            <a:ext cx="2401823" cy="747488"/>
            <a:chOff x="5465508" y="3062482"/>
            <a:chExt cx="1763934" cy="568022"/>
          </a:xfrm>
        </p:grpSpPr>
        <p:sp>
          <p:nvSpPr>
            <p:cNvPr id="32" name="Rounded Rectangle 31"/>
            <p:cNvSpPr/>
            <p:nvPr/>
          </p:nvSpPr>
          <p:spPr>
            <a:xfrm>
              <a:off x="5465508" y="3062482"/>
              <a:ext cx="1763934" cy="550626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7316" y="3069187"/>
              <a:ext cx="1751781" cy="561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The ten’s digit could be any of this number 1, 2, 3 ....etc.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2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4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6" grpId="0" animBg="1"/>
      <p:bldP spid="94" grpId="0" animBg="1"/>
      <p:bldP spid="85" grpId="0" animBg="1"/>
      <p:bldP spid="85" grpId="1" animBg="1"/>
      <p:bldP spid="90" grpId="0" animBg="1"/>
      <p:bldP spid="90" grpId="1" animBg="1"/>
      <p:bldP spid="71" grpId="0" animBg="1"/>
      <p:bldP spid="71" grpId="1" animBg="1"/>
      <p:bldP spid="58" grpId="0" animBg="1"/>
      <p:bldP spid="58" grpId="1" animBg="1"/>
      <p:bldP spid="24" grpId="0" animBg="1"/>
      <p:bldP spid="24" grpId="1" animBg="1"/>
      <p:bldP spid="20" grpId="0" animBg="1"/>
      <p:bldP spid="20" grpId="1" animBg="1"/>
      <p:bldP spid="8" grpId="0"/>
      <p:bldP spid="21" grpId="0"/>
      <p:bldP spid="22" grpId="0" animBg="1"/>
      <p:bldP spid="22" grpId="1" animBg="1"/>
      <p:bldP spid="23" grpId="0" animBg="1"/>
      <p:bldP spid="23" grpId="1" animBg="1"/>
      <p:bldP spid="9" grpId="0"/>
      <p:bldP spid="10" grpId="0"/>
      <p:bldP spid="11" grpId="0"/>
      <p:bldP spid="14" grpId="0"/>
      <p:bldP spid="29" grpId="0"/>
      <p:bldP spid="29" grpId="1"/>
      <p:bldP spid="39" grpId="0"/>
      <p:bldP spid="40" grpId="0"/>
      <p:bldP spid="41" grpId="0"/>
      <p:bldP spid="42" grpId="0"/>
      <p:bldP spid="45" grpId="0" animBg="1"/>
      <p:bldP spid="45" grpId="1" animBg="1"/>
      <p:bldP spid="46" grpId="0"/>
      <p:bldP spid="46" grpId="1"/>
      <p:bldP spid="50" grpId="0"/>
      <p:bldP spid="53" grpId="0"/>
      <p:bldP spid="55" grpId="0"/>
      <p:bldP spid="55" grpId="1"/>
      <p:bldP spid="56" grpId="0"/>
      <p:bldP spid="57" grpId="0"/>
      <p:bldP spid="67" grpId="0"/>
      <p:bldP spid="72" grpId="0"/>
      <p:bldP spid="76" grpId="0"/>
      <p:bldP spid="77" grpId="0"/>
      <p:bldP spid="77" grpId="1"/>
      <p:bldP spid="78" grpId="0"/>
      <p:bldP spid="79" grpId="0"/>
      <p:bldP spid="89" grpId="0"/>
      <p:bldP spid="103" grpId="0"/>
      <p:bldP spid="107" grpId="0"/>
      <p:bldP spid="108" grpId="0"/>
      <p:bldP spid="109" grpId="0"/>
      <p:bldP spid="110" grpId="0"/>
      <p:bldP spid="61" grpId="0"/>
      <p:bldP spid="65" grpId="0"/>
      <p:bldP spid="65" grpId="1"/>
      <p:bldP spid="66" grpId="0" animBg="1"/>
      <p:bldP spid="66" grpId="1" animBg="1"/>
      <p:bldP spid="3" grpId="0"/>
      <p:bldP spid="3" grpId="1"/>
      <p:bldP spid="3" grpId="2"/>
      <p:bldP spid="3" grpId="3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42950"/>
            <a:ext cx="2155262" cy="243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801249" y="102364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× 1 =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95012" y="1356668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× 2 = 4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5652" y="1637029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× 3 = 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5652" y="188826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× 4 = 16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72626" y="1058702"/>
            <a:ext cx="156357" cy="268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228696" y="1049143"/>
            <a:ext cx="156357" cy="268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583705" y="1061618"/>
            <a:ext cx="156357" cy="268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10428" y="219970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×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25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881805" y="2234755"/>
            <a:ext cx="156357" cy="268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250231" y="2225196"/>
            <a:ext cx="156357" cy="268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714071" y="2237671"/>
            <a:ext cx="156357" cy="268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08590" y="256142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6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36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879967" y="2596478"/>
            <a:ext cx="156357" cy="268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248393" y="2586919"/>
            <a:ext cx="156357" cy="268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712233" y="2599394"/>
            <a:ext cx="156357" cy="268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740062" y="935830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649050" y="125442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637171" y="153762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658484" y="1784616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806150" y="2169530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817874" y="247466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12" name="Round Diagonal Corner Rectangle 111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791" y="1033882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(iii)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534508" y="1016139"/>
            <a:ext cx="249288" cy="893716"/>
          </a:xfrm>
          <a:prstGeom prst="flowChartAlternateProcess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4160" y="9715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3512" y="125457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6224" y="1291142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19128" y="1601709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4730" y="16022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150952" y="1920741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3174" y="9833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9244" y="159307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097303" y="1016139"/>
            <a:ext cx="2427743" cy="440826"/>
          </a:xfrm>
          <a:prstGeom prst="round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gradFill>
                <a:gsLst>
                  <a:gs pos="3300">
                    <a:srgbClr val="9900CC"/>
                  </a:gs>
                  <a:gs pos="89000">
                    <a:prstClr val="white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92800" y="1081464"/>
            <a:ext cx="42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or</a:t>
            </a:r>
            <a:endParaRPr lang="en-US" sz="1400" b="1" dirty="0">
              <a:solidFill>
                <a:srgbClr val="CC00CC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31720" y="1090643"/>
            <a:ext cx="42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or</a:t>
            </a:r>
            <a:endParaRPr lang="en-US" sz="1400" b="1" dirty="0">
              <a:solidFill>
                <a:srgbClr val="CC00CC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65018" y="1115613"/>
            <a:ext cx="592144" cy="24987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115135" y="1075166"/>
            <a:ext cx="6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1</a:t>
            </a:r>
            <a:endParaRPr lang="en-US" sz="1400" b="1" dirty="0">
              <a:solidFill>
                <a:srgbClr val="CC00CC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2871692" y="1625025"/>
            <a:ext cx="1926959" cy="345315"/>
            <a:chOff x="5282561" y="3143786"/>
            <a:chExt cx="1926959" cy="345315"/>
          </a:xfrm>
        </p:grpSpPr>
        <p:sp>
          <p:nvSpPr>
            <p:cNvPr id="114" name="Rounded Rectangle 113"/>
            <p:cNvSpPr/>
            <p:nvPr/>
          </p:nvSpPr>
          <p:spPr>
            <a:xfrm>
              <a:off x="5422186" y="3143786"/>
              <a:ext cx="1695104" cy="345315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282561" y="3164338"/>
              <a:ext cx="19269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But, 11 × 1 = 11</a:t>
              </a:r>
              <a:endParaRPr lang="en-US" sz="1400" dirty="0">
                <a:solidFill>
                  <a:sysClr val="windowText" lastClr="000000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4307694" y="1683352"/>
            <a:ext cx="335165" cy="224073"/>
          </a:xfrm>
          <a:prstGeom prst="roundRect">
            <a:avLst/>
          </a:prstGeom>
          <a:noFill/>
          <a:ln w="12700">
            <a:solidFill>
              <a:srgbClr val="0000FF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021330" y="1109960"/>
            <a:ext cx="592144" cy="24987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996252" y="1075166"/>
            <a:ext cx="6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5</a:t>
            </a:r>
            <a:endParaRPr lang="en-US" sz="1400" b="1" dirty="0">
              <a:solidFill>
                <a:srgbClr val="CC00CC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3861939" y="1122116"/>
            <a:ext cx="592144" cy="24987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35172" y="1084345"/>
            <a:ext cx="6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6</a:t>
            </a:r>
            <a:endParaRPr lang="en-US" sz="1400" b="1" dirty="0">
              <a:solidFill>
                <a:srgbClr val="CC00CC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09416" y="929842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36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826103" y="1627455"/>
            <a:ext cx="1926959" cy="345315"/>
            <a:chOff x="5282561" y="3143786"/>
            <a:chExt cx="1926959" cy="345315"/>
          </a:xfrm>
        </p:grpSpPr>
        <p:sp>
          <p:nvSpPr>
            <p:cNvPr id="124" name="Rounded Rectangle 123"/>
            <p:cNvSpPr/>
            <p:nvPr/>
          </p:nvSpPr>
          <p:spPr>
            <a:xfrm>
              <a:off x="5422186" y="3143786"/>
              <a:ext cx="1695104" cy="345315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282561" y="3164338"/>
              <a:ext cx="19269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But, 15 × 5 = 75</a:t>
              </a:r>
              <a:endParaRPr lang="en-US" sz="1400" dirty="0">
                <a:solidFill>
                  <a:sysClr val="windowText" lastClr="000000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4262105" y="1685782"/>
            <a:ext cx="335165" cy="224073"/>
          </a:xfrm>
          <a:prstGeom prst="roundRect">
            <a:avLst/>
          </a:prstGeom>
          <a:noFill/>
          <a:ln w="12700">
            <a:solidFill>
              <a:srgbClr val="0000FF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976797" y="934154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36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2895389" y="1607303"/>
            <a:ext cx="1926959" cy="345315"/>
            <a:chOff x="5282561" y="3143786"/>
            <a:chExt cx="1926959" cy="345315"/>
          </a:xfrm>
        </p:grpSpPr>
        <p:sp>
          <p:nvSpPr>
            <p:cNvPr id="188" name="Rounded Rectangle 187"/>
            <p:cNvSpPr/>
            <p:nvPr/>
          </p:nvSpPr>
          <p:spPr>
            <a:xfrm>
              <a:off x="5422186" y="3143786"/>
              <a:ext cx="1695104" cy="345315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282561" y="3164338"/>
              <a:ext cx="19269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But, 16 × 6 = 96</a:t>
              </a:r>
              <a:endParaRPr lang="en-US" sz="1400" dirty="0">
                <a:solidFill>
                  <a:sysClr val="windowText" lastClr="000000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190" name="Rounded Rectangle 189"/>
          <p:cNvSpPr/>
          <p:nvPr/>
        </p:nvSpPr>
        <p:spPr>
          <a:xfrm>
            <a:off x="4331391" y="1665630"/>
            <a:ext cx="335165" cy="224073"/>
          </a:xfrm>
          <a:prstGeom prst="roundRect">
            <a:avLst/>
          </a:prstGeom>
          <a:noFill/>
          <a:ln w="12700">
            <a:solidFill>
              <a:srgbClr val="0000FF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899007" y="985219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9472" y="914580"/>
            <a:ext cx="2622663" cy="230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5680840" y="112412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90192" y="139983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43596" y="1391950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535808" y="1717707"/>
            <a:ext cx="731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891410" y="169444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5567632" y="1985534"/>
            <a:ext cx="731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879854" y="11241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655924" y="169444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92768" y="139861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893986" y="169322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82430" y="112290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5674084" y="1741235"/>
            <a:ext cx="492779" cy="22407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68806" y="1201937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60014" y="114293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069366" y="141864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822770" y="1410766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714982" y="1736523"/>
            <a:ext cx="731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070584" y="17132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6746806" y="2004350"/>
            <a:ext cx="731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059028" y="114293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35098" y="171325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071942" y="141743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073160" y="171204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061604" y="114172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6853258" y="1760051"/>
            <a:ext cx="492779" cy="22407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863462" y="1250082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212109" y="20638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421461" y="233956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174865" y="2331680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194" name="Straight Connector 193"/>
          <p:cNvCxnSpPr/>
          <p:nvPr/>
        </p:nvCxnSpPr>
        <p:spPr>
          <a:xfrm>
            <a:off x="6067077" y="2657437"/>
            <a:ext cx="731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422679" y="263417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96" name="Straight Connector 195"/>
          <p:cNvCxnSpPr/>
          <p:nvPr/>
        </p:nvCxnSpPr>
        <p:spPr>
          <a:xfrm>
            <a:off x="6098901" y="2925264"/>
            <a:ext cx="731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411123" y="206385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187193" y="263417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424037" y="23383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425255" y="263295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413699" y="206263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6205353" y="2680965"/>
            <a:ext cx="492779" cy="22407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52721" y="2195056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05" name="Horizontal Scroll 204"/>
          <p:cNvSpPr/>
          <p:nvPr/>
        </p:nvSpPr>
        <p:spPr>
          <a:xfrm>
            <a:off x="1029688" y="2026747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pic>
        <p:nvPicPr>
          <p:cNvPr id="206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1892" y="1874933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102834" y="2084801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6 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90282" y="208480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6498" y="2762383"/>
            <a:ext cx="3193502" cy="851410"/>
            <a:chOff x="2485495" y="3687580"/>
            <a:chExt cx="3458106" cy="1133227"/>
          </a:xfrm>
        </p:grpSpPr>
        <p:sp>
          <p:nvSpPr>
            <p:cNvPr id="23" name="Rounded Rectangular Callout 22"/>
            <p:cNvSpPr/>
            <p:nvPr/>
          </p:nvSpPr>
          <p:spPr>
            <a:xfrm>
              <a:off x="2485495" y="3687580"/>
              <a:ext cx="3421899" cy="1127265"/>
            </a:xfrm>
            <a:prstGeom prst="wedgeRoundRectCallout">
              <a:avLst>
                <a:gd name="adj1" fmla="val -44524"/>
                <a:gd name="adj2" fmla="val 3460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6703" y="3714750"/>
              <a:ext cx="3426898" cy="1106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It means, A is a digit which on 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multiplying with same number </a:t>
              </a:r>
              <a:r>
                <a:rPr lang="en-US" sz="1200" b="1" dirty="0" err="1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i.e</a:t>
              </a:r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 A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will give a number whose unit’s digit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is again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0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00"/>
                            </p:stCondLst>
                            <p:childTnLst>
                              <p:par>
                                <p:cTn id="4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  <p:bldP spid="29" grpId="1"/>
      <p:bldP spid="33" grpId="0"/>
      <p:bldP spid="33" grpId="1"/>
      <p:bldP spid="35" grpId="0"/>
      <p:bldP spid="35" grpId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4" grpId="0"/>
      <p:bldP spid="74" grpId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/>
      <p:bldP spid="79" grpId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157" grpId="0" build="allAtOnce"/>
      <p:bldP spid="158" grpId="0"/>
      <p:bldP spid="158" grpId="1"/>
      <p:bldP spid="159" grpId="0"/>
      <p:bldP spid="159" grpId="1"/>
      <p:bldP spid="160" grpId="0"/>
      <p:bldP spid="160" grpId="1"/>
      <p:bldP spid="161" grpId="0" build="allAtOnce"/>
      <p:bldP spid="162" grpId="0" build="allAtOnce"/>
      <p:bldP spid="8" grpId="0"/>
      <p:bldP spid="9" grpId="0" animBg="1"/>
      <p:bldP spid="9" grpId="1" animBg="1"/>
      <p:bldP spid="10" grpId="0"/>
      <p:bldP spid="11" grpId="0"/>
      <p:bldP spid="12" grpId="0"/>
      <p:bldP spid="14" grpId="0"/>
      <p:bldP spid="16" grpId="0"/>
      <p:bldP spid="17" grpId="0"/>
      <p:bldP spid="84" grpId="0" animBg="1"/>
      <p:bldP spid="86" grpId="0"/>
      <p:bldP spid="88" grpId="0"/>
      <p:bldP spid="90" grpId="0" animBg="1"/>
      <p:bldP spid="85" grpId="0"/>
      <p:bldP spid="110" grpId="0" animBg="1"/>
      <p:bldP spid="110" grpId="1" animBg="1"/>
      <p:bldP spid="121" grpId="0" animBg="1"/>
      <p:bldP spid="87" grpId="0"/>
      <p:bldP spid="144" grpId="0" animBg="1"/>
      <p:bldP spid="89" grpId="0"/>
      <p:bldP spid="122" grpId="0"/>
      <p:bldP spid="131" grpId="0" animBg="1"/>
      <p:bldP spid="131" grpId="1" animBg="1"/>
      <p:bldP spid="173" grpId="0"/>
      <p:bldP spid="190" grpId="0" animBg="1"/>
      <p:bldP spid="190" grpId="1" animBg="1"/>
      <p:bldP spid="93" grpId="0"/>
      <p:bldP spid="94" grpId="0"/>
      <p:bldP spid="94" grpId="1"/>
      <p:bldP spid="105" grpId="0"/>
      <p:bldP spid="108" grpId="0"/>
      <p:bldP spid="108" grpId="1"/>
      <p:bldP spid="111" grpId="0"/>
      <p:bldP spid="111" grpId="1"/>
      <p:bldP spid="116" grpId="0"/>
      <p:bldP spid="117" grpId="0"/>
      <p:bldP spid="118" grpId="0"/>
      <p:bldP spid="119" grpId="0"/>
      <p:bldP spid="107" grpId="0" animBg="1"/>
      <p:bldP spid="107" grpId="1" animBg="1"/>
      <p:bldP spid="120" grpId="0"/>
      <p:bldP spid="132" grpId="0"/>
      <p:bldP spid="138" grpId="0"/>
      <p:bldP spid="138" grpId="1"/>
      <p:bldP spid="139" grpId="0"/>
      <p:bldP spid="141" grpId="0"/>
      <p:bldP spid="141" grpId="1"/>
      <p:bldP spid="143" grpId="0"/>
      <p:bldP spid="143" grpId="1"/>
      <p:bldP spid="145" grpId="0"/>
      <p:bldP spid="146" grpId="0"/>
      <p:bldP spid="147" grpId="0"/>
      <p:bldP spid="163" grpId="0"/>
      <p:bldP spid="171" grpId="0" animBg="1"/>
      <p:bldP spid="171" grpId="1" animBg="1"/>
      <p:bldP spid="172" grpId="0"/>
      <p:bldP spid="191" grpId="0"/>
      <p:bldP spid="192" grpId="0"/>
      <p:bldP spid="192" grpId="1"/>
      <p:bldP spid="193" grpId="0"/>
      <p:bldP spid="195" grpId="0"/>
      <p:bldP spid="195" grpId="1"/>
      <p:bldP spid="197" grpId="0"/>
      <p:bldP spid="197" grpId="1"/>
      <p:bldP spid="198" grpId="0"/>
      <p:bldP spid="199" grpId="0"/>
      <p:bldP spid="200" grpId="0"/>
      <p:bldP spid="201" grpId="0"/>
      <p:bldP spid="202" grpId="0" animBg="1"/>
      <p:bldP spid="202" grpId="1" animBg="1"/>
      <p:bldP spid="203" grpId="0"/>
      <p:bldP spid="205" grpId="0" animBg="1"/>
      <p:bldP spid="207" grpId="0"/>
      <p:bldP spid="2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186" y="1152655"/>
            <a:ext cx="513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(iv)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1908" y="97155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3512" y="125457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2393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19128" y="1601709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74730" y="159307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50952" y="1920741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3174" y="9833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9244" y="159307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1908" y="125457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04" y="934738"/>
            <a:ext cx="2068596" cy="23273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29535" y="10477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91139" y="131131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8227" y="12961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836755" y="1619541"/>
            <a:ext cx="731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92357" y="159144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868579" y="1851021"/>
            <a:ext cx="731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80801" y="105957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56871" y="159144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29535" y="131131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6983662" y="1093683"/>
            <a:ext cx="249288" cy="780766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6755" y="185572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 + 3 = 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82234" y="208648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  <a:ea typeface="Cambria Math" panose="02040503050406030204" pitchFamily="18" charset="0"/>
              </a:rPr>
              <a:t>\                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 =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44307" y="106067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9205" y="159467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71273" y="2302342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Now, B + 7 = 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49651" y="252396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But, 7 &gt; 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82234" y="2765823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      B + 7 ≠ 3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965593"/>
            <a:ext cx="2427204" cy="21170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67335" y="126767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28939" y="152918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6027" y="151398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474555" y="1801009"/>
            <a:ext cx="731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30157" y="183540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06379" y="2098525"/>
            <a:ext cx="731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18601" y="12795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94671" y="183540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67335" y="152918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82107" y="128059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47005" y="183863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18477" y="2118236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Now, B + 7 =  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85051" y="234077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 = 12 – 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92422" y="211455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71092" y="104628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54201" y="218450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53279" y="21225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14883" y="240555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1971" y="23903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1160499" y="2752687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16101" y="274405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1192323" y="3071719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504545" y="21343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50471" y="274405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53279" y="240555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58344" y="213099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24594" y="275777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962668" y="2577298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           B = 5</a:t>
            </a:r>
          </a:p>
        </p:txBody>
      </p:sp>
      <p:sp>
        <p:nvSpPr>
          <p:cNvPr id="104" name="Flowchart: Alternate Process 103"/>
          <p:cNvSpPr/>
          <p:nvPr/>
        </p:nvSpPr>
        <p:spPr>
          <a:xfrm>
            <a:off x="4783647" y="2612075"/>
            <a:ext cx="668726" cy="225966"/>
          </a:xfrm>
          <a:prstGeom prst="flowChartAlternateProcess">
            <a:avLst/>
          </a:prstGeom>
          <a:noFill/>
          <a:ln w="127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10611" y="213447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06" name="Horizontal Scroll 105"/>
          <p:cNvSpPr/>
          <p:nvPr/>
        </p:nvSpPr>
        <p:spPr>
          <a:xfrm>
            <a:off x="966702" y="3211091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67320" y="3262066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2 </a:t>
            </a: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8985" y="3139402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461556" y="326206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110" name="Horizontal Scroll 109"/>
          <p:cNvSpPr/>
          <p:nvPr/>
        </p:nvSpPr>
        <p:spPr>
          <a:xfrm>
            <a:off x="962346" y="3938263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62964" y="398923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5</a:t>
            </a: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3866574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457200" y="398923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114" name="Flowchart: Alternate Process 113"/>
          <p:cNvSpPr/>
          <p:nvPr/>
        </p:nvSpPr>
        <p:spPr>
          <a:xfrm>
            <a:off x="7230408" y="1088239"/>
            <a:ext cx="249288" cy="780766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Flowchart: Alternate Process 114"/>
          <p:cNvSpPr/>
          <p:nvPr/>
        </p:nvSpPr>
        <p:spPr>
          <a:xfrm>
            <a:off x="4863728" y="1296165"/>
            <a:ext cx="249288" cy="812469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Flowchart: Alternate Process 98"/>
          <p:cNvSpPr/>
          <p:nvPr/>
        </p:nvSpPr>
        <p:spPr>
          <a:xfrm>
            <a:off x="1536236" y="2164098"/>
            <a:ext cx="249288" cy="893716"/>
          </a:xfrm>
          <a:prstGeom prst="flowChartAlternateProcess">
            <a:avLst/>
          </a:prstGeom>
          <a:noFill/>
          <a:ln w="12700">
            <a:solidFill>
              <a:srgbClr val="FF00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63007" y="19708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27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2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000"/>
                            </p:stCondLst>
                            <p:childTnLst>
                              <p:par>
                                <p:cTn id="4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25" grpId="0"/>
      <p:bldP spid="25" grpId="1"/>
      <p:bldP spid="25" grpId="2"/>
      <p:bldP spid="26" grpId="0"/>
      <p:bldP spid="26" grpId="1"/>
      <p:bldP spid="27" grpId="0"/>
      <p:bldP spid="27" grpId="1"/>
      <p:bldP spid="29" grpId="0"/>
      <p:bldP spid="29" grpId="1"/>
      <p:bldP spid="29" grpId="2"/>
      <p:bldP spid="31" grpId="0"/>
      <p:bldP spid="31" grpId="1"/>
      <p:bldP spid="32" grpId="0"/>
      <p:bldP spid="32" grpId="1"/>
      <p:bldP spid="33" grpId="0"/>
      <p:bldP spid="33" grpId="1"/>
      <p:bldP spid="5" grpId="0" animBg="1"/>
      <p:bldP spid="5" grpId="1" animBg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5" grpId="0"/>
      <p:bldP spid="45" grpId="1"/>
      <p:bldP spid="45" grpId="2"/>
      <p:bldP spid="46" grpId="0"/>
      <p:bldP spid="46" grpId="1"/>
      <p:bldP spid="47" grpId="0"/>
      <p:bldP spid="47" grpId="1"/>
      <p:bldP spid="49" grpId="0"/>
      <p:bldP spid="49" grpId="1"/>
      <p:bldP spid="49" grpId="2"/>
      <p:bldP spid="51" grpId="0"/>
      <p:bldP spid="51" grpId="1"/>
      <p:bldP spid="52" grpId="0"/>
      <p:bldP spid="52" grpId="1"/>
      <p:bldP spid="53" grpId="0"/>
      <p:bldP spid="53" grpId="1"/>
      <p:bldP spid="57" grpId="0"/>
      <p:bldP spid="57" grpId="1"/>
      <p:bldP spid="58" grpId="0"/>
      <p:bldP spid="58" grpId="1"/>
      <p:bldP spid="61" grpId="0"/>
      <p:bldP spid="61" grpId="1"/>
      <p:bldP spid="62" grpId="0"/>
      <p:bldP spid="62" grpId="1"/>
      <p:bldP spid="64" grpId="0"/>
      <p:bldP spid="64" grpId="1"/>
      <p:bldP spid="78" grpId="0"/>
      <p:bldP spid="78" grpId="1"/>
      <p:bldP spid="89" grpId="0"/>
      <p:bldP spid="90" grpId="0"/>
      <p:bldP spid="90" grpId="1"/>
      <p:bldP spid="91" grpId="0"/>
      <p:bldP spid="92" grpId="0"/>
      <p:bldP spid="94" grpId="0"/>
      <p:bldP spid="94" grpId="1"/>
      <p:bldP spid="96" grpId="0"/>
      <p:bldP spid="96" grpId="1"/>
      <p:bldP spid="97" grpId="0"/>
      <p:bldP spid="97" grpId="1"/>
      <p:bldP spid="98" grpId="0"/>
      <p:bldP spid="101" grpId="0"/>
      <p:bldP spid="102" grpId="0"/>
      <p:bldP spid="103" grpId="0"/>
      <p:bldP spid="103" grpId="1"/>
      <p:bldP spid="104" grpId="0" animBg="1"/>
      <p:bldP spid="104" grpId="1" animBg="1"/>
      <p:bldP spid="105" grpId="0"/>
      <p:bldP spid="106" grpId="0" animBg="1"/>
      <p:bldP spid="107" grpId="0"/>
      <p:bldP spid="109" grpId="0"/>
      <p:bldP spid="110" grpId="0" animBg="1"/>
      <p:bldP spid="111" grpId="0"/>
      <p:bldP spid="113" grpId="0"/>
      <p:bldP spid="114" grpId="0" animBg="1"/>
      <p:bldP spid="114" grpId="1" animBg="1"/>
      <p:bldP spid="115" grpId="0" animBg="1"/>
      <p:bldP spid="115" grpId="1" animBg="1"/>
      <p:bldP spid="99" grpId="0" animBg="1"/>
      <p:bldP spid="99" grpId="1" animBg="1"/>
      <p:bldP spid="116" grpId="0"/>
      <p:bldP spid="11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53" y="899183"/>
            <a:ext cx="2398358" cy="380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4304002" y="1599703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0 × 3 = 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304002" y="1867330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 × 3 = 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304002" y="213495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 × 3 = 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04002" y="2402584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3 = 9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304002" y="2670211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 × 3 = 12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304002" y="2937838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3 = 15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304002" y="320546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6 × 3 = 18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304002" y="347309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7 × 3 = 21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305682" y="3766164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8 × 3 = 24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4342287" y="1614764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5063302" y="1614764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342287" y="1890608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060254" y="1890608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342287" y="2161880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5060254" y="2161880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342287" y="2433152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060254" y="2433152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342287" y="2704424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5210167" y="2704424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4342287" y="2975696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210167" y="2975696"/>
            <a:ext cx="1722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342287" y="3246968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5210167" y="3246968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4342287" y="3518240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5210167" y="3518240"/>
            <a:ext cx="1722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4342287" y="3789512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5210167" y="3789512"/>
            <a:ext cx="19126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4332550" y="1608953"/>
            <a:ext cx="97022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4330082" y="2983647"/>
            <a:ext cx="1088695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300754" y="402434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9 × 3 = 27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4339039" y="4069488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210167" y="4031388"/>
            <a:ext cx="200787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60461" y="1556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sym typeface="Symbol"/>
              </a:rPr>
              <a:t>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60461" y="1864253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60461" y="21355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60461" y="2406797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360461" y="26780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60461" y="294934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sym typeface="Symbol"/>
              </a:rPr>
              <a:t>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60461" y="322061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360461" y="3491885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360461" y="37631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357213" y="4043133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8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304" y="1423793"/>
            <a:ext cx="2440539" cy="356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4366112" y="171815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3 × A + 1 = CA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226258" y="198578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0 + 1 = 1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226258" y="225341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1 + 1 = 4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226258" y="252103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2 + 1 = 7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226258" y="2821038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3 + 1 = 10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226258" y="308866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4 + 1 = 13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226258" y="3381737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5 + 1 = 16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4632349" y="2009061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5320758" y="1998303"/>
            <a:ext cx="2103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613243" y="1982706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4632349" y="2280333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5320758" y="2269575"/>
            <a:ext cx="2103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613243" y="22539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4632349" y="2551605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320758" y="2540847"/>
            <a:ext cx="2103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613243" y="2525250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4632349" y="2862541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5458989" y="2837875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613243" y="283618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4632349" y="3133813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5462466" y="3119578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613243" y="3107458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632349" y="3405085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455512" y="3390850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613243" y="33787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281560" y="12951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3 × B = B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226258" y="36136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6 + 1 = 19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226258" y="3828104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7 + 1 = 22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226258" y="4062162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8 + 1 = 25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216042" y="4310251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9 + 1 = 28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4632337" y="3623921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5463697" y="3620979"/>
            <a:ext cx="190145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613231" y="35858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4640141" y="3858389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5467174" y="3855447"/>
            <a:ext cx="193405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21035" y="382031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4644037" y="4088949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467174" y="4075576"/>
            <a:ext cx="193824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624931" y="405087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4632301" y="4319509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5462466" y="4324383"/>
            <a:ext cx="186796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613195" y="42814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04" y="779824"/>
            <a:ext cx="2491928" cy="2256010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115767" y="98861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51253" y="122860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740659" y="1213407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6850746" y="1521949"/>
            <a:ext cx="8851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351253" y="151331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882570" y="1808707"/>
            <a:ext cx="8851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351253" y="100044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15767" y="151331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80682" y="1513313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87846" y="1833045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3 × B = B</a:t>
            </a:r>
          </a:p>
        </p:txBody>
      </p:sp>
      <p:sp>
        <p:nvSpPr>
          <p:cNvPr id="132" name="Flowchart: Alternate Process 131"/>
          <p:cNvSpPr/>
          <p:nvPr/>
        </p:nvSpPr>
        <p:spPr>
          <a:xfrm>
            <a:off x="7392680" y="1015913"/>
            <a:ext cx="249288" cy="812469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26976" y="2099274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We get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892538" y="208951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(3 × A)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366665" y="100602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368171" y="151119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254265" y="2399269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It does not satisfies</a:t>
            </a:r>
          </a:p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  B = 5 is not correct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75672" y="2097019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+ 1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903789" y="2097018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= CA</a:t>
            </a:r>
          </a:p>
        </p:txBody>
      </p:sp>
      <p:sp>
        <p:nvSpPr>
          <p:cNvPr id="285" name="Flowchart: Alternate Process 284"/>
          <p:cNvSpPr/>
          <p:nvPr/>
        </p:nvSpPr>
        <p:spPr>
          <a:xfrm rot="18796245">
            <a:off x="7279194" y="1002099"/>
            <a:ext cx="245424" cy="554927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7141671" y="77579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54" y="1152655"/>
            <a:ext cx="439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(v)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244" y="97155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4730" y="125457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239377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74223" y="1601709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74730" y="159307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06047" y="1920741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4730" y="9833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9244" y="159307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04159" y="1593073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2062728" y="972303"/>
            <a:ext cx="1508885" cy="364319"/>
          </a:xfrm>
          <a:prstGeom prst="round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gradFill>
                <a:gsLst>
                  <a:gs pos="3300">
                    <a:srgbClr val="9900CC"/>
                  </a:gs>
                  <a:gs pos="89000">
                    <a:prstClr val="white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27544" y="1000224"/>
            <a:ext cx="40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2123160" y="1054429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061249" y="995890"/>
            <a:ext cx="876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0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2940297" y="1059189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891526" y="1013226"/>
            <a:ext cx="6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5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464355" y="2315965"/>
            <a:ext cx="588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246610" y="213486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1482096" y="241788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997966" y="2402687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981589" y="2765019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1482096" y="27563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297" name="Straight Connector 296"/>
          <p:cNvCxnSpPr/>
          <p:nvPr/>
        </p:nvCxnSpPr>
        <p:spPr>
          <a:xfrm>
            <a:off x="1013413" y="3074323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1482096" y="214668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1246610" y="27563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011525" y="2756383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496019" y="27625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482036" y="213447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267419" y="27625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253436" y="213447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019175" y="275281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309" name="Horizontal Scroll 308"/>
          <p:cNvSpPr/>
          <p:nvPr/>
        </p:nvSpPr>
        <p:spPr>
          <a:xfrm>
            <a:off x="962346" y="3186567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062964" y="3237542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0</a:t>
            </a:r>
          </a:p>
        </p:txBody>
      </p:sp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3114878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TextBox 311"/>
          <p:cNvSpPr txBox="1"/>
          <p:nvPr/>
        </p:nvSpPr>
        <p:spPr>
          <a:xfrm>
            <a:off x="457200" y="32375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313" name="Horizontal Scroll 312"/>
          <p:cNvSpPr/>
          <p:nvPr/>
        </p:nvSpPr>
        <p:spPr>
          <a:xfrm>
            <a:off x="962346" y="3842876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062964" y="3893851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5</a:t>
            </a:r>
          </a:p>
        </p:txBody>
      </p:sp>
      <p:pic>
        <p:nvPicPr>
          <p:cNvPr id="31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3771187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/>
          <p:cNvSpPr txBox="1"/>
          <p:nvPr/>
        </p:nvSpPr>
        <p:spPr>
          <a:xfrm>
            <a:off x="457200" y="389385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319" name="Flowchart: Alternate Process 318"/>
          <p:cNvSpPr/>
          <p:nvPr/>
        </p:nvSpPr>
        <p:spPr>
          <a:xfrm rot="18796245">
            <a:off x="1402490" y="2115074"/>
            <a:ext cx="245424" cy="671462"/>
          </a:xfrm>
          <a:prstGeom prst="flowChartAlternateProcess">
            <a:avLst/>
          </a:prstGeom>
          <a:noFill/>
          <a:ln w="12700">
            <a:solidFill>
              <a:srgbClr val="FF00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2700" y="2325921"/>
            <a:ext cx="1135247" cy="307777"/>
            <a:chOff x="1962700" y="2325921"/>
            <a:chExt cx="1135247" cy="307777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1987410" y="2327231"/>
              <a:ext cx="1045030" cy="306467"/>
            </a:xfrm>
            <a:prstGeom prst="wedgeRoundRectCallout">
              <a:avLst>
                <a:gd name="adj1" fmla="val -60195"/>
                <a:gd name="adj2" fmla="val 21217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962700" y="232592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3 × 5 = 15</a:t>
              </a:r>
            </a:p>
          </p:txBody>
        </p:sp>
      </p:grpSp>
      <p:sp>
        <p:nvSpPr>
          <p:cNvPr id="321" name="Horizontal Scroll 320"/>
          <p:cNvSpPr/>
          <p:nvPr/>
        </p:nvSpPr>
        <p:spPr>
          <a:xfrm>
            <a:off x="962346" y="4436260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1062964" y="4487235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 = 1</a:t>
            </a:r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4364571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4" name="TextBox 323"/>
          <p:cNvSpPr txBox="1"/>
          <p:nvPr/>
        </p:nvSpPr>
        <p:spPr>
          <a:xfrm>
            <a:off x="457200" y="448723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39" y="770439"/>
            <a:ext cx="2491928" cy="1980376"/>
          </a:xfrm>
          <a:prstGeom prst="rect">
            <a:avLst/>
          </a:prstGeom>
        </p:spPr>
      </p:pic>
      <p:sp>
        <p:nvSpPr>
          <p:cNvPr id="232" name="TextBox 231"/>
          <p:cNvSpPr txBox="1"/>
          <p:nvPr/>
        </p:nvSpPr>
        <p:spPr>
          <a:xfrm>
            <a:off x="7125802" y="899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7361288" y="113917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6750694" y="1123978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235" name="Straight Connector 234"/>
          <p:cNvCxnSpPr/>
          <p:nvPr/>
        </p:nvCxnSpPr>
        <p:spPr>
          <a:xfrm>
            <a:off x="6860781" y="1432520"/>
            <a:ext cx="8851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7361288" y="14238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92605" y="1719278"/>
            <a:ext cx="8851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7361288" y="91101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7125802" y="14238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6890717" y="1423884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897881" y="1743616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3 × A = CA</a:t>
            </a:r>
          </a:p>
        </p:txBody>
      </p:sp>
      <p:sp>
        <p:nvSpPr>
          <p:cNvPr id="242" name="Flowchart: Alternate Process 241"/>
          <p:cNvSpPr/>
          <p:nvPr/>
        </p:nvSpPr>
        <p:spPr>
          <a:xfrm rot="18796245">
            <a:off x="7266623" y="896509"/>
            <a:ext cx="245424" cy="554927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237011" y="2009845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We get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6939149" y="201227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(3 × A) = CA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375475" y="91659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376981" y="142176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87" name="Flowchart: Alternate Process 286"/>
          <p:cNvSpPr/>
          <p:nvPr/>
        </p:nvSpPr>
        <p:spPr>
          <a:xfrm>
            <a:off x="6904445" y="1460957"/>
            <a:ext cx="534416" cy="235343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272517" y="229361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 A = 5</a:t>
            </a:r>
          </a:p>
        </p:txBody>
      </p:sp>
      <p:sp>
        <p:nvSpPr>
          <p:cNvPr id="304" name="Flowchart: Alternate Process 303"/>
          <p:cNvSpPr/>
          <p:nvPr/>
        </p:nvSpPr>
        <p:spPr>
          <a:xfrm>
            <a:off x="6537053" y="2335940"/>
            <a:ext cx="572700" cy="225966"/>
          </a:xfrm>
          <a:prstGeom prst="flowChartAlternateProcess">
            <a:avLst/>
          </a:prstGeom>
          <a:noFill/>
          <a:ln w="127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7133891" y="91821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7135397" y="142337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pic>
        <p:nvPicPr>
          <p:cNvPr id="250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92" y="953956"/>
            <a:ext cx="2246235" cy="37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Box 251"/>
          <p:cNvSpPr txBox="1"/>
          <p:nvPr/>
        </p:nvSpPr>
        <p:spPr>
          <a:xfrm>
            <a:off x="4522108" y="1597385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0 = 0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4522108" y="186501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1 = 3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522108" y="2132639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2 = 6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4522108" y="241159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3 = 9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522108" y="2679224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4 = 12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4522108" y="2972296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5 = 15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5409592" y="1594308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409592" y="18655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409592" y="2136852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5409592" y="242674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541896" y="2698017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4933701" y="2995644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5415831" y="2984886"/>
            <a:ext cx="1738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5541896" y="29692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sym typeface="Symbol"/>
              </a:rPr>
              <a:t>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4936596" y="1607665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5311718" y="1626091"/>
            <a:ext cx="1738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38500" y="3329384"/>
            <a:ext cx="2804107" cy="903137"/>
            <a:chOff x="2489177" y="3687580"/>
            <a:chExt cx="3426898" cy="903137"/>
          </a:xfrm>
        </p:grpSpPr>
        <p:sp>
          <p:nvSpPr>
            <p:cNvPr id="119" name="Rounded Rectangular Callout 118"/>
            <p:cNvSpPr/>
            <p:nvPr/>
          </p:nvSpPr>
          <p:spPr>
            <a:xfrm>
              <a:off x="2584654" y="3687580"/>
              <a:ext cx="3223585" cy="881653"/>
            </a:xfrm>
            <a:prstGeom prst="wedgeRoundRectCallout">
              <a:avLst>
                <a:gd name="adj1" fmla="val -48232"/>
                <a:gd name="adj2" fmla="val 9444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89177" y="3759720"/>
              <a:ext cx="3426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It means, B is a digit which on 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multiplying with 3 will give a number whose unit’s digit is again B</a:t>
              </a: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735581" y="3445883"/>
            <a:ext cx="2549188" cy="547437"/>
            <a:chOff x="2644945" y="3796320"/>
            <a:chExt cx="3115362" cy="547437"/>
          </a:xfrm>
        </p:grpSpPr>
        <p:sp>
          <p:nvSpPr>
            <p:cNvPr id="326" name="Rounded Rectangular Callout 325"/>
            <p:cNvSpPr/>
            <p:nvPr/>
          </p:nvSpPr>
          <p:spPr>
            <a:xfrm>
              <a:off x="2686782" y="3796320"/>
              <a:ext cx="3019328" cy="547437"/>
            </a:xfrm>
            <a:prstGeom prst="wedgeRoundRectCallout">
              <a:avLst>
                <a:gd name="adj1" fmla="val -48232"/>
                <a:gd name="adj2" fmla="val 9444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2644945" y="3837544"/>
              <a:ext cx="3115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If we take A = 0 then the whole solution will be the 0.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2656952" y="23258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>
                  <a:glow rad="1016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557034" y="1292455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3 × A = CA</a:t>
            </a:r>
          </a:p>
        </p:txBody>
      </p:sp>
      <p:sp>
        <p:nvSpPr>
          <p:cNvPr id="196" name="Flowchart: Alternate Process 195"/>
          <p:cNvSpPr/>
          <p:nvPr/>
        </p:nvSpPr>
        <p:spPr>
          <a:xfrm rot="16200000">
            <a:off x="7028306" y="1432813"/>
            <a:ext cx="245424" cy="458617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861187" y="850074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36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207626" y="821010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4525751" y="3234027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6 = 18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527177" y="351324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7 = 21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4548362" y="377592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8 = 24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4556828" y="4022489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9 = 27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5527480" y="3211776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5517478" y="3504848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518993" y="3753304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538376" y="3968258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4577691" y="2983858"/>
            <a:ext cx="1051607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500"/>
                            </p:stCondLst>
                            <p:childTnLst>
                              <p:par>
                                <p:cTn id="6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00"/>
                            </p:stCondLst>
                            <p:childTnLst>
                              <p:par>
                                <p:cTn id="6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500"/>
                            </p:stCondLst>
                            <p:childTnLst>
                              <p:par>
                                <p:cTn id="6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500"/>
                            </p:stCondLst>
                            <p:childTnLst>
                              <p:par>
                                <p:cTn id="6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500"/>
                            </p:stCondLst>
                            <p:childTnLst>
                              <p:par>
                                <p:cTn id="6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500"/>
                            </p:stCondLst>
                            <p:childTnLst>
                              <p:par>
                                <p:cTn id="7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500"/>
                            </p:stCondLst>
                            <p:childTnLst>
                              <p:par>
                                <p:cTn id="7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500"/>
                            </p:stCondLst>
                            <p:childTnLst>
                              <p:par>
                                <p:cTn id="7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500"/>
                            </p:stCondLst>
                            <p:childTnLst>
                              <p:par>
                                <p:cTn id="7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8" fill="hold">
                      <p:stCondLst>
                        <p:cond delay="indefinite"/>
                      </p:stCondLst>
                      <p:childTnLst>
                        <p:par>
                          <p:cTn id="939" fill="hold">
                            <p:stCondLst>
                              <p:cond delay="0"/>
                            </p:stCondLst>
                            <p:childTnLst>
                              <p:par>
                                <p:cTn id="9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500"/>
                            </p:stCondLst>
                            <p:childTnLst>
                              <p:par>
                                <p:cTn id="9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6" fill="hold">
                            <p:stCondLst>
                              <p:cond delay="500"/>
                            </p:stCondLst>
                            <p:childTnLst>
                              <p:par>
                                <p:cTn id="9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fill="hold">
                      <p:stCondLst>
                        <p:cond delay="indefinite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fill="hold">
                      <p:stCondLst>
                        <p:cond delay="indefinite"/>
                      </p:stCondLst>
                      <p:childTnLst>
                        <p:par>
                          <p:cTn id="1019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8" fill="hold">
                      <p:stCondLst>
                        <p:cond delay="indefinite"/>
                      </p:stCondLst>
                      <p:childTnLst>
                        <p:par>
                          <p:cTn id="1029" fill="hold">
                            <p:stCondLst>
                              <p:cond delay="0"/>
                            </p:stCondLst>
                            <p:childTnLst>
                              <p:par>
                                <p:cTn id="10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3" fill="hold">
                      <p:stCondLst>
                        <p:cond delay="indefinite"/>
                      </p:stCondLst>
                      <p:childTnLst>
                        <p:par>
                          <p:cTn id="1034" fill="hold">
                            <p:stCondLst>
                              <p:cond delay="0"/>
                            </p:stCondLst>
                            <p:childTnLst>
                              <p:par>
                                <p:cTn id="10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0" fill="hold">
                      <p:stCondLst>
                        <p:cond delay="indefinite"/>
                      </p:stCondLst>
                      <p:childTnLst>
                        <p:par>
                          <p:cTn id="1061" fill="hold">
                            <p:stCondLst>
                              <p:cond delay="0"/>
                            </p:stCondLst>
                            <p:childTnLst>
                              <p:par>
                                <p:cTn id="10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2" fill="hold">
                      <p:stCondLst>
                        <p:cond delay="indefinite"/>
                      </p:stCondLst>
                      <p:childTnLst>
                        <p:par>
                          <p:cTn id="1073" fill="hold">
                            <p:stCondLst>
                              <p:cond delay="0"/>
                            </p:stCondLst>
                            <p:childTnLst>
                              <p:par>
                                <p:cTn id="10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0" fill="hold">
                      <p:stCondLst>
                        <p:cond delay="indefinite"/>
                      </p:stCondLst>
                      <p:childTnLst>
                        <p:par>
                          <p:cTn id="1101" fill="hold">
                            <p:stCondLst>
                              <p:cond delay="0"/>
                            </p:stCondLst>
                            <p:childTnLst>
                              <p:par>
                                <p:cTn id="1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>
                      <p:stCondLst>
                        <p:cond delay="indefinite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2" fill="hold">
                      <p:stCondLst>
                        <p:cond delay="indefinite"/>
                      </p:stCondLst>
                      <p:childTnLst>
                        <p:par>
                          <p:cTn id="1123" fill="hold">
                            <p:stCondLst>
                              <p:cond delay="0"/>
                            </p:stCondLst>
                            <p:childTnLst>
                              <p:par>
                                <p:cTn id="1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" fill="hold">
                      <p:stCondLst>
                        <p:cond delay="indefinite"/>
                      </p:stCondLst>
                      <p:childTnLst>
                        <p:par>
                          <p:cTn id="1133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" fill="hold">
                      <p:stCondLst>
                        <p:cond delay="indefinite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fill="hold">
                      <p:stCondLst>
                        <p:cond delay="indefinite"/>
                      </p:stCondLst>
                      <p:childTnLst>
                        <p:par>
                          <p:cTn id="1143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3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1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6" fill="hold">
                      <p:stCondLst>
                        <p:cond delay="indefinite"/>
                      </p:stCondLst>
                      <p:childTnLst>
                        <p:par>
                          <p:cTn id="1237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5" fill="hold">
                      <p:stCondLst>
                        <p:cond delay="indefinite"/>
                      </p:stCondLst>
                      <p:childTnLst>
                        <p:par>
                          <p:cTn id="1266" fill="hold">
                            <p:stCondLst>
                              <p:cond delay="0"/>
                            </p:stCondLst>
                            <p:childTnLst>
                              <p:par>
                                <p:cTn id="1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0" fill="hold">
                      <p:stCondLst>
                        <p:cond delay="indefinite"/>
                      </p:stCondLst>
                      <p:childTnLst>
                        <p:par>
                          <p:cTn id="1271" fill="hold">
                            <p:stCondLst>
                              <p:cond delay="0"/>
                            </p:stCondLst>
                            <p:childTnLst>
                              <p:par>
                                <p:cTn id="1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5" fill="hold">
                            <p:stCondLst>
                              <p:cond delay="500"/>
                            </p:stCondLst>
                            <p:childTnLst>
                              <p:par>
                                <p:cTn id="1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2" fill="hold">
                      <p:stCondLst>
                        <p:cond delay="indefinite"/>
                      </p:stCondLst>
                      <p:childTnLst>
                        <p:par>
                          <p:cTn id="1283" fill="hold">
                            <p:stCondLst>
                              <p:cond delay="0"/>
                            </p:stCondLst>
                            <p:childTnLst>
                              <p:par>
                                <p:cTn id="1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6" fill="hold">
                      <p:stCondLst>
                        <p:cond delay="indefinite"/>
                      </p:stCondLst>
                      <p:childTnLst>
                        <p:par>
                          <p:cTn id="1297" fill="hold">
                            <p:stCondLst>
                              <p:cond delay="0"/>
                            </p:stCondLst>
                            <p:childTnLst>
                              <p:par>
                                <p:cTn id="1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1" fill="hold">
                      <p:stCondLst>
                        <p:cond delay="indefinite"/>
                      </p:stCondLst>
                      <p:childTnLst>
                        <p:par>
                          <p:cTn id="1302" fill="hold">
                            <p:stCondLst>
                              <p:cond delay="0"/>
                            </p:stCondLst>
                            <p:childTnLst>
                              <p:par>
                                <p:cTn id="1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6" fill="hold">
                      <p:stCondLst>
                        <p:cond delay="indefinite"/>
                      </p:stCondLst>
                      <p:childTnLst>
                        <p:par>
                          <p:cTn id="1307" fill="hold">
                            <p:stCondLst>
                              <p:cond delay="0"/>
                            </p:stCondLst>
                            <p:childTnLst>
                              <p:par>
                                <p:cTn id="1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1" fill="hold">
                            <p:stCondLst>
                              <p:cond delay="500"/>
                            </p:stCondLst>
                            <p:childTnLst>
                              <p:par>
                                <p:cTn id="1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8" fill="hold">
                      <p:stCondLst>
                        <p:cond delay="indefinite"/>
                      </p:stCondLst>
                      <p:childTnLst>
                        <p:par>
                          <p:cTn id="1319" fill="hold">
                            <p:stCondLst>
                              <p:cond delay="0"/>
                            </p:stCondLst>
                            <p:childTnLst>
                              <p:par>
                                <p:cTn id="1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2" fill="hold">
                      <p:stCondLst>
                        <p:cond delay="indefinite"/>
                      </p:stCondLst>
                      <p:childTnLst>
                        <p:par>
                          <p:cTn id="1333" fill="hold">
                            <p:stCondLst>
                              <p:cond delay="0"/>
                            </p:stCondLst>
                            <p:childTnLst>
                              <p:par>
                                <p:cTn id="13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6" fill="hold">
                      <p:stCondLst>
                        <p:cond delay="indefinite"/>
                      </p:stCondLst>
                      <p:childTnLst>
                        <p:par>
                          <p:cTn id="1397" fill="hold">
                            <p:stCondLst>
                              <p:cond delay="0"/>
                            </p:stCondLst>
                            <p:childTnLst>
                              <p:par>
                                <p:cTn id="13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1" fill="hold">
                      <p:stCondLst>
                        <p:cond delay="indefinite"/>
                      </p:stCondLst>
                      <p:childTnLst>
                        <p:par>
                          <p:cTn id="1402" fill="hold">
                            <p:stCondLst>
                              <p:cond delay="0"/>
                            </p:stCondLst>
                            <p:childTnLst>
                              <p:par>
                                <p:cTn id="1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6" dur="4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4" fill="hold">
                      <p:stCondLst>
                        <p:cond delay="indefinite"/>
                      </p:stCondLst>
                      <p:childTnLst>
                        <p:par>
                          <p:cTn id="1425" fill="hold">
                            <p:stCondLst>
                              <p:cond delay="0"/>
                            </p:stCondLst>
                            <p:childTnLst>
                              <p:par>
                                <p:cTn id="1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9" fill="hold">
                      <p:stCondLst>
                        <p:cond delay="indefinite"/>
                      </p:stCondLst>
                      <p:childTnLst>
                        <p:par>
                          <p:cTn id="1430" fill="hold">
                            <p:stCondLst>
                              <p:cond delay="0"/>
                            </p:stCondLst>
                            <p:childTnLst>
                              <p:par>
                                <p:cTn id="1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500"/>
                            </p:stCondLst>
                            <p:childTnLst>
                              <p:par>
                                <p:cTn id="14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  <p:bldP spid="143" grpId="0" animBg="1"/>
      <p:bldP spid="143" grpId="1" animBg="1"/>
      <p:bldP spid="144" grpId="0" animBg="1"/>
      <p:bldP spid="144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0" grpId="1" animBg="1"/>
      <p:bldP spid="152" grpId="0" animBg="1"/>
      <p:bldP spid="152" grpId="1" animBg="1"/>
      <p:bldP spid="153" grpId="0" animBg="1"/>
      <p:bldP spid="153" grpId="1" animBg="1"/>
      <p:bldP spid="155" grpId="0" animBg="1"/>
      <p:bldP spid="155" grpId="1" animBg="1"/>
      <p:bldP spid="156" grpId="0" animBg="1"/>
      <p:bldP spid="156" grpId="1" animBg="1"/>
      <p:bldP spid="158" grpId="0" animBg="1"/>
      <p:bldP spid="158" grpId="1" animBg="1"/>
      <p:bldP spid="159" grpId="0" animBg="1"/>
      <p:bldP spid="159" grpId="1" animBg="1"/>
      <p:bldP spid="161" grpId="0" animBg="1"/>
      <p:bldP spid="161" grpId="1" animBg="1"/>
      <p:bldP spid="162" grpId="0" animBg="1"/>
      <p:bldP spid="162" grpId="1" animBg="1"/>
      <p:bldP spid="164" grpId="0" animBg="1"/>
      <p:bldP spid="164" grpId="1" animBg="1"/>
      <p:bldP spid="165" grpId="0" animBg="1"/>
      <p:bldP spid="165" grpId="1" animBg="1"/>
      <p:bldP spid="167" grpId="0" animBg="1"/>
      <p:bldP spid="167" grpId="1" animBg="1"/>
      <p:bldP spid="168" grpId="0" animBg="1"/>
      <p:bldP spid="168" grpId="1" animBg="1"/>
      <p:bldP spid="170" grpId="0" animBg="1"/>
      <p:bldP spid="170" grpId="1" animBg="1"/>
      <p:bldP spid="171" grpId="0" animBg="1"/>
      <p:bldP spid="171" grpId="1" animBg="1"/>
      <p:bldP spid="172" grpId="0"/>
      <p:bldP spid="172" grpId="1"/>
      <p:bldP spid="173" grpId="0" animBg="1"/>
      <p:bldP spid="173" grpId="1" animBg="1"/>
      <p:bldP spid="174" grpId="0" animBg="1"/>
      <p:bldP spid="174" grpId="1" animBg="1"/>
      <p:bldP spid="145" grpId="0"/>
      <p:bldP spid="145" grpId="1"/>
      <p:bldP spid="148" grpId="0"/>
      <p:bldP spid="148" grpId="1"/>
      <p:bldP spid="151" grpId="0"/>
      <p:bldP spid="151" grpId="1"/>
      <p:bldP spid="154" grpId="0"/>
      <p:bldP spid="154" grpId="1"/>
      <p:bldP spid="157" grpId="0"/>
      <p:bldP spid="157" grpId="1"/>
      <p:bldP spid="160" grpId="0"/>
      <p:bldP spid="160" grpId="1"/>
      <p:bldP spid="163" grpId="0"/>
      <p:bldP spid="163" grpId="1"/>
      <p:bldP spid="166" grpId="0"/>
      <p:bldP spid="166" grpId="1"/>
      <p:bldP spid="169" grpId="0"/>
      <p:bldP spid="169" grpId="1"/>
      <p:bldP spid="175" grpId="0"/>
      <p:bldP spid="175" grpId="1"/>
      <p:bldP spid="186" grpId="0"/>
      <p:bldP spid="186" grpId="1"/>
      <p:bldP spid="187" grpId="0"/>
      <p:bldP spid="187" grpId="1"/>
      <p:bldP spid="188" grpId="0"/>
      <p:bldP spid="188" grpId="1"/>
      <p:bldP spid="189" grpId="0"/>
      <p:bldP spid="189" grpId="1"/>
      <p:bldP spid="192" grpId="0"/>
      <p:bldP spid="192" grpId="1"/>
      <p:bldP spid="193" grpId="0"/>
      <p:bldP spid="193" grpId="1"/>
      <p:bldP spid="194" grpId="0"/>
      <p:bldP spid="194" grpId="1"/>
      <p:bldP spid="198" grpId="0" animBg="1"/>
      <p:bldP spid="198" grpId="1" animBg="1"/>
      <p:bldP spid="199" grpId="0" animBg="1"/>
      <p:bldP spid="199" grpId="1" animBg="1"/>
      <p:bldP spid="200" grpId="0"/>
      <p:bldP spid="200" grpId="1"/>
      <p:bldP spid="201" grpId="0" animBg="1"/>
      <p:bldP spid="201" grpId="1" animBg="1"/>
      <p:bldP spid="202" grpId="0" animBg="1"/>
      <p:bldP spid="202" grpId="1" animBg="1"/>
      <p:bldP spid="203" grpId="0"/>
      <p:bldP spid="203" grpId="1"/>
      <p:bldP spid="204" grpId="0" animBg="1"/>
      <p:bldP spid="204" grpId="1" animBg="1"/>
      <p:bldP spid="205" grpId="0" animBg="1"/>
      <p:bldP spid="205" grpId="1" animBg="1"/>
      <p:bldP spid="206" grpId="0"/>
      <p:bldP spid="206" grpId="1"/>
      <p:bldP spid="213" grpId="0" animBg="1"/>
      <p:bldP spid="213" grpId="1" animBg="1"/>
      <p:bldP spid="214" grpId="0" animBg="1"/>
      <p:bldP spid="214" grpId="1" animBg="1"/>
      <p:bldP spid="215" grpId="0"/>
      <p:bldP spid="215" grpId="1"/>
      <p:bldP spid="216" grpId="0" animBg="1"/>
      <p:bldP spid="216" grpId="1" animBg="1"/>
      <p:bldP spid="217" grpId="0" animBg="1"/>
      <p:bldP spid="217" grpId="1" animBg="1"/>
      <p:bldP spid="218" grpId="0"/>
      <p:bldP spid="218" grpId="1"/>
      <p:bldP spid="219" grpId="0" animBg="1"/>
      <p:bldP spid="219" grpId="1" animBg="1"/>
      <p:bldP spid="220" grpId="0" animBg="1"/>
      <p:bldP spid="220" grpId="1" animBg="1"/>
      <p:bldP spid="221" grpId="0"/>
      <p:bldP spid="221" grpId="1"/>
      <p:bldP spid="195" grpId="0"/>
      <p:bldP spid="195" grpId="1"/>
      <p:bldP spid="208" grpId="0"/>
      <p:bldP spid="208" grpId="1"/>
      <p:bldP spid="209" grpId="0"/>
      <p:bldP spid="209" grpId="1"/>
      <p:bldP spid="210" grpId="0"/>
      <p:bldP spid="210" grpId="1"/>
      <p:bldP spid="211" grpId="0"/>
      <p:bldP spid="211" grpId="1"/>
      <p:bldP spid="212" grpId="0" animBg="1"/>
      <p:bldP spid="212" grpId="1" animBg="1"/>
      <p:bldP spid="222" grpId="0" animBg="1"/>
      <p:bldP spid="222" grpId="1" animBg="1"/>
      <p:bldP spid="223" grpId="0"/>
      <p:bldP spid="223" grpId="1"/>
      <p:bldP spid="224" grpId="0" animBg="1"/>
      <p:bldP spid="224" grpId="1" animBg="1"/>
      <p:bldP spid="225" grpId="0" animBg="1"/>
      <p:bldP spid="225" grpId="1" animBg="1"/>
      <p:bldP spid="226" grpId="0"/>
      <p:bldP spid="226" grpId="1"/>
      <p:bldP spid="227" grpId="0" animBg="1"/>
      <p:bldP spid="227" grpId="1" animBg="1"/>
      <p:bldP spid="247" grpId="0" animBg="1"/>
      <p:bldP spid="247" grpId="1" animBg="1"/>
      <p:bldP spid="251" grpId="0"/>
      <p:bldP spid="251" grpId="1"/>
      <p:bldP spid="255" grpId="0" animBg="1"/>
      <p:bldP spid="255" grpId="1" animBg="1"/>
      <p:bldP spid="256" grpId="0" animBg="1"/>
      <p:bldP spid="256" grpId="1" animBg="1"/>
      <p:bldP spid="260" grpId="0"/>
      <p:bldP spid="260" grpId="1"/>
      <p:bldP spid="122" grpId="0"/>
      <p:bldP spid="122" grpId="1"/>
      <p:bldP spid="123" grpId="0"/>
      <p:bldP spid="123" grpId="1"/>
      <p:bldP spid="124" grpId="0"/>
      <p:bldP spid="124" grpId="1"/>
      <p:bldP spid="126" grpId="0"/>
      <p:bldP spid="126" grpId="1"/>
      <p:bldP spid="126" grpId="2"/>
      <p:bldP spid="128" grpId="0"/>
      <p:bldP spid="128" grpId="1"/>
      <p:bldP spid="128" grpId="2"/>
      <p:bldP spid="129" grpId="0"/>
      <p:bldP spid="129" grpId="1"/>
      <p:bldP spid="130" grpId="0"/>
      <p:bldP spid="130" grpId="1"/>
      <p:bldP spid="131" grpId="0"/>
      <p:bldP spid="131" grpId="1"/>
      <p:bldP spid="132" grpId="0" animBg="1"/>
      <p:bldP spid="132" grpId="1" animBg="1"/>
      <p:bldP spid="183" grpId="0"/>
      <p:bldP spid="183" grpId="1"/>
      <p:bldP spid="184" grpId="0"/>
      <p:bldP spid="184" grpId="1"/>
      <p:bldP spid="228" grpId="0"/>
      <p:bldP spid="228" grpId="1"/>
      <p:bldP spid="229" grpId="0"/>
      <p:bldP spid="229" grpId="1"/>
      <p:bldP spid="230" grpId="0"/>
      <p:bldP spid="230" grpId="1"/>
      <p:bldP spid="19" grpId="0"/>
      <p:bldP spid="19" grpId="1"/>
      <p:bldP spid="63" grpId="0"/>
      <p:bldP spid="63" grpId="1"/>
      <p:bldP spid="285" grpId="0" animBg="1"/>
      <p:bldP spid="285" grpId="1" animBg="1"/>
      <p:bldP spid="286" grpId="0"/>
      <p:bldP spid="286" grpId="1"/>
      <p:bldP spid="4" grpId="0"/>
      <p:bldP spid="6" grpId="0"/>
      <p:bldP spid="7" grpId="0"/>
      <p:bldP spid="8" grpId="0"/>
      <p:bldP spid="10" grpId="0"/>
      <p:bldP spid="12" grpId="0"/>
      <p:bldP spid="13" grpId="0"/>
      <p:bldP spid="117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291" grpId="0"/>
      <p:bldP spid="292" grpId="0"/>
      <p:bldP spid="292" grpId="1"/>
      <p:bldP spid="293" grpId="0"/>
      <p:bldP spid="294" grpId="0"/>
      <p:bldP spid="296" grpId="0"/>
      <p:bldP spid="296" grpId="1"/>
      <p:bldP spid="298" grpId="0"/>
      <p:bldP spid="298" grpId="1"/>
      <p:bldP spid="299" grpId="0"/>
      <p:bldP spid="299" grpId="1"/>
      <p:bldP spid="300" grpId="0"/>
      <p:bldP spid="300" grpId="1"/>
      <p:bldP spid="302" grpId="0"/>
      <p:bldP spid="303" grpId="0"/>
      <p:bldP spid="305" grpId="0"/>
      <p:bldP spid="306" grpId="0"/>
      <p:bldP spid="308" grpId="0"/>
      <p:bldP spid="309" grpId="0" animBg="1"/>
      <p:bldP spid="310" grpId="0"/>
      <p:bldP spid="312" grpId="0"/>
      <p:bldP spid="313" grpId="0" animBg="1"/>
      <p:bldP spid="314" grpId="0"/>
      <p:bldP spid="316" grpId="0"/>
      <p:bldP spid="319" grpId="0" animBg="1"/>
      <p:bldP spid="319" grpId="1" animBg="1"/>
      <p:bldP spid="321" grpId="0" animBg="1"/>
      <p:bldP spid="322" grpId="0"/>
      <p:bldP spid="324" grpId="0"/>
      <p:bldP spid="232" grpId="0"/>
      <p:bldP spid="232" grpId="1"/>
      <p:bldP spid="232" grpId="2"/>
      <p:bldP spid="233" grpId="0"/>
      <p:bldP spid="233" grpId="1"/>
      <p:bldP spid="234" grpId="0"/>
      <p:bldP spid="234" grpId="1"/>
      <p:bldP spid="236" grpId="0"/>
      <p:bldP spid="236" grpId="1"/>
      <p:bldP spid="236" grpId="2"/>
      <p:bldP spid="238" grpId="0"/>
      <p:bldP spid="238" grpId="1"/>
      <p:bldP spid="238" grpId="2"/>
      <p:bldP spid="239" grpId="0"/>
      <p:bldP spid="239" grpId="1"/>
      <p:bldP spid="239" grpId="2"/>
      <p:bldP spid="240" grpId="0"/>
      <p:bldP spid="240" grpId="1"/>
      <p:bldP spid="241" grpId="0"/>
      <p:bldP spid="241" grpId="1"/>
      <p:bldP spid="242" grpId="0" animBg="1"/>
      <p:bldP spid="242" grpId="1" animBg="1"/>
      <p:bldP spid="243" grpId="0"/>
      <p:bldP spid="243" grpId="1"/>
      <p:bldP spid="244" grpId="0"/>
      <p:bldP spid="244" grpId="1"/>
      <p:bldP spid="245" grpId="0"/>
      <p:bldP spid="245" grpId="1"/>
      <p:bldP spid="246" grpId="0"/>
      <p:bldP spid="246" grpId="1"/>
      <p:bldP spid="287" grpId="0" animBg="1"/>
      <p:bldP spid="287" grpId="1" animBg="1"/>
      <p:bldP spid="289" grpId="0"/>
      <p:bldP spid="289" grpId="1"/>
      <p:bldP spid="304" grpId="0" animBg="1"/>
      <p:bldP spid="304" grpId="1" animBg="1"/>
      <p:bldP spid="317" grpId="0"/>
      <p:bldP spid="317" grpId="1"/>
      <p:bldP spid="318" grpId="0"/>
      <p:bldP spid="318" grpId="1"/>
      <p:bldP spid="252" grpId="0"/>
      <p:bldP spid="252" grpId="1"/>
      <p:bldP spid="253" grpId="0"/>
      <p:bldP spid="253" grpId="1"/>
      <p:bldP spid="254" grpId="0"/>
      <p:bldP spid="254" grpId="1"/>
      <p:bldP spid="257" grpId="0"/>
      <p:bldP spid="257" grpId="1"/>
      <p:bldP spid="258" grpId="0"/>
      <p:bldP spid="258" grpId="1"/>
      <p:bldP spid="259" grpId="0"/>
      <p:bldP spid="259" grpId="1"/>
      <p:bldP spid="262" grpId="0"/>
      <p:bldP spid="262" grpId="1"/>
      <p:bldP spid="265" grpId="0"/>
      <p:bldP spid="265" grpId="1"/>
      <p:bldP spid="268" grpId="0"/>
      <p:bldP spid="268" grpId="1"/>
      <p:bldP spid="271" grpId="0"/>
      <p:bldP spid="271" grpId="1"/>
      <p:bldP spid="274" grpId="0"/>
      <p:bldP spid="274" grpId="1"/>
      <p:bldP spid="275" grpId="0" animBg="1"/>
      <p:bldP spid="275" grpId="1" animBg="1"/>
      <p:bldP spid="276" grpId="0" animBg="1"/>
      <p:bldP spid="276" grpId="1" animBg="1"/>
      <p:bldP spid="277" grpId="0"/>
      <p:bldP spid="277" grpId="1"/>
      <p:bldP spid="328" grpId="0" animBg="1"/>
      <p:bldP spid="328" grpId="1" animBg="1"/>
      <p:bldP spid="329" grpId="0" animBg="1"/>
      <p:bldP spid="329" grpId="1" animBg="1"/>
      <p:bldP spid="190" grpId="0"/>
      <p:bldP spid="190" grpId="1"/>
      <p:bldP spid="190" grpId="2"/>
      <p:bldP spid="191" grpId="0"/>
      <p:bldP spid="191" grpId="1"/>
      <p:bldP spid="196" grpId="0" animBg="1"/>
      <p:bldP spid="196" grpId="1" animBg="1"/>
      <p:bldP spid="197" grpId="0"/>
      <p:bldP spid="261" grpId="0"/>
      <p:bldP spid="261" grpId="1"/>
      <p:bldP spid="263" grpId="0"/>
      <p:bldP spid="263" grpId="1"/>
      <p:bldP spid="264" grpId="0"/>
      <p:bldP spid="264" grpId="1"/>
      <p:bldP spid="266" grpId="0"/>
      <p:bldP spid="266" grpId="1"/>
      <p:bldP spid="267" grpId="0"/>
      <p:bldP spid="267" grpId="1"/>
      <p:bldP spid="269" grpId="0"/>
      <p:bldP spid="269" grpId="1"/>
      <p:bldP spid="270" grpId="0"/>
      <p:bldP spid="270" grpId="1"/>
      <p:bldP spid="272" grpId="0"/>
      <p:bldP spid="272" grpId="1"/>
      <p:bldP spid="273" grpId="0" animBg="1"/>
      <p:bldP spid="27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24" y="811824"/>
            <a:ext cx="2607343" cy="381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3972621" y="1273947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B × 5 = 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972621" y="1541574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0 × 5 = 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72621" y="180920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 × 5 = 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972621" y="2076828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 × 5 = 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972621" y="234445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5 = 15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972621" y="261208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 × 5 = 20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972621" y="2879709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5 = 25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4010906" y="1564852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4728873" y="1564852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010906" y="1836124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728873" y="1836124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010906" y="2107396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863343" y="2107396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010906" y="2378668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4878786" y="2378668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4010906" y="2649940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878786" y="2649940"/>
            <a:ext cx="1722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010906" y="2921212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4878786" y="2921212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4010033" y="1554975"/>
            <a:ext cx="960616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998701" y="2926017"/>
            <a:ext cx="1088695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69705" y="1502872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  <a:sym typeface="Symbol"/>
              </a:rPr>
              <a:t>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029080" y="18097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029080" y="2081041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029080" y="235231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29080" y="262358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029080" y="2859232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  <a:sym typeface="Symbol"/>
              </a:rPr>
              <a:t>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972621" y="3120814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6 = 30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970161" y="3348388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7 = 35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976929" y="358698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8 = 40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952149" y="3872987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9 = 45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4006952" y="3135442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4874832" y="3135442"/>
            <a:ext cx="1722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025126" y="31090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4009796" y="3362620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4877676" y="3362620"/>
            <a:ext cx="1722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7970" y="333626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4012640" y="3589798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4880520" y="3589798"/>
            <a:ext cx="1722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030814" y="356344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012085" y="3871360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4856172" y="3881557"/>
            <a:ext cx="1722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006466" y="385520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185" y="1152655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(vi)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244" y="97155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4730" y="125457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239377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74223" y="1601709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74730" y="159307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06047" y="1920741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4730" y="9833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9244" y="159307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04159" y="1593073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1830279" y="972303"/>
            <a:ext cx="1508885" cy="364319"/>
          </a:xfrm>
          <a:prstGeom prst="round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gradFill>
                <a:gsLst>
                  <a:gs pos="3300">
                    <a:srgbClr val="9900CC"/>
                  </a:gs>
                  <a:gs pos="89000">
                    <a:prstClr val="white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95095" y="1000224"/>
            <a:ext cx="40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1871013" y="1035625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659077" y="1013226"/>
            <a:ext cx="6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5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464355" y="2315965"/>
            <a:ext cx="588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246610" y="213486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1482096" y="241788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997966" y="2402687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981589" y="2765019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1482096" y="27563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297" name="Straight Connector 296"/>
          <p:cNvCxnSpPr/>
          <p:nvPr/>
        </p:nvCxnSpPr>
        <p:spPr>
          <a:xfrm>
            <a:off x="1013413" y="3074323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1482096" y="214668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1246610" y="27563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011525" y="2756383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496019" y="27625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482036" y="213447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267419" y="27625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253436" y="213447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019175" y="275281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09" name="Horizontal Scroll 308"/>
          <p:cNvSpPr/>
          <p:nvPr/>
        </p:nvSpPr>
        <p:spPr>
          <a:xfrm>
            <a:off x="962346" y="3186567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062964" y="3237542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0</a:t>
            </a:r>
          </a:p>
        </p:txBody>
      </p:sp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3114878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TextBox 311"/>
          <p:cNvSpPr txBox="1"/>
          <p:nvPr/>
        </p:nvSpPr>
        <p:spPr>
          <a:xfrm>
            <a:off x="457200" y="32375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313" name="Horizontal Scroll 312"/>
          <p:cNvSpPr/>
          <p:nvPr/>
        </p:nvSpPr>
        <p:spPr>
          <a:xfrm>
            <a:off x="962346" y="3842876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062964" y="3893851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5</a:t>
            </a:r>
          </a:p>
        </p:txBody>
      </p:sp>
      <p:pic>
        <p:nvPicPr>
          <p:cNvPr id="3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3771187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/>
          <p:cNvSpPr txBox="1"/>
          <p:nvPr/>
        </p:nvSpPr>
        <p:spPr>
          <a:xfrm>
            <a:off x="457200" y="389385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319" name="Flowchart: Alternate Process 318"/>
          <p:cNvSpPr/>
          <p:nvPr/>
        </p:nvSpPr>
        <p:spPr>
          <a:xfrm rot="18796245">
            <a:off x="1402490" y="2115074"/>
            <a:ext cx="245424" cy="671462"/>
          </a:xfrm>
          <a:prstGeom prst="flowChartAlternateProcess">
            <a:avLst/>
          </a:prstGeom>
          <a:noFill/>
          <a:ln w="12700">
            <a:solidFill>
              <a:srgbClr val="FF00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2700" y="2325921"/>
            <a:ext cx="1135247" cy="307777"/>
            <a:chOff x="1962700" y="2325921"/>
            <a:chExt cx="1135247" cy="307777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1987410" y="2327231"/>
              <a:ext cx="1045030" cy="306467"/>
            </a:xfrm>
            <a:prstGeom prst="wedgeRoundRectCallout">
              <a:avLst>
                <a:gd name="adj1" fmla="val -60195"/>
                <a:gd name="adj2" fmla="val 21217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962700" y="232592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5 × 5 = 25</a:t>
              </a:r>
            </a:p>
          </p:txBody>
        </p:sp>
      </p:grpSp>
      <p:sp>
        <p:nvSpPr>
          <p:cNvPr id="321" name="Horizontal Scroll 320"/>
          <p:cNvSpPr/>
          <p:nvPr/>
        </p:nvSpPr>
        <p:spPr>
          <a:xfrm>
            <a:off x="962346" y="4436260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1062964" y="4487235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 = 2</a:t>
            </a:r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4364571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4" name="TextBox 323"/>
          <p:cNvSpPr txBox="1"/>
          <p:nvPr/>
        </p:nvSpPr>
        <p:spPr>
          <a:xfrm>
            <a:off x="457200" y="448723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287" name="Flowchart: Alternate Process 286"/>
          <p:cNvSpPr/>
          <p:nvPr/>
        </p:nvSpPr>
        <p:spPr>
          <a:xfrm>
            <a:off x="7054690" y="1730974"/>
            <a:ext cx="534416" cy="235343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28800" y="995890"/>
            <a:ext cx="876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0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77" y="944899"/>
            <a:ext cx="2240154" cy="2693651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274596" y="1154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10082" y="139490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99488" y="1379710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009575" y="1688252"/>
            <a:ext cx="8851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510082" y="167961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041399" y="1975010"/>
            <a:ext cx="8851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510082" y="116674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274596" y="167961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039511" y="1679616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46675" y="1999348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5 × B = B</a:t>
            </a:r>
          </a:p>
        </p:txBody>
      </p:sp>
      <p:sp>
        <p:nvSpPr>
          <p:cNvPr id="132" name="Flowchart: Alternate Process 131"/>
          <p:cNvSpPr/>
          <p:nvPr/>
        </p:nvSpPr>
        <p:spPr>
          <a:xfrm>
            <a:off x="7551509" y="1182216"/>
            <a:ext cx="249288" cy="812469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419321" y="225581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 = 0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525494" y="117232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527000" y="167749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061091" y="248433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5 × A = CA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6400221" y="2750567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We get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102359" y="275300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(5 × A) = CA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35727" y="303433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 A = 5</a:t>
            </a:r>
          </a:p>
        </p:txBody>
      </p:sp>
      <p:sp>
        <p:nvSpPr>
          <p:cNvPr id="304" name="Flowchart: Alternate Process 303"/>
          <p:cNvSpPr/>
          <p:nvPr/>
        </p:nvSpPr>
        <p:spPr>
          <a:xfrm>
            <a:off x="6700263" y="3076662"/>
            <a:ext cx="572700" cy="225966"/>
          </a:xfrm>
          <a:prstGeom prst="flowChartAlternateProcess">
            <a:avLst/>
          </a:prstGeom>
          <a:noFill/>
          <a:ln w="127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7284312" y="116307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7285818" y="167468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90" name="Flowchart: Alternate Process 189"/>
          <p:cNvSpPr/>
          <p:nvPr/>
        </p:nvSpPr>
        <p:spPr>
          <a:xfrm>
            <a:off x="7474029" y="2300474"/>
            <a:ext cx="572700" cy="225966"/>
          </a:xfrm>
          <a:prstGeom prst="flowChartAlternateProcess">
            <a:avLst/>
          </a:prstGeom>
          <a:noFill/>
          <a:ln w="127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668512" y="233594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>
                  <a:glow rad="1016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pic>
        <p:nvPicPr>
          <p:cNvPr id="248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19" y="965329"/>
            <a:ext cx="2478720" cy="362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3854537" y="1329261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5 × A = CA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841816" y="1596888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0 = 0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841816" y="1864515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 × 1 = 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841816" y="2132142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 × 2 = 10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841816" y="243214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 × 3 = 15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841816" y="2699770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 × 4 = 20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841816" y="2992842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 × 5 = 25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4240691" y="1620166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4600396" y="1609408"/>
            <a:ext cx="2103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771922" y="1593811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4240691" y="1891438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600396" y="1880680"/>
            <a:ext cx="2103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771922" y="18650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4240691" y="2162710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4716432" y="2151952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867172" y="2132545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4240691" y="2473646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4716432" y="2462888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867172" y="244348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4240691" y="2744918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4716432" y="2734160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867172" y="2714753"/>
            <a:ext cx="33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240691" y="3016190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4716432" y="3005432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854852" y="2954655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  <a:sym typeface="Symbol"/>
              </a:rPr>
              <a:t>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41816" y="3216935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 × 6 = 30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833603" y="3447886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 × 7 = 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833603" y="3678341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 × 8 = 40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823555" y="3917598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 × 9 = 45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4242413" y="3227004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718154" y="3216246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868894" y="31968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4244093" y="3459788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719834" y="3449030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870574" y="34296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244093" y="3690892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719834" y="3680134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870574" y="36607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4234045" y="3921996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4709786" y="3911238"/>
            <a:ext cx="191193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860526" y="389183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6" name="Flowchart: Alternate Process 225"/>
          <p:cNvSpPr/>
          <p:nvPr/>
        </p:nvSpPr>
        <p:spPr>
          <a:xfrm rot="18796245">
            <a:off x="7410459" y="1163633"/>
            <a:ext cx="245424" cy="554927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7" name="Flowchart: Alternate Process 226"/>
          <p:cNvSpPr/>
          <p:nvPr/>
        </p:nvSpPr>
        <p:spPr>
          <a:xfrm>
            <a:off x="7054827" y="1713916"/>
            <a:ext cx="534416" cy="235343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087673" y="3674116"/>
            <a:ext cx="2804107" cy="903137"/>
            <a:chOff x="2489177" y="3687580"/>
            <a:chExt cx="3426898" cy="903137"/>
          </a:xfrm>
        </p:grpSpPr>
        <p:sp>
          <p:nvSpPr>
            <p:cNvPr id="119" name="Rounded Rectangular Callout 118"/>
            <p:cNvSpPr/>
            <p:nvPr/>
          </p:nvSpPr>
          <p:spPr>
            <a:xfrm>
              <a:off x="2584654" y="3687580"/>
              <a:ext cx="3223585" cy="881653"/>
            </a:xfrm>
            <a:prstGeom prst="wedgeRoundRectCallout">
              <a:avLst>
                <a:gd name="adj1" fmla="val -48232"/>
                <a:gd name="adj2" fmla="val 9444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89177" y="3759720"/>
              <a:ext cx="3426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It means, B is a digit which on 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multiplying with 5 will give a number whose unit’s digit is again B</a:t>
              </a: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2260659" y="3888035"/>
            <a:ext cx="2549188" cy="547437"/>
            <a:chOff x="2644945" y="3796320"/>
            <a:chExt cx="3115362" cy="547437"/>
          </a:xfrm>
        </p:grpSpPr>
        <p:sp>
          <p:nvSpPr>
            <p:cNvPr id="326" name="Rounded Rectangular Callout 325"/>
            <p:cNvSpPr/>
            <p:nvPr/>
          </p:nvSpPr>
          <p:spPr>
            <a:xfrm>
              <a:off x="2686782" y="3796320"/>
              <a:ext cx="3019328" cy="547437"/>
            </a:xfrm>
            <a:prstGeom prst="wedgeRoundRectCallout">
              <a:avLst>
                <a:gd name="adj1" fmla="val -48232"/>
                <a:gd name="adj2" fmla="val 9444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2644945" y="3837544"/>
              <a:ext cx="3115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If we take A = 0 then the whole solution will be the 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0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500"/>
                            </p:stCondLst>
                            <p:childTnLst>
                              <p:par>
                                <p:cTn id="6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500"/>
                            </p:stCondLst>
                            <p:childTnLst>
                              <p:par>
                                <p:cTn id="6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500"/>
                            </p:stCondLst>
                            <p:childTnLst>
                              <p:par>
                                <p:cTn id="6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500"/>
                            </p:stCondLst>
                            <p:childTnLst>
                              <p:par>
                                <p:cTn id="6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500"/>
                            </p:stCondLst>
                            <p:childTnLst>
                              <p:par>
                                <p:cTn id="6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0" fill="hold">
                            <p:stCondLst>
                              <p:cond delay="500"/>
                            </p:stCondLst>
                            <p:childTnLst>
                              <p:par>
                                <p:cTn id="7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500"/>
                            </p:stCondLst>
                            <p:childTnLst>
                              <p:par>
                                <p:cTn id="7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fill="hold">
                            <p:stCondLst>
                              <p:cond delay="500"/>
                            </p:stCondLst>
                            <p:childTnLst>
                              <p:par>
                                <p:cTn id="7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500"/>
                            </p:stCondLst>
                            <p:childTnLst>
                              <p:par>
                                <p:cTn id="7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6" fill="hold">
                      <p:stCondLst>
                        <p:cond delay="indefinite"/>
                      </p:stCondLst>
                      <p:childTnLst>
                        <p:par>
                          <p:cTn id="907" fill="hold">
                            <p:stCondLst>
                              <p:cond delay="0"/>
                            </p:stCondLst>
                            <p:childTnLst>
                              <p:par>
                                <p:cTn id="9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500"/>
                            </p:stCondLst>
                            <p:childTnLst>
                              <p:par>
                                <p:cTn id="9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1000"/>
                            </p:stCondLst>
                            <p:childTnLst>
                              <p:par>
                                <p:cTn id="9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8" fill="hold">
                      <p:stCondLst>
                        <p:cond delay="indefinite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0" fill="hold">
                            <p:stCondLst>
                              <p:cond delay="500"/>
                            </p:stCondLst>
                            <p:childTnLst>
                              <p:par>
                                <p:cTn id="9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6" fill="hold">
                      <p:stCondLst>
                        <p:cond delay="indefinite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fill="hold">
                      <p:stCondLst>
                        <p:cond delay="indefinite"/>
                      </p:stCondLst>
                      <p:childTnLst>
                        <p:par>
                          <p:cTn id="1062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6" dur="4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4" fill="hold">
                      <p:stCondLst>
                        <p:cond delay="indefinite"/>
                      </p:stCondLst>
                      <p:childTnLst>
                        <p:par>
                          <p:cTn id="1085" fill="hold">
                            <p:stCondLst>
                              <p:cond delay="0"/>
                            </p:stCondLst>
                            <p:childTnLst>
                              <p:par>
                                <p:cTn id="10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500"/>
                            </p:stCondLst>
                            <p:childTnLst>
                              <p:par>
                                <p:cTn id="10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0" grpId="1" animBg="1"/>
      <p:bldP spid="152" grpId="0" animBg="1"/>
      <p:bldP spid="152" grpId="1" animBg="1"/>
      <p:bldP spid="153" grpId="0" animBg="1"/>
      <p:bldP spid="153" grpId="1" animBg="1"/>
      <p:bldP spid="155" grpId="0" animBg="1"/>
      <p:bldP spid="155" grpId="1" animBg="1"/>
      <p:bldP spid="156" grpId="0" animBg="1"/>
      <p:bldP spid="156" grpId="1" animBg="1"/>
      <p:bldP spid="158" grpId="0" animBg="1"/>
      <p:bldP spid="158" grpId="1" animBg="1"/>
      <p:bldP spid="159" grpId="0" animBg="1"/>
      <p:bldP spid="159" grpId="1" animBg="1"/>
      <p:bldP spid="161" grpId="0" animBg="1"/>
      <p:bldP spid="161" grpId="1" animBg="1"/>
      <p:bldP spid="162" grpId="0" animBg="1"/>
      <p:bldP spid="162" grpId="1" animBg="1"/>
      <p:bldP spid="170" grpId="0" animBg="1"/>
      <p:bldP spid="170" grpId="1" animBg="1"/>
      <p:bldP spid="171" grpId="0" animBg="1"/>
      <p:bldP spid="171" grpId="1" animBg="1"/>
      <p:bldP spid="148" grpId="0"/>
      <p:bldP spid="148" grpId="1"/>
      <p:bldP spid="151" grpId="0"/>
      <p:bldP spid="151" grpId="1"/>
      <p:bldP spid="154" grpId="0"/>
      <p:bldP spid="154" grpId="1"/>
      <p:bldP spid="157" grpId="0"/>
      <p:bldP spid="157" grpId="1"/>
      <p:bldP spid="160" grpId="0"/>
      <p:bldP spid="160" grpId="1"/>
      <p:bldP spid="163" grpId="0"/>
      <p:bldP spid="163" grpId="1"/>
      <p:bldP spid="183" grpId="0"/>
      <p:bldP spid="183" grpId="1"/>
      <p:bldP spid="185" grpId="0"/>
      <p:bldP spid="185" grpId="1"/>
      <p:bldP spid="191" grpId="0"/>
      <p:bldP spid="191" grpId="1"/>
      <p:bldP spid="195" grpId="0"/>
      <p:bldP spid="195" grpId="1"/>
      <p:bldP spid="196" grpId="0" animBg="1"/>
      <p:bldP spid="196" grpId="1" animBg="1"/>
      <p:bldP spid="197" grpId="0" animBg="1"/>
      <p:bldP spid="197" grpId="1" animBg="1"/>
      <p:bldP spid="207" grpId="0"/>
      <p:bldP spid="207" grpId="1"/>
      <p:bldP spid="208" grpId="0" animBg="1"/>
      <p:bldP spid="208" grpId="1" animBg="1"/>
      <p:bldP spid="209" grpId="0" animBg="1"/>
      <p:bldP spid="209" grpId="1" animBg="1"/>
      <p:bldP spid="210" grpId="0"/>
      <p:bldP spid="210" grpId="1"/>
      <p:bldP spid="211" grpId="0" animBg="1"/>
      <p:bldP spid="211" grpId="1" animBg="1"/>
      <p:bldP spid="212" grpId="0" animBg="1"/>
      <p:bldP spid="212" grpId="1" animBg="1"/>
      <p:bldP spid="222" grpId="0"/>
      <p:bldP spid="222" grpId="1"/>
      <p:bldP spid="223" grpId="0" animBg="1"/>
      <p:bldP spid="223" grpId="1" animBg="1"/>
      <p:bldP spid="224" grpId="0" animBg="1"/>
      <p:bldP spid="224" grpId="1" animBg="1"/>
      <p:bldP spid="225" grpId="0"/>
      <p:bldP spid="225" grpId="1"/>
      <p:bldP spid="4" grpId="0"/>
      <p:bldP spid="6" grpId="0"/>
      <p:bldP spid="7" grpId="0"/>
      <p:bldP spid="8" grpId="0"/>
      <p:bldP spid="10" grpId="0"/>
      <p:bldP spid="12" grpId="0"/>
      <p:bldP spid="13" grpId="0"/>
      <p:bldP spid="117" grpId="0"/>
      <p:bldP spid="177" grpId="0" animBg="1"/>
      <p:bldP spid="177" grpId="1" animBg="1"/>
      <p:bldP spid="178" grpId="0"/>
      <p:bldP spid="178" grpId="1"/>
      <p:bldP spid="181" grpId="0" animBg="1"/>
      <p:bldP spid="181" grpId="1" animBg="1"/>
      <p:bldP spid="182" grpId="0"/>
      <p:bldP spid="182" grpId="1"/>
      <p:bldP spid="291" grpId="0"/>
      <p:bldP spid="292" grpId="0"/>
      <p:bldP spid="292" grpId="1"/>
      <p:bldP spid="293" grpId="0"/>
      <p:bldP spid="294" grpId="0"/>
      <p:bldP spid="296" grpId="0"/>
      <p:bldP spid="296" grpId="1"/>
      <p:bldP spid="298" grpId="0"/>
      <p:bldP spid="298" grpId="1"/>
      <p:bldP spid="299" grpId="0"/>
      <p:bldP spid="299" grpId="1"/>
      <p:bldP spid="300" grpId="0"/>
      <p:bldP spid="300" grpId="1"/>
      <p:bldP spid="302" grpId="0"/>
      <p:bldP spid="303" grpId="0"/>
      <p:bldP spid="305" grpId="0"/>
      <p:bldP spid="306" grpId="0"/>
      <p:bldP spid="308" grpId="0"/>
      <p:bldP spid="309" grpId="0" animBg="1"/>
      <p:bldP spid="310" grpId="0"/>
      <p:bldP spid="312" grpId="0"/>
      <p:bldP spid="313" grpId="0" animBg="1"/>
      <p:bldP spid="314" grpId="0"/>
      <p:bldP spid="316" grpId="0"/>
      <p:bldP spid="319" grpId="0" animBg="1"/>
      <p:bldP spid="319" grpId="1" animBg="1"/>
      <p:bldP spid="321" grpId="0" animBg="1"/>
      <p:bldP spid="322" grpId="0"/>
      <p:bldP spid="324" grpId="0"/>
      <p:bldP spid="287" grpId="0" animBg="1"/>
      <p:bldP spid="287" grpId="1" animBg="1"/>
      <p:bldP spid="180" grpId="0"/>
      <p:bldP spid="180" grpId="1"/>
      <p:bldP spid="122" grpId="0"/>
      <p:bldP spid="122" grpId="1"/>
      <p:bldP spid="122" grpId="2"/>
      <p:bldP spid="123" grpId="0"/>
      <p:bldP spid="123" grpId="1"/>
      <p:bldP spid="124" grpId="0"/>
      <p:bldP spid="124" grpId="1"/>
      <p:bldP spid="126" grpId="0"/>
      <p:bldP spid="126" grpId="1"/>
      <p:bldP spid="126" grpId="2"/>
      <p:bldP spid="128" grpId="0"/>
      <p:bldP spid="128" grpId="1"/>
      <p:bldP spid="128" grpId="2"/>
      <p:bldP spid="129" grpId="0"/>
      <p:bldP spid="129" grpId="1"/>
      <p:bldP spid="129" grpId="2"/>
      <p:bldP spid="130" grpId="0"/>
      <p:bldP spid="130" grpId="1"/>
      <p:bldP spid="131" grpId="0"/>
      <p:bldP spid="131" grpId="1"/>
      <p:bldP spid="132" grpId="0" animBg="1"/>
      <p:bldP spid="132" grpId="1" animBg="1"/>
      <p:bldP spid="184" grpId="0"/>
      <p:bldP spid="184" grpId="1"/>
      <p:bldP spid="228" grpId="0"/>
      <p:bldP spid="228" grpId="1"/>
      <p:bldP spid="229" grpId="0"/>
      <p:bldP spid="229" grpId="1"/>
      <p:bldP spid="241" grpId="0"/>
      <p:bldP spid="241" grpId="1"/>
      <p:bldP spid="243" grpId="0"/>
      <p:bldP spid="243" grpId="1"/>
      <p:bldP spid="244" grpId="0"/>
      <p:bldP spid="244" grpId="1"/>
      <p:bldP spid="289" grpId="0"/>
      <p:bldP spid="289" grpId="1"/>
      <p:bldP spid="304" grpId="0" animBg="1"/>
      <p:bldP spid="304" grpId="1" animBg="1"/>
      <p:bldP spid="317" grpId="0"/>
      <p:bldP spid="317" grpId="1"/>
      <p:bldP spid="318" grpId="0"/>
      <p:bldP spid="318" grpId="1"/>
      <p:bldP spid="190" grpId="0" animBg="1"/>
      <p:bldP spid="190" grpId="1" animBg="1"/>
      <p:bldP spid="141" grpId="0"/>
      <p:bldP spid="141" grpId="1"/>
      <p:bldP spid="141" grpId="2"/>
      <p:bldP spid="186" grpId="0"/>
      <p:bldP spid="186" grpId="1"/>
      <p:bldP spid="187" grpId="0"/>
      <p:bldP spid="187" grpId="1"/>
      <p:bldP spid="188" grpId="0"/>
      <p:bldP spid="188" grpId="1"/>
      <p:bldP spid="189" grpId="0"/>
      <p:bldP spid="189" grpId="1"/>
      <p:bldP spid="192" grpId="0"/>
      <p:bldP spid="192" grpId="1"/>
      <p:bldP spid="193" grpId="0"/>
      <p:bldP spid="193" grpId="1"/>
      <p:bldP spid="194" grpId="0"/>
      <p:bldP spid="194" grpId="1"/>
      <p:bldP spid="198" grpId="0" animBg="1"/>
      <p:bldP spid="198" grpId="1" animBg="1"/>
      <p:bldP spid="199" grpId="0" animBg="1"/>
      <p:bldP spid="199" grpId="1" animBg="1"/>
      <p:bldP spid="200" grpId="0"/>
      <p:bldP spid="200" grpId="1"/>
      <p:bldP spid="201" grpId="0" animBg="1"/>
      <p:bldP spid="201" grpId="1" animBg="1"/>
      <p:bldP spid="202" grpId="0" animBg="1"/>
      <p:bldP spid="202" grpId="1" animBg="1"/>
      <p:bldP spid="203" grpId="0"/>
      <p:bldP spid="203" grpId="1"/>
      <p:bldP spid="204" grpId="0" animBg="1"/>
      <p:bldP spid="204" grpId="1" animBg="1"/>
      <p:bldP spid="205" grpId="0" animBg="1"/>
      <p:bldP spid="205" grpId="1" animBg="1"/>
      <p:bldP spid="206" grpId="0"/>
      <p:bldP spid="206" grpId="1"/>
      <p:bldP spid="213" grpId="0" animBg="1"/>
      <p:bldP spid="213" grpId="1" animBg="1"/>
      <p:bldP spid="214" grpId="0" animBg="1"/>
      <p:bldP spid="214" grpId="1" animBg="1"/>
      <p:bldP spid="215" grpId="0"/>
      <p:bldP spid="215" grpId="1"/>
      <p:bldP spid="216" grpId="0" animBg="1"/>
      <p:bldP spid="216" grpId="1" animBg="1"/>
      <p:bldP spid="217" grpId="0" animBg="1"/>
      <p:bldP spid="217" grpId="1" animBg="1"/>
      <p:bldP spid="218" grpId="0"/>
      <p:bldP spid="218" grpId="1"/>
      <p:bldP spid="219" grpId="0" animBg="1"/>
      <p:bldP spid="219" grpId="1" animBg="1"/>
      <p:bldP spid="220" grpId="0" animBg="1"/>
      <p:bldP spid="220" grpId="1" animBg="1"/>
      <p:bldP spid="221" grpId="0"/>
      <p:bldP spid="22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64" grpId="0" animBg="1"/>
      <p:bldP spid="164" grpId="1" animBg="1"/>
      <p:bldP spid="165" grpId="0" animBg="1"/>
      <p:bldP spid="165" grpId="1" animBg="1"/>
      <p:bldP spid="166" grpId="0"/>
      <p:bldP spid="166" grpId="1"/>
      <p:bldP spid="167" grpId="0" animBg="1"/>
      <p:bldP spid="167" grpId="1" animBg="1"/>
      <p:bldP spid="168" grpId="0" animBg="1"/>
      <p:bldP spid="168" grpId="1" animBg="1"/>
      <p:bldP spid="169" grpId="0"/>
      <p:bldP spid="169" grpId="1"/>
      <p:bldP spid="172" grpId="0" animBg="1"/>
      <p:bldP spid="172" grpId="1" animBg="1"/>
      <p:bldP spid="173" grpId="0" animBg="1"/>
      <p:bldP spid="173" grpId="1" animBg="1"/>
      <p:bldP spid="174" grpId="0"/>
      <p:bldP spid="174" grpId="1"/>
      <p:bldP spid="175" grpId="0" animBg="1"/>
      <p:bldP spid="175" grpId="1" animBg="1"/>
      <p:bldP spid="176" grpId="0" animBg="1"/>
      <p:bldP spid="176" grpId="1" animBg="1"/>
      <p:bldP spid="179" grpId="0"/>
      <p:bldP spid="179" grpId="1"/>
      <p:bldP spid="226" grpId="0" animBg="1"/>
      <p:bldP spid="226" grpId="1" animBg="1"/>
      <p:bldP spid="227" grpId="0" animBg="1"/>
      <p:bldP spid="2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96067" y="559471"/>
            <a:ext cx="2375734" cy="362758"/>
            <a:chOff x="3294986" y="381662"/>
            <a:chExt cx="2343588" cy="443165"/>
          </a:xfrm>
        </p:grpSpPr>
        <p:sp>
          <p:nvSpPr>
            <p:cNvPr id="3" name="Snip Diagonal Corner Rectangle 2"/>
            <p:cNvSpPr/>
            <p:nvPr/>
          </p:nvSpPr>
          <p:spPr>
            <a:xfrm>
              <a:off x="3294986" y="381662"/>
              <a:ext cx="2343588" cy="443165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95512" y="396854"/>
              <a:ext cx="2343061" cy="413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Two - Digit Numbers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21140" y="1420982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36</a:t>
            </a:r>
            <a:endParaRPr lang="en-US" sz="5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9549" y="1420982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78</a:t>
            </a:r>
            <a:endParaRPr lang="en-US" sz="5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897294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</a:t>
            </a:r>
            <a:endParaRPr lang="en-US" sz="5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160" y="3897294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84</a:t>
            </a:r>
            <a:endParaRPr lang="en-US" sz="5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8691" y="1034989"/>
            <a:ext cx="4138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smallest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two digit number is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0979" y="1601528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</a:t>
            </a:r>
            <a:endParaRPr lang="en-US" sz="5400" dirty="0">
              <a:solidFill>
                <a:srgbClr val="0000FF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909" y="2617191"/>
            <a:ext cx="4301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largest</a:t>
            </a:r>
            <a:r>
              <a:rPr lang="en-US" sz="2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two digit number is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9325" y="3140698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99</a:t>
            </a:r>
            <a:endParaRPr lang="en-US" sz="5400" dirty="0">
              <a:solidFill>
                <a:srgbClr val="FF0000"/>
              </a:solidFill>
              <a:latin typeface="Bookman Old Style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185" y="1152655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(vi)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244" y="97155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4730" y="125457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239377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74223" y="1601709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74730" y="159307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06047" y="1920741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4730" y="9833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9244" y="159307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04159" y="1593073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1830279" y="972303"/>
            <a:ext cx="1508885" cy="364319"/>
          </a:xfrm>
          <a:prstGeom prst="round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gradFill>
                <a:gsLst>
                  <a:gs pos="3300">
                    <a:srgbClr val="9900CC"/>
                  </a:gs>
                  <a:gs pos="89000">
                    <a:prstClr val="white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95095" y="1000224"/>
            <a:ext cx="40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2704555" y="1047500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659077" y="1013226"/>
            <a:ext cx="6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5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464355" y="2315965"/>
            <a:ext cx="588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246610" y="213486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1482096" y="241788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997966" y="2402687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981589" y="2765019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1482096" y="27563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297" name="Straight Connector 296"/>
          <p:cNvCxnSpPr/>
          <p:nvPr/>
        </p:nvCxnSpPr>
        <p:spPr>
          <a:xfrm>
            <a:off x="1013413" y="3074323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1482096" y="214668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1246610" y="27563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011525" y="2756383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496019" y="27625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482036" y="213447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267419" y="27625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253436" y="213447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019175" y="275281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309" name="Horizontal Scroll 308"/>
          <p:cNvSpPr/>
          <p:nvPr/>
        </p:nvSpPr>
        <p:spPr>
          <a:xfrm>
            <a:off x="962346" y="3186567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062964" y="3237542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5</a:t>
            </a:r>
          </a:p>
        </p:txBody>
      </p:sp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3114878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TextBox 311"/>
          <p:cNvSpPr txBox="1"/>
          <p:nvPr/>
        </p:nvSpPr>
        <p:spPr>
          <a:xfrm>
            <a:off x="457200" y="32375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313" name="Horizontal Scroll 312"/>
          <p:cNvSpPr/>
          <p:nvPr/>
        </p:nvSpPr>
        <p:spPr>
          <a:xfrm>
            <a:off x="962346" y="3842876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062964" y="3893851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2</a:t>
            </a:r>
          </a:p>
        </p:txBody>
      </p:sp>
      <p:pic>
        <p:nvPicPr>
          <p:cNvPr id="31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3771187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/>
          <p:cNvSpPr txBox="1"/>
          <p:nvPr/>
        </p:nvSpPr>
        <p:spPr>
          <a:xfrm>
            <a:off x="457200" y="389385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319" name="Flowchart: Alternate Process 318"/>
          <p:cNvSpPr/>
          <p:nvPr/>
        </p:nvSpPr>
        <p:spPr>
          <a:xfrm rot="18796245">
            <a:off x="1402490" y="2115074"/>
            <a:ext cx="245424" cy="671462"/>
          </a:xfrm>
          <a:prstGeom prst="flowChartAlternateProcess">
            <a:avLst/>
          </a:prstGeom>
          <a:noFill/>
          <a:ln w="12700">
            <a:solidFill>
              <a:srgbClr val="FF00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2700" y="2325921"/>
            <a:ext cx="1483098" cy="307777"/>
            <a:chOff x="1962700" y="2325921"/>
            <a:chExt cx="1483098" cy="307777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1987410" y="2327231"/>
              <a:ext cx="1458388" cy="306467"/>
            </a:xfrm>
            <a:prstGeom prst="wedgeRoundRectCallout">
              <a:avLst>
                <a:gd name="adj1" fmla="val -60195"/>
                <a:gd name="adj2" fmla="val 21217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962700" y="2325921"/>
              <a:ext cx="1483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5 × 2 + 2 = 12</a:t>
              </a:r>
            </a:p>
          </p:txBody>
        </p:sp>
      </p:grpSp>
      <p:sp>
        <p:nvSpPr>
          <p:cNvPr id="321" name="Horizontal Scroll 320"/>
          <p:cNvSpPr/>
          <p:nvPr/>
        </p:nvSpPr>
        <p:spPr>
          <a:xfrm>
            <a:off x="962346" y="4436260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1062964" y="4487235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 = 1</a:t>
            </a:r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629" y="4364571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4" name="TextBox 323"/>
          <p:cNvSpPr txBox="1"/>
          <p:nvPr/>
        </p:nvSpPr>
        <p:spPr>
          <a:xfrm>
            <a:off x="457200" y="448723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287" name="Flowchart: Alternate Process 286"/>
          <p:cNvSpPr/>
          <p:nvPr/>
        </p:nvSpPr>
        <p:spPr>
          <a:xfrm>
            <a:off x="6860482" y="1871797"/>
            <a:ext cx="534416" cy="235343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28800" y="995890"/>
            <a:ext cx="876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0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33" y="995713"/>
            <a:ext cx="2037358" cy="1652237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080388" y="129573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15874" y="153573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705280" y="1520533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6815367" y="1829075"/>
            <a:ext cx="8851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315874" y="182043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847191" y="2115833"/>
            <a:ext cx="8851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315874" y="130756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80388" y="182043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45303" y="1820439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52467" y="2140171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5 × A + 2 = CA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331286" y="131315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332792" y="181831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447313" y="1004316"/>
            <a:ext cx="2648687" cy="364319"/>
          </a:xfrm>
          <a:prstGeom prst="round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gradFill>
                <a:gsLst>
                  <a:gs pos="3300">
                    <a:srgbClr val="9900CC"/>
                  </a:gs>
                  <a:gs pos="89000">
                    <a:prstClr val="white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172" name="Flowchart: Alternate Process 171"/>
          <p:cNvSpPr/>
          <p:nvPr/>
        </p:nvSpPr>
        <p:spPr>
          <a:xfrm rot="18796245">
            <a:off x="7242347" y="1283030"/>
            <a:ext cx="245424" cy="554927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Flowchart: Alternate Process 172"/>
          <p:cNvSpPr/>
          <p:nvPr/>
        </p:nvSpPr>
        <p:spPr>
          <a:xfrm>
            <a:off x="6880169" y="1847478"/>
            <a:ext cx="534416" cy="235343"/>
          </a:xfrm>
          <a:prstGeom prst="flowChartAlternateProcess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114373" y="105235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4664384" y="1076048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4077137" y="1084537"/>
            <a:ext cx="565772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227920" y="190774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519985" y="1872495"/>
            <a:ext cx="0" cy="298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521755" y="2320752"/>
            <a:ext cx="588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04010" y="213964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539496" y="24226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055366" y="240747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196" name="Straight Connector 195"/>
          <p:cNvCxnSpPr/>
          <p:nvPr/>
        </p:nvCxnSpPr>
        <p:spPr>
          <a:xfrm>
            <a:off x="3038989" y="2769806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3539496" y="276117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207" name="Straight Connector 206"/>
          <p:cNvCxnSpPr/>
          <p:nvPr/>
        </p:nvCxnSpPr>
        <p:spPr>
          <a:xfrm>
            <a:off x="3070813" y="3079110"/>
            <a:ext cx="885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539496" y="215147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304010" y="276117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068925" y="2761170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553419" y="276732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539436" y="213926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3324819" y="276732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310836" y="213926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076575" y="275759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25" name="Horizontal Scroll 224"/>
          <p:cNvSpPr/>
          <p:nvPr/>
        </p:nvSpPr>
        <p:spPr>
          <a:xfrm>
            <a:off x="3019746" y="3191354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120364" y="3242329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5</a:t>
            </a:r>
          </a:p>
        </p:txBody>
      </p:sp>
      <p:pic>
        <p:nvPicPr>
          <p:cNvPr id="2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2029" y="3119665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/>
          <p:cNvSpPr txBox="1"/>
          <p:nvPr/>
        </p:nvSpPr>
        <p:spPr>
          <a:xfrm>
            <a:off x="2514600" y="324232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231" name="Horizontal Scroll 230"/>
          <p:cNvSpPr/>
          <p:nvPr/>
        </p:nvSpPr>
        <p:spPr>
          <a:xfrm>
            <a:off x="3019746" y="3847663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20364" y="389863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7</a:t>
            </a:r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2029" y="3775974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/>
          <p:cNvSpPr txBox="1"/>
          <p:nvPr/>
        </p:nvSpPr>
        <p:spPr>
          <a:xfrm>
            <a:off x="2514600" y="389863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235" name="Flowchart: Alternate Process 234"/>
          <p:cNvSpPr/>
          <p:nvPr/>
        </p:nvSpPr>
        <p:spPr>
          <a:xfrm rot="18796245">
            <a:off x="3459890" y="2119861"/>
            <a:ext cx="245424" cy="671462"/>
          </a:xfrm>
          <a:prstGeom prst="flowChartAlternateProcess">
            <a:avLst/>
          </a:prstGeom>
          <a:noFill/>
          <a:ln w="12700">
            <a:solidFill>
              <a:srgbClr val="FF00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36" name="Group 235" hidden="1"/>
          <p:cNvGrpSpPr/>
          <p:nvPr/>
        </p:nvGrpSpPr>
        <p:grpSpPr>
          <a:xfrm>
            <a:off x="4020100" y="2330708"/>
            <a:ext cx="1483098" cy="307777"/>
            <a:chOff x="1962700" y="2325921"/>
            <a:chExt cx="1483098" cy="307777"/>
          </a:xfrm>
        </p:grpSpPr>
        <p:sp>
          <p:nvSpPr>
            <p:cNvPr id="237" name="Rounded Rectangular Callout 236"/>
            <p:cNvSpPr/>
            <p:nvPr/>
          </p:nvSpPr>
          <p:spPr>
            <a:xfrm>
              <a:off x="1987410" y="2327231"/>
              <a:ext cx="1458388" cy="306467"/>
            </a:xfrm>
            <a:prstGeom prst="wedgeRoundRectCallout">
              <a:avLst>
                <a:gd name="adj1" fmla="val -60195"/>
                <a:gd name="adj2" fmla="val 21217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962700" y="2325921"/>
              <a:ext cx="1483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5 × 7 + 2 = 37</a:t>
              </a:r>
            </a:p>
          </p:txBody>
        </p:sp>
      </p:grpSp>
      <p:sp>
        <p:nvSpPr>
          <p:cNvPr id="239" name="Horizontal Scroll 238"/>
          <p:cNvSpPr/>
          <p:nvPr/>
        </p:nvSpPr>
        <p:spPr>
          <a:xfrm>
            <a:off x="3019746" y="4441047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120364" y="4492022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C = 3</a:t>
            </a:r>
          </a:p>
        </p:txBody>
      </p:sp>
      <p:pic>
        <p:nvPicPr>
          <p:cNvPr id="242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2029" y="4369358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TextBox 244"/>
          <p:cNvSpPr txBox="1"/>
          <p:nvPr/>
        </p:nvSpPr>
        <p:spPr>
          <a:xfrm>
            <a:off x="2514600" y="449202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5465715" y="1067350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285320" y="191253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445834" y="1027903"/>
            <a:ext cx="265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When B = 5, A = 2 or A = 7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017008" y="231744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>
                  <a:glow rad="1016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52" name="TextBox 251" hidden="1"/>
          <p:cNvSpPr txBox="1"/>
          <p:nvPr/>
        </p:nvSpPr>
        <p:spPr>
          <a:xfrm>
            <a:off x="5069968" y="233050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29" y="1284650"/>
            <a:ext cx="2314904" cy="367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4697001" y="1633991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5 × A + 2 = CA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1505" y="1901618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0 + 2 = 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761505" y="216924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1 + 2 = 7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761505" y="2436872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2 + 2 = 12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61505" y="2704499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3 + 2 = 17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761505" y="2972126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4 + 2 = 22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761505" y="3239753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5 + 2 = 27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5177834" y="1924896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862161" y="1913020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5177834" y="2196168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5862161" y="2166478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5177834" y="2467440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003267" y="2473766"/>
            <a:ext cx="176314" cy="24529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5177834" y="2738712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002569" y="2697146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177834" y="3009984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002569" y="2968418"/>
            <a:ext cx="1722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5177834" y="3281256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6002569" y="3239690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4802671" y="2468063"/>
            <a:ext cx="1372110" cy="24529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4802671" y="3747865"/>
            <a:ext cx="1382460" cy="24529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19861" y="18629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19861" y="216981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120650" y="2424227"/>
            <a:ext cx="31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sym typeface="Symbol"/>
              </a:rPr>
              <a:t>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120807" y="27123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120807" y="29836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120807" y="32252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76363" y="3454934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6 + 2 = 32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776363" y="3722561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7 + 2 = 37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5177834" y="3504912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002569" y="3463346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120807" y="344887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5177834" y="3740444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002569" y="3722630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100259" y="37081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sym typeface="Symbol"/>
              </a:rPr>
              <a:t>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600200" y="3573613"/>
            <a:ext cx="2804107" cy="903137"/>
            <a:chOff x="2489177" y="3687580"/>
            <a:chExt cx="3426898" cy="903137"/>
          </a:xfrm>
        </p:grpSpPr>
        <p:sp>
          <p:nvSpPr>
            <p:cNvPr id="119" name="Rounded Rectangular Callout 118"/>
            <p:cNvSpPr/>
            <p:nvPr/>
          </p:nvSpPr>
          <p:spPr>
            <a:xfrm>
              <a:off x="2584654" y="3687580"/>
              <a:ext cx="3223585" cy="881653"/>
            </a:xfrm>
            <a:prstGeom prst="wedgeRoundRectCallout">
              <a:avLst>
                <a:gd name="adj1" fmla="val -48232"/>
                <a:gd name="adj2" fmla="val 9444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89177" y="3759720"/>
              <a:ext cx="3426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It means, B is a digit which on 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multiplying with 5 will give a number whose unit’s digit is again B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4764466" y="3969167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8 + 2 = 42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746239" y="4219431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9 + 2 = 47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5173539" y="3970702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998274" y="3997512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116512" y="391466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157354" y="4229661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5998274" y="4232597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103681" y="41659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1000"/>
                            </p:stCondLst>
                            <p:childTnLst>
                              <p:par>
                                <p:cTn id="5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000"/>
                            </p:stCondLst>
                            <p:childTnLst>
                              <p:par>
                                <p:cTn id="5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500"/>
                            </p:stCondLst>
                            <p:childTnLst>
                              <p:par>
                                <p:cTn id="6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1000"/>
                            </p:stCondLst>
                            <p:childTnLst>
                              <p:par>
                                <p:cTn id="6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500"/>
                            </p:stCondLst>
                            <p:childTnLst>
                              <p:par>
                                <p:cTn id="6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4" dur="4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00"/>
                            </p:stCondLst>
                            <p:childTnLst>
                              <p:par>
                                <p:cTn id="6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500"/>
                            </p:stCondLst>
                            <p:childTnLst>
                              <p:par>
                                <p:cTn id="7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1000"/>
                            </p:stCondLst>
                            <p:childTnLst>
                              <p:par>
                                <p:cTn id="7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500"/>
                            </p:stCondLst>
                            <p:childTnLst>
                              <p:par>
                                <p:cTn id="7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1000"/>
                            </p:stCondLst>
                            <p:childTnLst>
                              <p:par>
                                <p:cTn id="7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1000"/>
                            </p:stCondLst>
                            <p:childTnLst>
                              <p:par>
                                <p:cTn id="7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500"/>
                            </p:stCondLst>
                            <p:childTnLst>
                              <p:par>
                                <p:cTn id="8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7" dur="4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500"/>
                            </p:stCondLst>
                            <p:childTnLst>
                              <p:par>
                                <p:cTn id="8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1000"/>
                            </p:stCondLst>
                            <p:childTnLst>
                              <p:par>
                                <p:cTn id="8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/>
      <p:bldP spid="181" grpId="0" animBg="1"/>
      <p:bldP spid="181" grpId="1" animBg="1"/>
      <p:bldP spid="182" grpId="0"/>
      <p:bldP spid="291" grpId="0"/>
      <p:bldP spid="292" grpId="0"/>
      <p:bldP spid="292" grpId="1"/>
      <p:bldP spid="293" grpId="0"/>
      <p:bldP spid="294" grpId="0"/>
      <p:bldP spid="296" grpId="0"/>
      <p:bldP spid="296" grpId="1"/>
      <p:bldP spid="298" grpId="0"/>
      <p:bldP spid="298" grpId="1"/>
      <p:bldP spid="299" grpId="0"/>
      <p:bldP spid="299" grpId="1"/>
      <p:bldP spid="300" grpId="0"/>
      <p:bldP spid="300" grpId="1"/>
      <p:bldP spid="302" grpId="0"/>
      <p:bldP spid="303" grpId="0"/>
      <p:bldP spid="305" grpId="0"/>
      <p:bldP spid="306" grpId="0"/>
      <p:bldP spid="308" grpId="0"/>
      <p:bldP spid="309" grpId="0" animBg="1"/>
      <p:bldP spid="310" grpId="0"/>
      <p:bldP spid="312" grpId="0"/>
      <p:bldP spid="313" grpId="0" animBg="1"/>
      <p:bldP spid="314" grpId="0"/>
      <p:bldP spid="316" grpId="0"/>
      <p:bldP spid="319" grpId="0" animBg="1"/>
      <p:bldP spid="319" grpId="1" animBg="1"/>
      <p:bldP spid="321" grpId="0" animBg="1"/>
      <p:bldP spid="322" grpId="0"/>
      <p:bldP spid="324" grpId="0"/>
      <p:bldP spid="287" grpId="0" animBg="1"/>
      <p:bldP spid="287" grpId="1" animBg="1"/>
      <p:bldP spid="180" grpId="0"/>
      <p:bldP spid="122" grpId="0"/>
      <p:bldP spid="122" grpId="1"/>
      <p:bldP spid="122" grpId="2"/>
      <p:bldP spid="123" grpId="0"/>
      <p:bldP spid="123" grpId="1"/>
      <p:bldP spid="124" grpId="0"/>
      <p:bldP spid="124" grpId="1"/>
      <p:bldP spid="126" grpId="0"/>
      <p:bldP spid="126" grpId="1"/>
      <p:bldP spid="126" grpId="2"/>
      <p:bldP spid="128" grpId="0"/>
      <p:bldP spid="128" grpId="1"/>
      <p:bldP spid="128" grpId="2"/>
      <p:bldP spid="129" grpId="0"/>
      <p:bldP spid="129" grpId="1"/>
      <p:bldP spid="129" grpId="2"/>
      <p:bldP spid="130" grpId="0"/>
      <p:bldP spid="130" grpId="1"/>
      <p:bldP spid="131" grpId="0"/>
      <p:bldP spid="131" grpId="1"/>
      <p:bldP spid="228" grpId="0"/>
      <p:bldP spid="228" grpId="1"/>
      <p:bldP spid="229" grpId="0"/>
      <p:bldP spid="229" grpId="1"/>
      <p:bldP spid="167" grpId="0" animBg="1"/>
      <p:bldP spid="167" grpId="1" animBg="1"/>
      <p:bldP spid="172" grpId="0" animBg="1"/>
      <p:bldP spid="172" grpId="1" animBg="1"/>
      <p:bldP spid="173" grpId="0" animBg="1"/>
      <p:bldP spid="173" grpId="1" animBg="1"/>
      <p:bldP spid="174" grpId="0"/>
      <p:bldP spid="174" grpId="1"/>
      <p:bldP spid="175" grpId="0" animBg="1"/>
      <p:bldP spid="175" grpId="1" animBg="1"/>
      <p:bldP spid="176" grpId="0" animBg="1"/>
      <p:bldP spid="176" grpId="1" animBg="1"/>
      <p:bldP spid="176" grpId="2" animBg="1"/>
      <p:bldP spid="176" grpId="3" animBg="1"/>
      <p:bldP spid="179" grpId="0"/>
      <p:bldP spid="183" grpId="0"/>
      <p:bldP spid="185" grpId="0"/>
      <p:bldP spid="185" grpId="1"/>
      <p:bldP spid="191" grpId="0"/>
      <p:bldP spid="195" grpId="0"/>
      <p:bldP spid="197" grpId="0"/>
      <p:bldP spid="197" grpId="1"/>
      <p:bldP spid="208" grpId="0"/>
      <p:bldP spid="208" grpId="1"/>
      <p:bldP spid="209" grpId="0"/>
      <p:bldP spid="209" grpId="1"/>
      <p:bldP spid="210" grpId="0"/>
      <p:bldP spid="210" grpId="1"/>
      <p:bldP spid="211" grpId="0"/>
      <p:bldP spid="212" grpId="0"/>
      <p:bldP spid="222" grpId="0"/>
      <p:bldP spid="223" grpId="0"/>
      <p:bldP spid="224" grpId="0"/>
      <p:bldP spid="225" grpId="0" animBg="1"/>
      <p:bldP spid="226" grpId="0"/>
      <p:bldP spid="230" grpId="0"/>
      <p:bldP spid="231" grpId="0" animBg="1"/>
      <p:bldP spid="232" grpId="0"/>
      <p:bldP spid="234" grpId="0"/>
      <p:bldP spid="235" grpId="0" animBg="1"/>
      <p:bldP spid="235" grpId="1" animBg="1"/>
      <p:bldP spid="239" grpId="0" animBg="1"/>
      <p:bldP spid="240" grpId="0"/>
      <p:bldP spid="245" grpId="0"/>
      <p:bldP spid="246" grpId="0" animBg="1"/>
      <p:bldP spid="246" grpId="1" animBg="1"/>
      <p:bldP spid="247" grpId="0"/>
      <p:bldP spid="169" grpId="0"/>
      <p:bldP spid="169" grpId="1"/>
      <p:bldP spid="251" grpId="0"/>
      <p:bldP spid="251" grpId="1"/>
      <p:bldP spid="251" grpId="2"/>
      <p:bldP spid="252" grpId="0"/>
      <p:bldP spid="252" grpId="1"/>
      <p:bldP spid="252" grpId="2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0" grpId="1" animBg="1"/>
      <p:bldP spid="152" grpId="0" animBg="1"/>
      <p:bldP spid="152" grpId="1" animBg="1"/>
      <p:bldP spid="153" grpId="0" animBg="1"/>
      <p:bldP spid="153" grpId="1" animBg="1"/>
      <p:bldP spid="155" grpId="0" animBg="1"/>
      <p:bldP spid="155" grpId="1" animBg="1"/>
      <p:bldP spid="156" grpId="0" animBg="1"/>
      <p:bldP spid="156" grpId="1" animBg="1"/>
      <p:bldP spid="158" grpId="0" animBg="1"/>
      <p:bldP spid="158" grpId="1" animBg="1"/>
      <p:bldP spid="159" grpId="0" animBg="1"/>
      <p:bldP spid="159" grpId="1" animBg="1"/>
      <p:bldP spid="161" grpId="0" animBg="1"/>
      <p:bldP spid="161" grpId="1" animBg="1"/>
      <p:bldP spid="162" grpId="0" animBg="1"/>
      <p:bldP spid="162" grpId="1" animBg="1"/>
      <p:bldP spid="170" grpId="0" animBg="1"/>
      <p:bldP spid="170" grpId="1" animBg="1"/>
      <p:bldP spid="171" grpId="0" animBg="1"/>
      <p:bldP spid="171" grpId="1" animBg="1"/>
      <p:bldP spid="148" grpId="0"/>
      <p:bldP spid="148" grpId="1"/>
      <p:bldP spid="151" grpId="0"/>
      <p:bldP spid="151" grpId="1"/>
      <p:bldP spid="154" grpId="0"/>
      <p:bldP spid="154" grpId="1"/>
      <p:bldP spid="157" grpId="0"/>
      <p:bldP spid="157" grpId="1"/>
      <p:bldP spid="160" grpId="0"/>
      <p:bldP spid="160" grpId="1"/>
      <p:bldP spid="163" grpId="0"/>
      <p:bldP spid="163" grpId="1"/>
      <p:bldP spid="141" grpId="0"/>
      <p:bldP spid="141" grpId="1"/>
      <p:bldP spid="142" grpId="0"/>
      <p:bldP spid="142" grpId="1"/>
      <p:bldP spid="143" grpId="0" animBg="1"/>
      <p:bldP spid="143" grpId="1" animBg="1"/>
      <p:bldP spid="144" grpId="0" animBg="1"/>
      <p:bldP spid="144" grpId="1" animBg="1"/>
      <p:bldP spid="145" grpId="0"/>
      <p:bldP spid="145" grpId="1"/>
      <p:bldP spid="164" grpId="0" animBg="1"/>
      <p:bldP spid="164" grpId="1" animBg="1"/>
      <p:bldP spid="165" grpId="0" animBg="1"/>
      <p:bldP spid="165" grpId="1" animBg="1"/>
      <p:bldP spid="166" grpId="0"/>
      <p:bldP spid="166" grpId="1"/>
      <p:bldP spid="168" grpId="0"/>
      <p:bldP spid="168" grpId="1"/>
      <p:bldP spid="184" grpId="0"/>
      <p:bldP spid="184" grpId="1"/>
      <p:bldP spid="186" grpId="0" animBg="1"/>
      <p:bldP spid="186" grpId="1" animBg="1"/>
      <p:bldP spid="187" grpId="0" animBg="1"/>
      <p:bldP spid="187" grpId="1" animBg="1"/>
      <p:bldP spid="188" grpId="0"/>
      <p:bldP spid="188" grpId="1"/>
      <p:bldP spid="189" grpId="0" animBg="1"/>
      <p:bldP spid="189" grpId="1" animBg="1"/>
      <p:bldP spid="190" grpId="0" animBg="1"/>
      <p:bldP spid="190" grpId="1" animBg="1"/>
      <p:bldP spid="192" grpId="0"/>
      <p:bldP spid="19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Horizontal Scroll 147"/>
          <p:cNvSpPr/>
          <p:nvPr/>
        </p:nvSpPr>
        <p:spPr>
          <a:xfrm>
            <a:off x="1106807" y="2696215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146" name="Horizontal Scroll 145"/>
          <p:cNvSpPr/>
          <p:nvPr/>
        </p:nvSpPr>
        <p:spPr>
          <a:xfrm>
            <a:off x="1143171" y="1979927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1" name="Flowchart: Alternate Process 30"/>
          <p:cNvSpPr/>
          <p:nvPr/>
        </p:nvSpPr>
        <p:spPr>
          <a:xfrm>
            <a:off x="1644069" y="1001861"/>
            <a:ext cx="249288" cy="893716"/>
          </a:xfrm>
          <a:prstGeom prst="flowChartAlternateProcess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862" y="1019604"/>
            <a:ext cx="587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(vii)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6299" y="95727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5651" y="12402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9055" y="1225099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51267" y="1587431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83091" y="1906463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95313" y="9691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4434" y="157879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05006" y="157879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63442" y="976811"/>
            <a:ext cx="2807120" cy="881653"/>
            <a:chOff x="2485495" y="3687580"/>
            <a:chExt cx="3430580" cy="881653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2485495" y="3687580"/>
              <a:ext cx="3421899" cy="881653"/>
            </a:xfrm>
            <a:prstGeom prst="wedgeRoundRectCallout">
              <a:avLst>
                <a:gd name="adj1" fmla="val -48232"/>
                <a:gd name="adj2" fmla="val 9444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89177" y="3759720"/>
              <a:ext cx="3426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It means, B is a digit which on 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multiplying with 6 will give a number whose unit’s digit is again B</a:t>
              </a: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2703785" y="972303"/>
            <a:ext cx="3163615" cy="364319"/>
          </a:xfrm>
          <a:prstGeom prst="round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gradFill>
                <a:gsLst>
                  <a:gs pos="3300">
                    <a:srgbClr val="9900CC"/>
                  </a:gs>
                  <a:gs pos="89000">
                    <a:prstClr val="white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64217" y="1054429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539630" y="1059189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2199" y="2202285"/>
            <a:ext cx="2576536" cy="25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6696977" y="248608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49916" y="280446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52909" y="2786218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6677167" y="3159629"/>
            <a:ext cx="589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645865" y="3161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4 4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307835" y="2576165"/>
            <a:ext cx="1302997" cy="339915"/>
            <a:chOff x="2485495" y="3700673"/>
            <a:chExt cx="1302997" cy="339915"/>
          </a:xfrm>
        </p:grpSpPr>
        <p:sp>
          <p:nvSpPr>
            <p:cNvPr id="104" name="Rounded Rectangular Callout 103"/>
            <p:cNvSpPr/>
            <p:nvPr/>
          </p:nvSpPr>
          <p:spPr>
            <a:xfrm>
              <a:off x="2485495" y="3700673"/>
              <a:ext cx="1223045" cy="339915"/>
            </a:xfrm>
            <a:prstGeom prst="wedgeRoundRectCallout">
              <a:avLst>
                <a:gd name="adj1" fmla="val -58690"/>
                <a:gd name="adj2" fmla="val 29847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16703" y="3714750"/>
              <a:ext cx="1271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6  × 4 =24</a:t>
              </a:r>
              <a:endParaRPr lang="en-US" sz="1400" b="1" dirty="0">
                <a:solidFill>
                  <a:srgbClr val="CC00CC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6986522" y="2524967"/>
            <a:ext cx="228922" cy="581186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8257891" y="2622368"/>
            <a:ext cx="142143" cy="2464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061411" y="3206263"/>
            <a:ext cx="189192" cy="24648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134866" y="2623080"/>
            <a:ext cx="142143" cy="2464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13618" y="231431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6702422" y="3207807"/>
            <a:ext cx="368682" cy="24648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pic>
        <p:nvPicPr>
          <p:cNvPr id="112" name="Picture 2" descr="D:\Roshan\Roshan\VIII STD STB\clipart\clipart\dddd\A27-CurvedArrow-DarkR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00000">
            <a:off x="5991884" y="2636399"/>
            <a:ext cx="1091615" cy="61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6753147" y="337996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–2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6669325" y="3659612"/>
            <a:ext cx="589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665258" y="36031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4 2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35247" y="2038350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7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17575" y="275731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4 </a:t>
            </a:r>
          </a:p>
        </p:txBody>
      </p:sp>
      <p:sp>
        <p:nvSpPr>
          <p:cNvPr id="138" name="Round Diagonal Corner Rectangle 137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7234" y="1879321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9011" y="2544401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90282" y="201631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90282" y="274548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pic>
        <p:nvPicPr>
          <p:cNvPr id="125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15" y="1683188"/>
            <a:ext cx="2137774" cy="339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3898975" y="2029292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B × 6 = B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908394" y="2296919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 × 6 = 6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08394" y="2564546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 × 6 = 12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08394" y="28321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× 6 = 18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908394" y="309980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 × 6 = 24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908394" y="3367427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 × 6 = 30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908394" y="3635054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6 × 6 = 36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3960788" y="2320197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664675" y="2308321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960788" y="2591469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798389" y="2573654"/>
            <a:ext cx="213339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3960788" y="2862741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4798389" y="2869067"/>
            <a:ext cx="176314" cy="24529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3960788" y="3134013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798389" y="3092447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3960788" y="3405285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798389" y="3363719"/>
            <a:ext cx="172212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3960788" y="3676557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4798389" y="3634991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979193" y="2598956"/>
            <a:ext cx="1032535" cy="24529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3960788" y="3117306"/>
            <a:ext cx="105094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000500" y="22582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000500" y="25651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sym typeface="Symbol"/>
              </a:rPr>
              <a:t>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000500" y="2819528"/>
            <a:ext cx="31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000500" y="310765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sym typeface="Symbol"/>
              </a:rPr>
              <a:t>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000500" y="33789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000500" y="362051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sym typeface="Symbol"/>
              </a:rPr>
              <a:t>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923252" y="385023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7 × 6 = 42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923252" y="411786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8 × 6 = 48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3960788" y="3900213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4798389" y="3858647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000500" y="384417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960788" y="4135745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4798389" y="4117931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000500" y="410345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sym typeface="Symbol"/>
              </a:rPr>
              <a:t>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911355" y="4364468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9 × 6 = 54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3960788" y="4366003"/>
            <a:ext cx="210291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4798389" y="4392813"/>
            <a:ext cx="17546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000500" y="430996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960788" y="3643267"/>
            <a:ext cx="105094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960788" y="4122994"/>
            <a:ext cx="1050940" cy="2698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027714" y="3161770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26790" y="31617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3FFFF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50310" y="248608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948638" y="248608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3FFFF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2199" y="91590"/>
            <a:ext cx="2643501" cy="21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724150" y="3226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68702" y="61151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80082" y="622801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04340" y="996212"/>
            <a:ext cx="589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73038" y="99835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 </a:t>
            </a:r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335008" y="397297"/>
            <a:ext cx="1302997" cy="351239"/>
            <a:chOff x="2485495" y="3714750"/>
            <a:chExt cx="1302997" cy="351239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2485495" y="3726074"/>
              <a:ext cx="1223045" cy="339915"/>
            </a:xfrm>
            <a:prstGeom prst="wedgeRoundRectCallout">
              <a:avLst>
                <a:gd name="adj1" fmla="val -58690"/>
                <a:gd name="adj2" fmla="val 29847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6703" y="3714750"/>
              <a:ext cx="1271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6  × 2 =12</a:t>
              </a:r>
              <a:endParaRPr lang="en-US" sz="1400" b="1" dirty="0">
                <a:solidFill>
                  <a:srgbClr val="CC00CC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7019618" y="345515"/>
            <a:ext cx="208111" cy="581186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8275668" y="437890"/>
            <a:ext cx="142143" cy="24648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095664" y="1016836"/>
            <a:ext cx="189192" cy="24648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165171" y="437890"/>
            <a:ext cx="142143" cy="24648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21999" y="15089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732920" y="1014055"/>
            <a:ext cx="368682" cy="256487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pic>
        <p:nvPicPr>
          <p:cNvPr id="1026" name="Picture 2" descr="D:\Roshan\Roshan\VIII STD STB\clipart\clipart\dddd\A27-CurvedArrow-DarkRed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00000">
            <a:off x="6019057" y="472982"/>
            <a:ext cx="1091615" cy="61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6769562" y="12165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-1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6696498" y="1496195"/>
            <a:ext cx="589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692431" y="14397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2 1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21941" y="988156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036818" y="9983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3FFFF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972982" y="3226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976344" y="3209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3FFFF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242489" y="1628189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21 is not divisible by 6</a:t>
            </a:r>
          </a:p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 B = 2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90886" y="1796753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296279" y="383639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(6 × A)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42725" y="383639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+ 2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02048" y="383639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503670" y="3836392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44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705600" y="406930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 × A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04922" y="40693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6544" y="406930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42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070787" y="432522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307796" y="432522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509418" y="432522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327814" y="1059189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802776" y="810190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88971" y="864743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683151" y="99314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2 2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632692" y="315968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 </a:t>
            </a:r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pic>
        <p:nvPicPr>
          <p:cNvPr id="1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8913" y="69610"/>
            <a:ext cx="2576536" cy="223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/>
          <p:cNvSpPr txBox="1"/>
          <p:nvPr/>
        </p:nvSpPr>
        <p:spPr>
          <a:xfrm>
            <a:off x="6703691" y="35340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956630" y="67178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59623" y="653542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6683881" y="1026953"/>
            <a:ext cx="589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652579" y="10290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6 6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7314549" y="443489"/>
            <a:ext cx="1302997" cy="339915"/>
            <a:chOff x="2485495" y="3700673"/>
            <a:chExt cx="1302997" cy="339915"/>
          </a:xfrm>
        </p:grpSpPr>
        <p:sp>
          <p:nvSpPr>
            <p:cNvPr id="198" name="Rounded Rectangular Callout 197"/>
            <p:cNvSpPr/>
            <p:nvPr/>
          </p:nvSpPr>
          <p:spPr>
            <a:xfrm>
              <a:off x="2485495" y="3700673"/>
              <a:ext cx="1223045" cy="339915"/>
            </a:xfrm>
            <a:prstGeom prst="wedgeRoundRectCallout">
              <a:avLst>
                <a:gd name="adj1" fmla="val -58690"/>
                <a:gd name="adj2" fmla="val 29847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516703" y="3714750"/>
              <a:ext cx="1271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6  × 6 =36</a:t>
              </a:r>
              <a:endParaRPr lang="en-US" sz="1400" b="1" dirty="0">
                <a:solidFill>
                  <a:srgbClr val="CC00CC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00" name="Rounded Rectangle 199"/>
          <p:cNvSpPr/>
          <p:nvPr/>
        </p:nvSpPr>
        <p:spPr>
          <a:xfrm>
            <a:off x="6993236" y="392291"/>
            <a:ext cx="228922" cy="581186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8264605" y="489692"/>
            <a:ext cx="142143" cy="2464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7068125" y="1073587"/>
            <a:ext cx="189192" cy="24648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8141580" y="490404"/>
            <a:ext cx="142143" cy="2464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720332" y="18163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709136" y="1075131"/>
            <a:ext cx="368682" cy="24648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pic>
        <p:nvPicPr>
          <p:cNvPr id="206" name="Picture 2" descr="D:\Roshan\Roshan\VIII STD STB\clipart\clipart\dddd\A27-CurvedArrow-DarkR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00000">
            <a:off x="5998598" y="503723"/>
            <a:ext cx="1091615" cy="61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6759861" y="124728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–3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 flipV="1">
            <a:off x="6676039" y="1526936"/>
            <a:ext cx="589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6671972" y="14933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6 3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034428" y="102909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7033504" y="102909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3FFFF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957024" y="35340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955352" y="35340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3FFFF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302993" y="1703716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63 is not divisible by 6</a:t>
            </a:r>
          </a:p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 B = 6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652579" y="101229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 </a:t>
            </a:r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7052180" y="188561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398935" y="810190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116365" y="1059189"/>
            <a:ext cx="560170" cy="21143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00868" y="1011017"/>
            <a:ext cx="30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2 or B = 4 or B = 6 or B = 8 </a:t>
            </a:r>
          </a:p>
        </p:txBody>
      </p:sp>
      <p:pic>
        <p:nvPicPr>
          <p:cNvPr id="2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7948" y="2177833"/>
            <a:ext cx="2576536" cy="25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TextBox 264"/>
          <p:cNvSpPr txBox="1"/>
          <p:nvPr/>
        </p:nvSpPr>
        <p:spPr>
          <a:xfrm>
            <a:off x="6652726" y="246163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905665" y="278001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608658" y="2761766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flipV="1">
            <a:off x="6632916" y="3135177"/>
            <a:ext cx="589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6601614" y="31373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8 8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7263584" y="2551713"/>
            <a:ext cx="1302997" cy="339915"/>
            <a:chOff x="2485495" y="3700673"/>
            <a:chExt cx="1302997" cy="339915"/>
          </a:xfrm>
        </p:grpSpPr>
        <p:sp>
          <p:nvSpPr>
            <p:cNvPr id="271" name="Rounded Rectangular Callout 270"/>
            <p:cNvSpPr/>
            <p:nvPr/>
          </p:nvSpPr>
          <p:spPr>
            <a:xfrm>
              <a:off x="2485495" y="3700673"/>
              <a:ext cx="1223045" cy="339915"/>
            </a:xfrm>
            <a:prstGeom prst="wedgeRoundRectCallout">
              <a:avLst>
                <a:gd name="adj1" fmla="val -58690"/>
                <a:gd name="adj2" fmla="val 29847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516703" y="3714750"/>
              <a:ext cx="1271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6  × 8 =48</a:t>
              </a:r>
              <a:endParaRPr lang="en-US" sz="1400" b="1" dirty="0">
                <a:solidFill>
                  <a:srgbClr val="CC00CC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73" name="Rounded Rectangle 272"/>
          <p:cNvSpPr/>
          <p:nvPr/>
        </p:nvSpPr>
        <p:spPr>
          <a:xfrm>
            <a:off x="6942271" y="2500515"/>
            <a:ext cx="228922" cy="581186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8213640" y="2597916"/>
            <a:ext cx="142143" cy="2464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7017160" y="3181811"/>
            <a:ext cx="189192" cy="24648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8090615" y="2598628"/>
            <a:ext cx="142143" cy="2464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669367" y="228986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78" name="Rounded Rectangle 277"/>
          <p:cNvSpPr/>
          <p:nvPr/>
        </p:nvSpPr>
        <p:spPr>
          <a:xfrm>
            <a:off x="6658171" y="3183355"/>
            <a:ext cx="368682" cy="24648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pic>
        <p:nvPicPr>
          <p:cNvPr id="279" name="Picture 2" descr="D:\Roshan\Roshan\VIII STD STB\clipart\clipart\dddd\A27-CurvedArrow-DarkR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00000">
            <a:off x="5947633" y="2611947"/>
            <a:ext cx="1091615" cy="61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" name="TextBox 279"/>
          <p:cNvSpPr txBox="1"/>
          <p:nvPr/>
        </p:nvSpPr>
        <p:spPr>
          <a:xfrm>
            <a:off x="6708896" y="335550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–4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281" name="Straight Connector 280"/>
          <p:cNvCxnSpPr/>
          <p:nvPr/>
        </p:nvCxnSpPr>
        <p:spPr>
          <a:xfrm flipV="1">
            <a:off x="6625074" y="3635160"/>
            <a:ext cx="589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6621007" y="357874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8 4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6983463" y="3137318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6982539" y="313731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3FFFF"/>
                </a:solidFill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6906059" y="246163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6904387" y="246163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3FFFF"/>
                </a:solidFill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6252028" y="381194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(6 × A)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898474" y="381194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+ 4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257797" y="381194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459419" y="381194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88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661349" y="404485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6 × A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260671" y="404485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7462293" y="404485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84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026536" y="430077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263545" y="43007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465167" y="4300772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14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601614" y="315270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 </a:t>
            </a:r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150820" y="864743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99" name="Horizontal Scroll 298"/>
          <p:cNvSpPr/>
          <p:nvPr/>
        </p:nvSpPr>
        <p:spPr>
          <a:xfrm>
            <a:off x="1143171" y="3453370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235247" y="3511793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14</a:t>
            </a:r>
          </a:p>
        </p:txBody>
      </p:sp>
      <p:pic>
        <p:nvPicPr>
          <p:cNvPr id="30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5334" y="3352764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TextBox 301"/>
          <p:cNvSpPr txBox="1"/>
          <p:nvPr/>
        </p:nvSpPr>
        <p:spPr>
          <a:xfrm>
            <a:off x="490282" y="348975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303" name="Horizontal Scroll 302"/>
          <p:cNvSpPr/>
          <p:nvPr/>
        </p:nvSpPr>
        <p:spPr>
          <a:xfrm>
            <a:off x="1106807" y="4166569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217575" y="4227668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8 </a:t>
            </a:r>
          </a:p>
        </p:txBody>
      </p:sp>
      <p:pic>
        <p:nvPicPr>
          <p:cNvPr id="30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9011" y="4014755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/>
          <p:cNvSpPr txBox="1"/>
          <p:nvPr/>
        </p:nvSpPr>
        <p:spPr>
          <a:xfrm>
            <a:off x="490282" y="421583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595313" y="157879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0721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0"/>
                            </p:stCondLst>
                            <p:childTnLst>
                              <p:par>
                                <p:cTn id="6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500"/>
                            </p:stCondLst>
                            <p:childTnLst>
                              <p:par>
                                <p:cTn id="7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1000"/>
                            </p:stCondLst>
                            <p:childTnLst>
                              <p:par>
                                <p:cTn id="7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500"/>
                            </p:stCondLst>
                            <p:childTnLst>
                              <p:par>
                                <p:cTn id="8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1000"/>
                            </p:stCondLst>
                            <p:childTnLst>
                              <p:par>
                                <p:cTn id="8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6" fill="hold">
                      <p:stCondLst>
                        <p:cond delay="indefinite"/>
                      </p:stCondLst>
                      <p:childTnLst>
                        <p:par>
                          <p:cTn id="917" fill="hold">
                            <p:stCondLst>
                              <p:cond delay="0"/>
                            </p:stCondLst>
                            <p:childTnLst>
                              <p:par>
                                <p:cTn id="9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0" fill="hold">
                      <p:stCondLst>
                        <p:cond delay="indefinite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500"/>
                            </p:stCondLst>
                            <p:childTnLst>
                              <p:par>
                                <p:cTn id="9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fill="hold">
                      <p:stCondLst>
                        <p:cond delay="indefinite"/>
                      </p:stCondLst>
                      <p:childTnLst>
                        <p:par>
                          <p:cTn id="977" fill="hold">
                            <p:stCondLst>
                              <p:cond delay="0"/>
                            </p:stCondLst>
                            <p:childTnLst>
                              <p:par>
                                <p:cTn id="9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>
                      <p:stCondLst>
                        <p:cond delay="indefinite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6" fill="hold">
                      <p:stCondLst>
                        <p:cond delay="indefinite"/>
                      </p:stCondLst>
                      <p:childTnLst>
                        <p:par>
                          <p:cTn id="987" fill="hold">
                            <p:stCondLst>
                              <p:cond delay="0"/>
                            </p:stCondLst>
                            <p:childTnLst>
                              <p:par>
                                <p:cTn id="9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6" fill="hold">
                      <p:stCondLst>
                        <p:cond delay="indefinite"/>
                      </p:stCondLst>
                      <p:childTnLst>
                        <p:par>
                          <p:cTn id="997" fill="hold">
                            <p:stCondLst>
                              <p:cond delay="0"/>
                            </p:stCondLst>
                            <p:childTnLst>
                              <p:par>
                                <p:cTn id="9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6" fill="hold">
                      <p:stCondLst>
                        <p:cond delay="indefinite"/>
                      </p:stCondLst>
                      <p:childTnLst>
                        <p:par>
                          <p:cTn id="1007" fill="hold">
                            <p:stCondLst>
                              <p:cond delay="0"/>
                            </p:stCondLst>
                            <p:childTnLst>
                              <p:par>
                                <p:cTn id="10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0"/>
                            </p:stCondLst>
                            <p:childTnLst>
                              <p:par>
                                <p:cTn id="10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fill="hold">
                      <p:stCondLst>
                        <p:cond delay="indefinite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4" fill="hold">
                      <p:stCondLst>
                        <p:cond delay="indefinite"/>
                      </p:stCondLst>
                      <p:childTnLst>
                        <p:par>
                          <p:cTn id="1125" fill="hold">
                            <p:stCondLst>
                              <p:cond delay="0"/>
                            </p:stCondLst>
                            <p:childTnLst>
                              <p:par>
                                <p:cTn id="11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4" fill="hold">
                      <p:stCondLst>
                        <p:cond delay="indefinite"/>
                      </p:stCondLst>
                      <p:childTnLst>
                        <p:par>
                          <p:cTn id="1135" fill="hold">
                            <p:stCondLst>
                              <p:cond delay="0"/>
                            </p:stCondLst>
                            <p:childTnLst>
                              <p:par>
                                <p:cTn id="11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fill="hold">
                      <p:stCondLst>
                        <p:cond delay="indefinite"/>
                      </p:stCondLst>
                      <p:childTnLst>
                        <p:par>
                          <p:cTn id="1143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8" fill="hold">
                      <p:stCondLst>
                        <p:cond delay="indefinite"/>
                      </p:stCondLst>
                      <p:childTnLst>
                        <p:par>
                          <p:cTn id="1169" fill="hold">
                            <p:stCondLst>
                              <p:cond delay="0"/>
                            </p:stCondLst>
                            <p:childTnLst>
                              <p:par>
                                <p:cTn id="11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>
                      <p:stCondLst>
                        <p:cond delay="indefinite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8" fill="hold">
                      <p:stCondLst>
                        <p:cond delay="indefinite"/>
                      </p:stCondLst>
                      <p:childTnLst>
                        <p:par>
                          <p:cTn id="1179" fill="hold">
                            <p:stCondLst>
                              <p:cond delay="0"/>
                            </p:stCondLst>
                            <p:childTnLst>
                              <p:par>
                                <p:cTn id="1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8" fill="hold">
                      <p:stCondLst>
                        <p:cond delay="indefinite"/>
                      </p:stCondLst>
                      <p:childTnLst>
                        <p:par>
                          <p:cTn id="1189" fill="hold">
                            <p:stCondLst>
                              <p:cond delay="0"/>
                            </p:stCondLst>
                            <p:childTnLst>
                              <p:par>
                                <p:cTn id="1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3" fill="hold">
                      <p:stCondLst>
                        <p:cond delay="indefinite"/>
                      </p:stCondLst>
                      <p:childTnLst>
                        <p:par>
                          <p:cTn id="1194" fill="hold">
                            <p:stCondLst>
                              <p:cond delay="0"/>
                            </p:stCondLst>
                            <p:childTnLst>
                              <p:par>
                                <p:cTn id="1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8" fill="hold">
                      <p:stCondLst>
                        <p:cond delay="indefinite"/>
                      </p:stCondLst>
                      <p:childTnLst>
                        <p:par>
                          <p:cTn id="1199" fill="hold">
                            <p:stCondLst>
                              <p:cond delay="0"/>
                            </p:stCondLst>
                            <p:childTnLst>
                              <p:par>
                                <p:cTn id="1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8" fill="hold">
                      <p:stCondLst>
                        <p:cond delay="indefinite"/>
                      </p:stCondLst>
                      <p:childTnLst>
                        <p:par>
                          <p:cTn id="1209" fill="hold">
                            <p:stCondLst>
                              <p:cond delay="0"/>
                            </p:stCondLst>
                            <p:childTnLst>
                              <p:par>
                                <p:cTn id="1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3" fill="hold">
                      <p:stCondLst>
                        <p:cond delay="indefinite"/>
                      </p:stCondLst>
                      <p:childTnLst>
                        <p:par>
                          <p:cTn id="1214" fill="hold">
                            <p:stCondLst>
                              <p:cond delay="0"/>
                            </p:stCondLst>
                            <p:childTnLst>
                              <p:par>
                                <p:cTn id="1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8" fill="hold">
                      <p:stCondLst>
                        <p:cond delay="indefinite"/>
                      </p:stCondLst>
                      <p:childTnLst>
                        <p:par>
                          <p:cTn id="1219" fill="hold">
                            <p:stCondLst>
                              <p:cond delay="0"/>
                            </p:stCondLst>
                            <p:childTnLst>
                              <p:par>
                                <p:cTn id="1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8" fill="hold">
                      <p:stCondLst>
                        <p:cond delay="indefinite"/>
                      </p:stCondLst>
                      <p:childTnLst>
                        <p:par>
                          <p:cTn id="1229" fill="hold">
                            <p:stCondLst>
                              <p:cond delay="0"/>
                            </p:stCondLst>
                            <p:childTnLst>
                              <p:par>
                                <p:cTn id="1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3" fill="hold">
                      <p:stCondLst>
                        <p:cond delay="indefinite"/>
                      </p:stCondLst>
                      <p:childTnLst>
                        <p:par>
                          <p:cTn id="1234" fill="hold">
                            <p:stCondLst>
                              <p:cond delay="0"/>
                            </p:stCondLst>
                            <p:childTnLst>
                              <p:par>
                                <p:cTn id="1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" fill="hold">
                      <p:stCondLst>
                        <p:cond delay="indefinite"/>
                      </p:stCondLst>
                      <p:childTnLst>
                        <p:par>
                          <p:cTn id="1239" fill="hold">
                            <p:stCondLst>
                              <p:cond delay="0"/>
                            </p:stCondLst>
                            <p:childTnLst>
                              <p:par>
                                <p:cTn id="1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>
                      <p:stCondLst>
                        <p:cond delay="indefinite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8" fill="hold">
                      <p:stCondLst>
                        <p:cond delay="indefinite"/>
                      </p:stCondLst>
                      <p:childTnLst>
                        <p:par>
                          <p:cTn id="1249" fill="hold">
                            <p:stCondLst>
                              <p:cond delay="0"/>
                            </p:stCondLst>
                            <p:childTnLst>
                              <p:par>
                                <p:cTn id="1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3" fill="hold">
                            <p:stCondLst>
                              <p:cond delay="500"/>
                            </p:stCondLst>
                            <p:childTnLst>
                              <p:par>
                                <p:cTn id="1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2" fill="hold">
                      <p:stCondLst>
                        <p:cond delay="indefinite"/>
                      </p:stCondLst>
                      <p:childTnLst>
                        <p:par>
                          <p:cTn id="1343" fill="hold">
                            <p:stCondLst>
                              <p:cond delay="0"/>
                            </p:stCondLst>
                            <p:childTnLst>
                              <p:par>
                                <p:cTn id="1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6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2" fill="hold">
                      <p:stCondLst>
                        <p:cond delay="indefinite"/>
                      </p:stCondLst>
                      <p:childTnLst>
                        <p:par>
                          <p:cTn id="1353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7" fill="hold">
                            <p:stCondLst>
                              <p:cond delay="500"/>
                            </p:stCondLst>
                            <p:childTnLst>
                              <p:par>
                                <p:cTn id="1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6" grpId="0" animBg="1"/>
      <p:bldP spid="31" grpId="0" animBg="1"/>
      <p:bldP spid="31" grpId="1" animBg="1"/>
      <p:bldP spid="8" grpId="0"/>
      <p:bldP spid="16" grpId="0"/>
      <p:bldP spid="17" grpId="0"/>
      <p:bldP spid="18" grpId="0"/>
      <p:bldP spid="23" grpId="0"/>
      <p:bldP spid="27" grpId="0"/>
      <p:bldP spid="30" grpId="0"/>
      <p:bldP spid="64" grpId="0" animBg="1"/>
      <p:bldP spid="69" grpId="0" animBg="1"/>
      <p:bldP spid="96" grpId="0" animBg="1"/>
      <p:bldP spid="98" grpId="0"/>
      <p:bldP spid="98" grpId="1"/>
      <p:bldP spid="99" grpId="0"/>
      <p:bldP spid="99" grpId="1"/>
      <p:bldP spid="100" grpId="0"/>
      <p:bldP spid="100" grpId="1"/>
      <p:bldP spid="102" grpId="0"/>
      <p:bldP spid="102" grpId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/>
      <p:bldP spid="110" grpId="1"/>
      <p:bldP spid="111" grpId="0" animBg="1"/>
      <p:bldP spid="111" grpId="1" animBg="1"/>
      <p:bldP spid="111" grpId="2" animBg="1"/>
      <p:bldP spid="113" grpId="0"/>
      <p:bldP spid="113" grpId="1"/>
      <p:bldP spid="113" grpId="2"/>
      <p:bldP spid="115" grpId="0"/>
      <p:bldP spid="115" grpId="1"/>
      <p:bldP spid="128" grpId="0"/>
      <p:bldP spid="136" grpId="0"/>
      <p:bldP spid="150" grpId="0"/>
      <p:bldP spid="151" grpId="0"/>
      <p:bldP spid="126" grpId="0"/>
      <p:bldP spid="126" grpId="1"/>
      <p:bldP spid="127" grpId="0"/>
      <p:bldP spid="127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7" grpId="0"/>
      <p:bldP spid="137" grpId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/>
      <p:bldP spid="166" grpId="1"/>
      <p:bldP spid="167" grpId="0"/>
      <p:bldP spid="167" grpId="1"/>
      <p:bldP spid="168" grpId="0"/>
      <p:bldP spid="168" grpId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4" grpId="0" animBg="1"/>
      <p:bldP spid="174" grpId="1" animBg="1"/>
      <p:bldP spid="175" grpId="0" animBg="1"/>
      <p:bldP spid="175" grpId="1" animBg="1"/>
      <p:bldP spid="176" grpId="0"/>
      <p:bldP spid="176" grpId="1"/>
      <p:bldP spid="177" grpId="0" animBg="1"/>
      <p:bldP spid="177" grpId="1" animBg="1"/>
      <p:bldP spid="178" grpId="0" animBg="1"/>
      <p:bldP spid="178" grpId="1" animBg="1"/>
      <p:bldP spid="179" grpId="0"/>
      <p:bldP spid="179" grpId="1"/>
      <p:bldP spid="180" grpId="0"/>
      <p:bldP spid="180" grpId="1"/>
      <p:bldP spid="182" grpId="0" animBg="1"/>
      <p:bldP spid="182" grpId="1" animBg="1"/>
      <p:bldP spid="183" grpId="0" animBg="1"/>
      <p:bldP spid="183" grpId="1" animBg="1"/>
      <p:bldP spid="184" grpId="0"/>
      <p:bldP spid="184" grpId="1"/>
      <p:bldP spid="188" grpId="0" animBg="1"/>
      <p:bldP spid="188" grpId="1" animBg="1"/>
      <p:bldP spid="189" grpId="0" animBg="1"/>
      <p:bldP spid="189" grpId="1" animBg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49" grpId="0"/>
      <p:bldP spid="49" grpId="1"/>
      <p:bldP spid="50" grpId="0"/>
      <p:bldP spid="50" grpId="1"/>
      <p:bldP spid="56" grpId="0"/>
      <p:bldP spid="56" grpId="1"/>
      <p:bldP spid="63" grpId="0"/>
      <p:bldP spid="63" grpId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/>
      <p:bldP spid="79" grpId="1"/>
      <p:bldP spid="80" grpId="0" animBg="1"/>
      <p:bldP spid="80" grpId="1" animBg="1"/>
      <p:bldP spid="80" grpId="2" animBg="1"/>
      <p:bldP spid="81" grpId="0"/>
      <p:bldP spid="81" grpId="1"/>
      <p:bldP spid="81" grpId="2"/>
      <p:bldP spid="83" grpId="0"/>
      <p:bldP spid="83" grpId="1"/>
      <p:bldP spid="2" grpId="0"/>
      <p:bldP spid="2" grpId="1"/>
      <p:bldP spid="191" grpId="0"/>
      <p:bldP spid="191" grpId="1"/>
      <p:bldP spid="192" grpId="0"/>
      <p:bldP spid="192" grpId="1"/>
      <p:bldP spid="190" grpId="0"/>
      <p:bldP spid="190" grpId="1"/>
      <p:bldP spid="116" grpId="2" build="allAtOnce"/>
      <p:bldP spid="117" grpId="0"/>
      <p:bldP spid="117" grpId="1"/>
      <p:bldP spid="123" grpId="0"/>
      <p:bldP spid="123" grpId="1"/>
      <p:bldP spid="124" grpId="0"/>
      <p:bldP spid="124" grpId="1"/>
      <p:bldP spid="129" grpId="0"/>
      <p:bldP spid="129" grpId="1"/>
      <p:bldP spid="130" grpId="0"/>
      <p:bldP spid="130" grpId="1"/>
      <p:bldP spid="131" grpId="0"/>
      <p:bldP spid="131" grpId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81" grpId="0"/>
      <p:bldP spid="181" grpId="1"/>
      <p:bldP spid="185" grpId="0" animBg="1"/>
      <p:bldP spid="144" grpId="0"/>
      <p:bldP spid="224" grpId="0"/>
      <p:bldP spid="224" grpId="1"/>
      <p:bldP spid="225" grpId="0"/>
      <p:bldP spid="225" grpId="1"/>
      <p:bldP spid="187" grpId="0"/>
      <p:bldP spid="187" grpId="1"/>
      <p:bldP spid="193" grpId="0"/>
      <p:bldP spid="193" grpId="1"/>
      <p:bldP spid="194" grpId="0"/>
      <p:bldP spid="194" grpId="1"/>
      <p:bldP spid="196" grpId="0"/>
      <p:bldP spid="196" grpId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/>
      <p:bldP spid="204" grpId="1"/>
      <p:bldP spid="205" grpId="0" animBg="1"/>
      <p:bldP spid="205" grpId="1" animBg="1"/>
      <p:bldP spid="205" grpId="2" animBg="1"/>
      <p:bldP spid="207" grpId="0"/>
      <p:bldP spid="207" grpId="1"/>
      <p:bldP spid="207" grpId="2"/>
      <p:bldP spid="209" grpId="0"/>
      <p:bldP spid="209" grpId="1"/>
      <p:bldP spid="210" grpId="0"/>
      <p:bldP spid="210" grpId="1"/>
      <p:bldP spid="211" grpId="0"/>
      <p:bldP spid="211" grpId="1"/>
      <p:bldP spid="212" grpId="0"/>
      <p:bldP spid="212" grpId="1"/>
      <p:bldP spid="213" grpId="0"/>
      <p:bldP spid="213" grpId="1"/>
      <p:bldP spid="214" grpId="0"/>
      <p:bldP spid="214" grpId="1"/>
      <p:bldP spid="226" grpId="0"/>
      <p:bldP spid="226" grpId="1"/>
      <p:bldP spid="227" grpId="0"/>
      <p:bldP spid="227" grpId="1"/>
      <p:bldP spid="262" grpId="0"/>
      <p:bldP spid="263" grpId="0" animBg="1"/>
      <p:bldP spid="70" grpId="0"/>
      <p:bldP spid="265" grpId="0"/>
      <p:bldP spid="265" grpId="1"/>
      <p:bldP spid="266" grpId="0"/>
      <p:bldP spid="266" grpId="1"/>
      <p:bldP spid="267" grpId="0"/>
      <p:bldP spid="267" grpId="1"/>
      <p:bldP spid="269" grpId="0"/>
      <p:bldP spid="269" grpId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7" grpId="0"/>
      <p:bldP spid="277" grpId="1"/>
      <p:bldP spid="278" grpId="0" animBg="1"/>
      <p:bldP spid="278" grpId="1" animBg="1"/>
      <p:bldP spid="278" grpId="2" animBg="1"/>
      <p:bldP spid="280" grpId="0"/>
      <p:bldP spid="280" grpId="1"/>
      <p:bldP spid="280" grpId="2"/>
      <p:bldP spid="282" grpId="0"/>
      <p:bldP spid="282" grpId="1"/>
      <p:bldP spid="283" grpId="0"/>
      <p:bldP spid="283" grpId="1"/>
      <p:bldP spid="284" grpId="0"/>
      <p:bldP spid="284" grpId="1"/>
      <p:bldP spid="285" grpId="0"/>
      <p:bldP spid="285" grpId="1"/>
      <p:bldP spid="286" grpId="0"/>
      <p:bldP spid="286" grpId="1"/>
      <p:bldP spid="287" grpId="0"/>
      <p:bldP spid="287" grpId="1"/>
      <p:bldP spid="288" grpId="0"/>
      <p:bldP spid="288" grpId="1"/>
      <p:bldP spid="289" grpId="0"/>
      <p:bldP spid="289" grpId="1"/>
      <p:bldP spid="290" grpId="0"/>
      <p:bldP spid="290" grpId="1"/>
      <p:bldP spid="291" grpId="0"/>
      <p:bldP spid="291" grpId="1"/>
      <p:bldP spid="292" grpId="0"/>
      <p:bldP spid="292" grpId="1"/>
      <p:bldP spid="293" grpId="0"/>
      <p:bldP spid="293" grpId="1"/>
      <p:bldP spid="294" grpId="0"/>
      <p:bldP spid="294" grpId="1"/>
      <p:bldP spid="295" grpId="0"/>
      <p:bldP spid="295" grpId="1"/>
      <p:bldP spid="296" grpId="0"/>
      <p:bldP spid="296" grpId="1"/>
      <p:bldP spid="297" grpId="0"/>
      <p:bldP spid="297" grpId="1"/>
      <p:bldP spid="299" grpId="0" animBg="1"/>
      <p:bldP spid="300" grpId="0"/>
      <p:bldP spid="302" grpId="0"/>
      <p:bldP spid="303" grpId="0" animBg="1"/>
      <p:bldP spid="304" grpId="0"/>
      <p:bldP spid="306" grpId="0"/>
      <p:bldP spid="2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Horizontal Scroll 88"/>
          <p:cNvSpPr/>
          <p:nvPr/>
        </p:nvSpPr>
        <p:spPr>
          <a:xfrm>
            <a:off x="1703198" y="3344809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480456" y="896974"/>
            <a:ext cx="214332" cy="111432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999103" y="2084910"/>
            <a:ext cx="154788" cy="235343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54768" y="2076470"/>
            <a:ext cx="209823" cy="24677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1681672" y="1101935"/>
            <a:ext cx="249288" cy="893716"/>
          </a:xfrm>
          <a:prstGeom prst="flowChartAlternateProcess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601" y="1121851"/>
            <a:ext cx="660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(viii)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5658" y="2018758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 + B =   0</a:t>
            </a:r>
          </a:p>
        </p:txBody>
      </p:sp>
      <p:sp>
        <p:nvSpPr>
          <p:cNvPr id="22" name="Oval 21"/>
          <p:cNvSpPr/>
          <p:nvPr/>
        </p:nvSpPr>
        <p:spPr>
          <a:xfrm>
            <a:off x="1663889" y="1100960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61844" y="1709917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432" y="10595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064" y="13425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5468" y="135255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1689678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1002" y="16902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7224" y="2008710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46944" y="202557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001572" y="2306490"/>
            <a:ext cx="144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07659" y="2264331"/>
            <a:ext cx="2417259" cy="791949"/>
            <a:chOff x="5453824" y="3021304"/>
            <a:chExt cx="1775272" cy="601808"/>
          </a:xfrm>
        </p:grpSpPr>
        <p:sp>
          <p:nvSpPr>
            <p:cNvPr id="32" name="Rounded Rectangle 31"/>
            <p:cNvSpPr/>
            <p:nvPr/>
          </p:nvSpPr>
          <p:spPr>
            <a:xfrm>
              <a:off x="5453824" y="3021304"/>
              <a:ext cx="1756554" cy="593755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7315" y="3061795"/>
              <a:ext cx="1751781" cy="561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The ten’s digit could be any of this number 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1, 2, 3 ....etc.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3030" y="896974"/>
            <a:ext cx="2288539" cy="17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15155" y="1152419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 1 + B = 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1907" y="1823810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 1 + B = 20</a:t>
            </a:r>
          </a:p>
        </p:txBody>
      </p:sp>
      <p:sp>
        <p:nvSpPr>
          <p:cNvPr id="45" name="Cloud Callout 44"/>
          <p:cNvSpPr/>
          <p:nvPr/>
        </p:nvSpPr>
        <p:spPr>
          <a:xfrm>
            <a:off x="3543476" y="2712149"/>
            <a:ext cx="2307515" cy="575727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7659" y="2738511"/>
            <a:ext cx="2380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MT Extra" pitchFamily="18" charset="2"/>
                <a:ea typeface="Cambria Math" pitchFamily="18" charset="0"/>
                <a:cs typeface="Arial" pitchFamily="34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Each letter represent only one digit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16422" y="201235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39446" y="107134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3308" y="133860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51192" y="13425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48617" y="8276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9466" y="3025711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 + A + 1 = 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15909" y="169409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21187" y="169774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9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564522" y="1293107"/>
            <a:ext cx="831274" cy="845268"/>
            <a:chOff x="1275962" y="-20034"/>
            <a:chExt cx="831274" cy="845268"/>
          </a:xfrm>
        </p:grpSpPr>
        <p:grpSp>
          <p:nvGrpSpPr>
            <p:cNvPr id="54" name="Group 53"/>
            <p:cNvGrpSpPr/>
            <p:nvPr/>
          </p:nvGrpSpPr>
          <p:grpSpPr>
            <a:xfrm>
              <a:off x="1275962" y="-20034"/>
              <a:ext cx="831274" cy="845268"/>
              <a:chOff x="1039945" y="11430"/>
              <a:chExt cx="1005840" cy="1022775"/>
            </a:xfrm>
          </p:grpSpPr>
          <p:sp>
            <p:nvSpPr>
              <p:cNvPr id="49" name="Teardrop 48"/>
              <p:cNvSpPr/>
              <p:nvPr/>
            </p:nvSpPr>
            <p:spPr>
              <a:xfrm rot="12600000">
                <a:off x="1039946" y="11430"/>
                <a:ext cx="1005839" cy="1005840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2" name="Teardrop 81"/>
              <p:cNvSpPr/>
              <p:nvPr/>
            </p:nvSpPr>
            <p:spPr>
              <a:xfrm rot="14473873">
                <a:off x="1039945" y="28365"/>
                <a:ext cx="1005840" cy="1005839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285692" y="228393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0 &lt; 1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427161" y="107134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81" name="Round Diagonal Corner Rectangle 80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Horizontal Scroll 84"/>
          <p:cNvSpPr/>
          <p:nvPr/>
        </p:nvSpPr>
        <p:spPr>
          <a:xfrm>
            <a:off x="1458476" y="2375698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4608" y="2306490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40017" y="2434121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9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00428" y="340427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7 </a:t>
            </a:r>
          </a:p>
        </p:txBody>
      </p:sp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5068" y="3226358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490373" y="340427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0373" y="20187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373" y="243412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029177" y="1534549"/>
            <a:ext cx="667023" cy="24677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06939" y="1488662"/>
            <a:ext cx="732893" cy="338554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 = 9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039773" y="2212115"/>
            <a:ext cx="801207" cy="24677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03691" y="2160053"/>
            <a:ext cx="869149" cy="338554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B = 19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46768" y="1999596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58780" y="1333348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65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71" grpId="0" animBg="1"/>
      <p:bldP spid="71" grpId="1" animBg="1"/>
      <p:bldP spid="58" grpId="0" animBg="1"/>
      <p:bldP spid="58" grpId="1" animBg="1"/>
      <p:bldP spid="24" grpId="0" animBg="1"/>
      <p:bldP spid="24" grpId="1" animBg="1"/>
      <p:bldP spid="20" grpId="0" animBg="1"/>
      <p:bldP spid="20" grpId="1" animBg="1"/>
      <p:bldP spid="8" grpId="0"/>
      <p:bldP spid="21" grpId="0"/>
      <p:bldP spid="22" grpId="0" animBg="1"/>
      <p:bldP spid="22" grpId="1" animBg="1"/>
      <p:bldP spid="23" grpId="0" animBg="1"/>
      <p:bldP spid="23" grpId="1" animBg="1"/>
      <p:bldP spid="9" grpId="0"/>
      <p:bldP spid="9" grpId="1"/>
      <p:bldP spid="10" grpId="0"/>
      <p:bldP spid="11" grpId="0"/>
      <p:bldP spid="14" grpId="0"/>
      <p:bldP spid="29" grpId="0"/>
      <p:bldP spid="29" grpId="1"/>
      <p:bldP spid="39" grpId="0"/>
      <p:bldP spid="41" grpId="0"/>
      <p:bldP spid="45" grpId="0" animBg="1"/>
      <p:bldP spid="45" grpId="1" animBg="1"/>
      <p:bldP spid="46" grpId="0"/>
      <p:bldP spid="46" grpId="1"/>
      <p:bldP spid="50" grpId="0"/>
      <p:bldP spid="55" grpId="0"/>
      <p:bldP spid="56" grpId="0"/>
      <p:bldP spid="56" grpId="1"/>
      <p:bldP spid="57" grpId="0"/>
      <p:bldP spid="67" grpId="0"/>
      <p:bldP spid="72" grpId="0"/>
      <p:bldP spid="77" grpId="0"/>
      <p:bldP spid="77" grpId="1"/>
      <p:bldP spid="78" grpId="0"/>
      <p:bldP spid="80" grpId="0"/>
      <p:bldP spid="85" grpId="0" animBg="1"/>
      <p:bldP spid="53" grpId="0"/>
      <p:bldP spid="76" grpId="0"/>
      <p:bldP spid="91" grpId="0"/>
      <p:bldP spid="92" grpId="0"/>
      <p:bldP spid="93" grpId="0"/>
      <p:bldP spid="59" grpId="0" animBg="1"/>
      <p:bldP spid="59" grpId="1" animBg="1"/>
      <p:bldP spid="40" grpId="0"/>
      <p:bldP spid="60" grpId="0" animBg="1"/>
      <p:bldP spid="60" grpId="1" animBg="1"/>
      <p:bldP spid="42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Horizontal Scroll 106"/>
          <p:cNvSpPr/>
          <p:nvPr/>
        </p:nvSpPr>
        <p:spPr>
          <a:xfrm>
            <a:off x="1393214" y="3384245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105" name="Horizontal Scroll 104"/>
          <p:cNvSpPr/>
          <p:nvPr/>
        </p:nvSpPr>
        <p:spPr>
          <a:xfrm>
            <a:off x="1409934" y="2273207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2225236" y="3019510"/>
            <a:ext cx="190748" cy="24677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698864" y="1011748"/>
            <a:ext cx="218640" cy="88751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Flowchart: Alternate Process 103"/>
          <p:cNvSpPr/>
          <p:nvPr/>
        </p:nvSpPr>
        <p:spPr>
          <a:xfrm>
            <a:off x="1936718" y="999125"/>
            <a:ext cx="249288" cy="893716"/>
          </a:xfrm>
          <a:prstGeom prst="flowChartAlternateProcess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546" y="1025032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(ix)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40432" y="9627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32064" y="124572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85468" y="105635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1295400" y="15928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327224" y="1911891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39446" y="9745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43308" y="124178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21187" y="16009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11" name="Oval 110"/>
          <p:cNvSpPr/>
          <p:nvPr/>
        </p:nvSpPr>
        <p:spPr>
          <a:xfrm>
            <a:off x="1899394" y="1281867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82652" y="124178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912924" y="15743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18" name="Oval 117"/>
          <p:cNvSpPr/>
          <p:nvPr/>
        </p:nvSpPr>
        <p:spPr>
          <a:xfrm>
            <a:off x="1908143" y="985869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8790" y="9745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2808152" y="895350"/>
            <a:ext cx="831274" cy="845268"/>
            <a:chOff x="1275962" y="-20034"/>
            <a:chExt cx="831274" cy="845268"/>
          </a:xfrm>
        </p:grpSpPr>
        <p:grpSp>
          <p:nvGrpSpPr>
            <p:cNvPr id="120" name="Group 119"/>
            <p:cNvGrpSpPr/>
            <p:nvPr/>
          </p:nvGrpSpPr>
          <p:grpSpPr>
            <a:xfrm>
              <a:off x="1275962" y="-20034"/>
              <a:ext cx="831274" cy="845268"/>
              <a:chOff x="1039945" y="11430"/>
              <a:chExt cx="1005840" cy="1022775"/>
            </a:xfrm>
          </p:grpSpPr>
          <p:sp>
            <p:nvSpPr>
              <p:cNvPr id="122" name="Teardrop 121"/>
              <p:cNvSpPr/>
              <p:nvPr/>
            </p:nvSpPr>
            <p:spPr>
              <a:xfrm rot="12600000">
                <a:off x="1039946" y="11430"/>
                <a:ext cx="1005839" cy="1005840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3" name="Teardrop 122"/>
              <p:cNvSpPr/>
              <p:nvPr/>
            </p:nvSpPr>
            <p:spPr>
              <a:xfrm rot="14473873">
                <a:off x="1039945" y="28365"/>
                <a:ext cx="1005840" cy="1005839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1285692" y="228393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8 &gt; 1</a:t>
              </a: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1988834" y="1958257"/>
            <a:ext cx="230805" cy="24677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40090" y="190288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 + B = 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531669" y="2328589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7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33442" y="160118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895858" y="97813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140090" y="2973623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+ 7 =    1</a:t>
            </a:r>
          </a:p>
        </p:txBody>
      </p:sp>
      <p:sp>
        <p:nvSpPr>
          <p:cNvPr id="154" name="Oval 153"/>
          <p:cNvSpPr/>
          <p:nvPr/>
        </p:nvSpPr>
        <p:spPr>
          <a:xfrm>
            <a:off x="1665656" y="1617032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663764" y="1258752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51002" y="159343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649425" y="122505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2558952" y="1209698"/>
            <a:ext cx="831274" cy="845268"/>
            <a:chOff x="1275962" y="-20034"/>
            <a:chExt cx="831274" cy="845268"/>
          </a:xfrm>
        </p:grpSpPr>
        <p:grpSp>
          <p:nvGrpSpPr>
            <p:cNvPr id="161" name="Group 160"/>
            <p:cNvGrpSpPr/>
            <p:nvPr/>
          </p:nvGrpSpPr>
          <p:grpSpPr>
            <a:xfrm>
              <a:off x="1275962" y="-20034"/>
              <a:ext cx="831274" cy="845268"/>
              <a:chOff x="1039945" y="11430"/>
              <a:chExt cx="1005840" cy="1022775"/>
            </a:xfrm>
          </p:grpSpPr>
          <p:sp>
            <p:nvSpPr>
              <p:cNvPr id="163" name="Teardrop 162"/>
              <p:cNvSpPr/>
              <p:nvPr/>
            </p:nvSpPr>
            <p:spPr>
              <a:xfrm rot="12600000">
                <a:off x="1039946" y="11430"/>
                <a:ext cx="1005839" cy="1005840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4" name="Teardrop 163"/>
              <p:cNvSpPr/>
              <p:nvPr/>
            </p:nvSpPr>
            <p:spPr>
              <a:xfrm rot="14473873">
                <a:off x="1039945" y="28365"/>
                <a:ext cx="1005840" cy="1005839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1285692" y="228393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1 &lt; 7</a:t>
              </a: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968165" y="29552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2022793" y="3236139"/>
            <a:ext cx="144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3510540" y="2035530"/>
            <a:ext cx="2401824" cy="807029"/>
            <a:chOff x="5476039" y="3017236"/>
            <a:chExt cx="1763935" cy="613268"/>
          </a:xfrm>
        </p:grpSpPr>
        <p:sp>
          <p:nvSpPr>
            <p:cNvPr id="189" name="Rounded Rectangle 188"/>
            <p:cNvSpPr/>
            <p:nvPr/>
          </p:nvSpPr>
          <p:spPr>
            <a:xfrm>
              <a:off x="5476039" y="3017236"/>
              <a:ext cx="1763935" cy="605691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477315" y="3069187"/>
              <a:ext cx="1751781" cy="561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The ten’s digit could be any of this number 1, 2, 3 ....etc.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883" y="903828"/>
            <a:ext cx="2177467" cy="18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/>
          <p:cNvSpPr txBox="1"/>
          <p:nvPr/>
        </p:nvSpPr>
        <p:spPr>
          <a:xfrm>
            <a:off x="6459889" y="1184001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 A + 7 = 11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051673" y="1520244"/>
            <a:ext cx="732893" cy="338554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 = 4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456641" y="1855392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 A + 5 = 21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048425" y="2191635"/>
            <a:ext cx="869149" cy="338554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A = 16</a:t>
            </a:r>
          </a:p>
        </p:txBody>
      </p:sp>
      <p:sp>
        <p:nvSpPr>
          <p:cNvPr id="199" name="Cloud Callout 44"/>
          <p:cNvSpPr/>
          <p:nvPr/>
        </p:nvSpPr>
        <p:spPr>
          <a:xfrm>
            <a:off x="3523021" y="2351705"/>
            <a:ext cx="2363786" cy="533908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394268" y="2378534"/>
            <a:ext cx="2577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MT Extra" pitchFamily="18" charset="2"/>
                <a:ea typeface="Cambria Math" pitchFamily="18" charset="0"/>
                <a:cs typeface="Arial" pitchFamily="34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Each letter represent only one digit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522665" y="3452396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4 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2042906" y="3038102"/>
            <a:ext cx="140716" cy="194498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963100" y="2952750"/>
            <a:ext cx="443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428239" y="124535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643988" y="97332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95" name="Round Diagonal Corner Rectangle 94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846" y="2152831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86" y="3343246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490373" y="190288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90373" y="232858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90373" y="345239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6953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500"/>
                            </p:stCondLst>
                            <p:childTnLst>
                              <p:par>
                                <p:cTn id="2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5" grpId="0" animBg="1"/>
      <p:bldP spid="168" grpId="0" animBg="1"/>
      <p:bldP spid="168" grpId="1" animBg="1"/>
      <p:bldP spid="141" grpId="0" animBg="1"/>
      <p:bldP spid="141" grpId="1" animBg="1"/>
      <p:bldP spid="104" grpId="0" animBg="1"/>
      <p:bldP spid="104" grpId="1" animBg="1"/>
      <p:bldP spid="8" grpId="0"/>
      <p:bldP spid="86" grpId="0"/>
      <p:bldP spid="87" grpId="0"/>
      <p:bldP spid="87" grpId="1"/>
      <p:bldP spid="88" grpId="0"/>
      <p:bldP spid="92" grpId="0"/>
      <p:bldP spid="92" grpId="1"/>
      <p:bldP spid="93" grpId="0"/>
      <p:bldP spid="93" grpId="1"/>
      <p:bldP spid="97" grpId="0"/>
      <p:bldP spid="97" grpId="1"/>
      <p:bldP spid="111" grpId="0" animBg="1"/>
      <p:bldP spid="111" grpId="1" animBg="1"/>
      <p:bldP spid="99" grpId="0"/>
      <p:bldP spid="100" grpId="0"/>
      <p:bldP spid="118" grpId="0" animBg="1"/>
      <p:bldP spid="118" grpId="1" animBg="1"/>
      <p:bldP spid="98" grpId="0"/>
      <p:bldP spid="98" grpId="1"/>
      <p:bldP spid="125" grpId="0" animBg="1"/>
      <p:bldP spid="125" grpId="1" animBg="1"/>
      <p:bldP spid="127" grpId="0"/>
      <p:bldP spid="137" grpId="0"/>
      <p:bldP spid="139" grpId="0"/>
      <p:bldP spid="140" grpId="0"/>
      <p:bldP spid="151" grpId="0"/>
      <p:bldP spid="154" grpId="0" animBg="1"/>
      <p:bldP spid="154" grpId="1" animBg="1"/>
      <p:bldP spid="156" grpId="0" animBg="1"/>
      <p:bldP spid="156" grpId="1" animBg="1"/>
      <p:bldP spid="90" grpId="0"/>
      <p:bldP spid="138" grpId="0"/>
      <p:bldP spid="176" grpId="0"/>
      <p:bldP spid="176" grpId="1"/>
      <p:bldP spid="195" grpId="0"/>
      <p:bldP spid="196" grpId="0"/>
      <p:bldP spid="197" grpId="0"/>
      <p:bldP spid="198" grpId="0"/>
      <p:bldP spid="199" grpId="0" animBg="1"/>
      <p:bldP spid="199" grpId="1" animBg="1"/>
      <p:bldP spid="200" grpId="0"/>
      <p:bldP spid="200" grpId="1"/>
      <p:bldP spid="207" grpId="0"/>
      <p:bldP spid="208" grpId="0" animBg="1"/>
      <p:bldP spid="208" grpId="1" animBg="1"/>
      <p:bldP spid="203" grpId="0"/>
      <p:bldP spid="215" grpId="0"/>
      <p:bldP spid="216" grpId="0"/>
      <p:bldP spid="110" grpId="0"/>
      <p:bldP spid="112" grpId="0"/>
      <p:bldP spid="1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lowchart: Alternate Process 103"/>
          <p:cNvSpPr/>
          <p:nvPr/>
        </p:nvSpPr>
        <p:spPr>
          <a:xfrm>
            <a:off x="1691472" y="980981"/>
            <a:ext cx="249288" cy="930005"/>
          </a:xfrm>
          <a:prstGeom prst="flowChartAlternateProcess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962705" y="997234"/>
            <a:ext cx="218640" cy="88751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667062" y="1605352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665053" y="985869"/>
            <a:ext cx="291356" cy="2913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Horizontal Scroll 104"/>
          <p:cNvSpPr/>
          <p:nvPr/>
        </p:nvSpPr>
        <p:spPr>
          <a:xfrm>
            <a:off x="1409934" y="2273207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415" y="1025032"/>
            <a:ext cx="439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40432" y="9627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32064" y="124572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85468" y="105635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1295400" y="15928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327224" y="1911891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39446" y="9745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43308" y="124178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21187" y="16009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82652" y="124178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912924" y="15743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878790" y="9745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2808152" y="1078236"/>
            <a:ext cx="831274" cy="845268"/>
            <a:chOff x="1275962" y="-20034"/>
            <a:chExt cx="831274" cy="845268"/>
          </a:xfrm>
        </p:grpSpPr>
        <p:grpSp>
          <p:nvGrpSpPr>
            <p:cNvPr id="120" name="Group 119"/>
            <p:cNvGrpSpPr/>
            <p:nvPr/>
          </p:nvGrpSpPr>
          <p:grpSpPr>
            <a:xfrm>
              <a:off x="1275962" y="-20034"/>
              <a:ext cx="831274" cy="845268"/>
              <a:chOff x="1039945" y="11430"/>
              <a:chExt cx="1005840" cy="1022775"/>
            </a:xfrm>
          </p:grpSpPr>
          <p:sp>
            <p:nvSpPr>
              <p:cNvPr id="122" name="Teardrop 121"/>
              <p:cNvSpPr/>
              <p:nvPr/>
            </p:nvSpPr>
            <p:spPr>
              <a:xfrm rot="12600000">
                <a:off x="1039946" y="11430"/>
                <a:ext cx="1005839" cy="1005840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3" name="Teardrop 122"/>
              <p:cNvSpPr/>
              <p:nvPr/>
            </p:nvSpPr>
            <p:spPr>
              <a:xfrm rot="14473873">
                <a:off x="1039945" y="28365"/>
                <a:ext cx="1005840" cy="1005839"/>
              </a:xfrm>
              <a:prstGeom prst="teardrop">
                <a:avLst>
                  <a:gd name="adj" fmla="val 190741"/>
                </a:avLst>
              </a:prstGeom>
              <a:solidFill>
                <a:srgbClr val="E3DE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1285692" y="228393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2 &gt; 0</a:t>
              </a: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2124482" y="1948209"/>
            <a:ext cx="230805" cy="24677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40090" y="1902889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 + A =   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531669" y="2328589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A = 8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33442" y="15743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888749" y="97541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51002" y="15743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649425" y="122505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915909" y="188592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1970537" y="2166842"/>
            <a:ext cx="144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3510540" y="2035530"/>
            <a:ext cx="2401824" cy="807029"/>
            <a:chOff x="5476039" y="3017236"/>
            <a:chExt cx="1763935" cy="613268"/>
          </a:xfrm>
        </p:grpSpPr>
        <p:sp>
          <p:nvSpPr>
            <p:cNvPr id="189" name="Rounded Rectangle 188"/>
            <p:cNvSpPr/>
            <p:nvPr/>
          </p:nvSpPr>
          <p:spPr>
            <a:xfrm>
              <a:off x="5476039" y="3017236"/>
              <a:ext cx="1763935" cy="605691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477315" y="3069187"/>
              <a:ext cx="1751781" cy="561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The ten’s digit could be any of this number 1, 2, 3 ....etc.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199" name="Cloud Callout 44"/>
          <p:cNvSpPr/>
          <p:nvPr/>
        </p:nvSpPr>
        <p:spPr>
          <a:xfrm>
            <a:off x="3523021" y="2351705"/>
            <a:ext cx="2363786" cy="533908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394268" y="2378534"/>
            <a:ext cx="2577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MT Extra" pitchFamily="18" charset="2"/>
                <a:ea typeface="Cambria Math" pitchFamily="18" charset="0"/>
                <a:cs typeface="Arial" pitchFamily="34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Each letter represent only one digit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990650" y="1968805"/>
            <a:ext cx="140716" cy="194498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899150" y="19028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95" name="Round Diagonal Corner Rectangle 94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Find the value of letters in each of the following and give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reasons for the step involved.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846" y="2152831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490373" y="190288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90373" y="232858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34309" y="76061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66" name="Horizontal Scroll 65"/>
          <p:cNvSpPr/>
          <p:nvPr/>
        </p:nvSpPr>
        <p:spPr>
          <a:xfrm>
            <a:off x="1393214" y="3384245"/>
            <a:ext cx="927396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40090" y="297362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8 + B = 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22665" y="345239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B = 1</a:t>
            </a: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86" y="3343246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90373" y="345239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7571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41" grpId="0" animBg="1"/>
      <p:bldP spid="141" grpId="1" animBg="1"/>
      <p:bldP spid="111" grpId="0" animBg="1"/>
      <p:bldP spid="111" grpId="1" animBg="1"/>
      <p:bldP spid="118" grpId="0" animBg="1"/>
      <p:bldP spid="118" grpId="1" animBg="1"/>
      <p:bldP spid="105" grpId="0" animBg="1"/>
      <p:bldP spid="8" grpId="0"/>
      <p:bldP spid="86" grpId="0"/>
      <p:bldP spid="87" grpId="0"/>
      <p:bldP spid="88" grpId="0"/>
      <p:bldP spid="92" grpId="0"/>
      <p:bldP spid="93" grpId="0"/>
      <p:bldP spid="93" grpId="1"/>
      <p:bldP spid="97" grpId="0"/>
      <p:bldP spid="97" grpId="1"/>
      <p:bldP spid="99" grpId="0"/>
      <p:bldP spid="100" grpId="0"/>
      <p:bldP spid="98" grpId="0"/>
      <p:bldP spid="98" grpId="1"/>
      <p:bldP spid="125" grpId="0" animBg="1"/>
      <p:bldP spid="125" grpId="1" animBg="1"/>
      <p:bldP spid="127" grpId="0"/>
      <p:bldP spid="137" grpId="0"/>
      <p:bldP spid="139" grpId="0"/>
      <p:bldP spid="140" grpId="0"/>
      <p:bldP spid="90" grpId="0"/>
      <p:bldP spid="138" grpId="0"/>
      <p:bldP spid="176" grpId="0"/>
      <p:bldP spid="176" grpId="1"/>
      <p:bldP spid="199" grpId="0" animBg="1"/>
      <p:bldP spid="199" grpId="1" animBg="1"/>
      <p:bldP spid="200" grpId="0"/>
      <p:bldP spid="200" grpId="1"/>
      <p:bldP spid="208" grpId="0" animBg="1"/>
      <p:bldP spid="208" grpId="1" animBg="1"/>
      <p:bldP spid="203" grpId="0"/>
      <p:bldP spid="110" grpId="0"/>
      <p:bldP spid="112" grpId="0"/>
      <p:bldP spid="65" grpId="0"/>
      <p:bldP spid="66" grpId="0" animBg="1"/>
      <p:bldP spid="68" grpId="0"/>
      <p:bldP spid="69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428854" y="285750"/>
            <a:ext cx="2286293" cy="399033"/>
            <a:chOff x="3276215" y="381662"/>
            <a:chExt cx="2239333" cy="443165"/>
          </a:xfrm>
        </p:grpSpPr>
        <p:sp>
          <p:nvSpPr>
            <p:cNvPr id="3" name="Snip Diagonal Corner Rectangle 2"/>
            <p:cNvSpPr/>
            <p:nvPr/>
          </p:nvSpPr>
          <p:spPr>
            <a:xfrm>
              <a:off x="3276215" y="381662"/>
              <a:ext cx="2239333" cy="443165"/>
            </a:xfrm>
            <a:prstGeom prst="snip2Diag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16530" y="412151"/>
              <a:ext cx="2191001" cy="37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Of Divisibility</a:t>
              </a:r>
            </a:p>
          </p:txBody>
        </p:sp>
      </p:grpSp>
      <p:grpSp>
        <p:nvGrpSpPr>
          <p:cNvPr id="8" name="Group 4"/>
          <p:cNvGrpSpPr/>
          <p:nvPr/>
        </p:nvGrpSpPr>
        <p:grpSpPr>
          <a:xfrm>
            <a:off x="566725" y="794630"/>
            <a:ext cx="2956982" cy="384666"/>
            <a:chOff x="3239189" y="405244"/>
            <a:chExt cx="1913051" cy="314726"/>
          </a:xfrm>
        </p:grpSpPr>
        <p:sp>
          <p:nvSpPr>
            <p:cNvPr id="9" name="Snip Diagonal Corner Rectangle 8"/>
            <p:cNvSpPr/>
            <p:nvPr/>
          </p:nvSpPr>
          <p:spPr>
            <a:xfrm>
              <a:off x="3246319" y="405244"/>
              <a:ext cx="1805243" cy="314726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9189" y="431145"/>
              <a:ext cx="191305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for Divisibility by 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08609" y="1746860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Example :</a:t>
            </a:r>
            <a:endParaRPr lang="en-US" sz="1600" dirty="0">
              <a:solidFill>
                <a:srgbClr val="FF0000"/>
              </a:solidFill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5817" y="2090255"/>
            <a:ext cx="6865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Check whether the following numbers are divisible by 2 or not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8609" y="281366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43450" y="2515251"/>
            <a:ext cx="224396" cy="21945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93270" y="2515251"/>
            <a:ext cx="206901" cy="21945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79390" y="2515251"/>
            <a:ext cx="206901" cy="21945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707991" y="1916137"/>
            <a:ext cx="2743534" cy="858001"/>
            <a:chOff x="2471470" y="3271405"/>
            <a:chExt cx="2815733" cy="706981"/>
          </a:xfrm>
        </p:grpSpPr>
        <p:sp>
          <p:nvSpPr>
            <p:cNvPr id="28" name="Rounded Rectangle 27"/>
            <p:cNvSpPr/>
            <p:nvPr/>
          </p:nvSpPr>
          <p:spPr>
            <a:xfrm>
              <a:off x="2471470" y="3271405"/>
              <a:ext cx="2815733" cy="706981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alpha val="85000"/>
                  </a:srgbClr>
                </a:gs>
                <a:gs pos="10000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l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85562" y="3324995"/>
              <a:ext cx="2793739" cy="6086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It means that a number is divisible by 2, only if the number is an even number.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706284" y="244959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1232,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6408" y="2449591"/>
            <a:ext cx="1189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and 6818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7778" y="244959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67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51" name="Horizontal Scroll 50"/>
          <p:cNvSpPr/>
          <p:nvPr/>
        </p:nvSpPr>
        <p:spPr>
          <a:xfrm>
            <a:off x="878108" y="3127307"/>
            <a:ext cx="2998414" cy="727751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6793" y="3245102"/>
            <a:ext cx="322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4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4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The number 1232 and 6818 are divisible by 2.</a:t>
            </a:r>
          </a:p>
        </p:txBody>
      </p:sp>
      <p:sp>
        <p:nvSpPr>
          <p:cNvPr id="53" name="Horizontal Scroll 52"/>
          <p:cNvSpPr/>
          <p:nvPr/>
        </p:nvSpPr>
        <p:spPr>
          <a:xfrm>
            <a:off x="899608" y="3981950"/>
            <a:ext cx="2999232" cy="73152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9052" y="4100476"/>
            <a:ext cx="322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4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T</a:t>
            </a:r>
            <a:r>
              <a:rPr lang="en-US" sz="14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he number  67 is not divisible by 2.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857" y="1308923"/>
            <a:ext cx="8188288" cy="406265"/>
          </a:xfrm>
          <a:prstGeom prst="roundRect">
            <a:avLst/>
          </a:prstGeom>
          <a:solidFill>
            <a:srgbClr val="002060"/>
          </a:solidFill>
          <a:ln w="1905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prstClr val="black"/>
                </a:solidFill>
              </a:defRPr>
            </a:lvl1pPr>
          </a:lstStyle>
          <a:p>
            <a:pPr marL="285750" indent="-285750" algn="l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70756" y="1375116"/>
            <a:ext cx="1589587" cy="2544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079690" y="946843"/>
            <a:ext cx="1452169" cy="331743"/>
            <a:chOff x="6143808" y="3861470"/>
            <a:chExt cx="1581571" cy="364917"/>
          </a:xfrm>
        </p:grpSpPr>
        <p:sp>
          <p:nvSpPr>
            <p:cNvPr id="52" name="Right Arrow Callout 51"/>
            <p:cNvSpPr/>
            <p:nvPr/>
          </p:nvSpPr>
          <p:spPr>
            <a:xfrm rot="5400000">
              <a:off x="6754580" y="3255589"/>
              <a:ext cx="364917" cy="1576680"/>
            </a:xfrm>
            <a:prstGeom prst="wedgeRoundRectCallout">
              <a:avLst>
                <a:gd name="adj1" fmla="val 80196"/>
                <a:gd name="adj2" fmla="val 17531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143808" y="3870026"/>
              <a:ext cx="1409454" cy="306467"/>
            </a:xfrm>
            <a:prstGeom prst="wedgeRoundRectCallou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EVEN NUMBER</a:t>
              </a:r>
              <a:endParaRPr lang="en-US" sz="1200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46283" y="1320284"/>
            <a:ext cx="8265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number is divisible by 2, if the digit in its ones place is 0, 2, 4, 6 or 8.</a:t>
            </a:r>
          </a:p>
        </p:txBody>
      </p:sp>
      <p:pic>
        <p:nvPicPr>
          <p:cNvPr id="1026" name="Picture 2" descr="Image result for boy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96" y="3010782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boy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26" y="3903550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7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4" grpId="0" animBg="1"/>
      <p:bldP spid="24" grpId="1" animBg="1"/>
      <p:bldP spid="25" grpId="2" animBg="1"/>
      <p:bldP spid="25" grpId="3" animBg="1"/>
      <p:bldP spid="26" grpId="0" animBg="1"/>
      <p:bldP spid="26" grpId="1" animBg="1"/>
      <p:bldP spid="15" grpId="0"/>
      <p:bldP spid="16" grpId="0"/>
      <p:bldP spid="17" grpId="0"/>
      <p:bldP spid="51" grpId="0" animBg="1"/>
      <p:bldP spid="19" grpId="0"/>
      <p:bldP spid="53" grpId="0" animBg="1"/>
      <p:bldP spid="54" grpId="0"/>
      <p:bldP spid="11" grpId="0" animBg="1"/>
      <p:bldP spid="12" grpId="0" animBg="1"/>
      <p:bldP spid="12" grpId="1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/>
          <p:cNvSpPr/>
          <p:nvPr/>
        </p:nvSpPr>
        <p:spPr>
          <a:xfrm>
            <a:off x="3621199" y="3915621"/>
            <a:ext cx="364079" cy="24140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3169596" y="2720956"/>
            <a:ext cx="400487" cy="24140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Horizontal Scroll 122"/>
          <p:cNvSpPr/>
          <p:nvPr/>
        </p:nvSpPr>
        <p:spPr>
          <a:xfrm>
            <a:off x="875917" y="3048907"/>
            <a:ext cx="3976871" cy="568038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04875" y="3169660"/>
            <a:ext cx="404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The number 768 is divisible by 3.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350" y="1626625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Example: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2142" y="1931049"/>
            <a:ext cx="6607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Check whether the following number is divisible by 3 or not</a:t>
            </a:r>
            <a:endParaRPr lang="en-US" sz="1600" b="1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142" y="2257033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768, 2452</a:t>
            </a:r>
            <a:endParaRPr lang="en-US" sz="1600" b="1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61426" y="2962478"/>
            <a:ext cx="135251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81430" y="2962478"/>
            <a:ext cx="135251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401170" y="2962478"/>
            <a:ext cx="135251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4350" y="266557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Sol.</a:t>
            </a:r>
            <a:endParaRPr lang="en-US" sz="1600" b="1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4882" y="2665579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768</a:t>
            </a:r>
            <a:endParaRPr lang="en-US" sz="1600" b="1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39642" y="2665579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b="1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38662" y="266557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10034" y="266557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10018" y="26655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+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52484" y="26655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+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24628" y="266557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23778" y="26655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=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33330" y="266557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057478" y="3877919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2452</a:t>
            </a:r>
            <a:endParaRPr lang="en-US" sz="1600" b="1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474" y="3877919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b="1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978006" y="3877919"/>
            <a:ext cx="1717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2 + 4 + 5 + 2 =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4717268" y="4181475"/>
            <a:ext cx="762000" cy="465002"/>
            <a:chOff x="2871246" y="3153092"/>
            <a:chExt cx="1157317" cy="800404"/>
          </a:xfrm>
        </p:grpSpPr>
        <p:sp>
          <p:nvSpPr>
            <p:cNvPr id="141" name="Cloud Callout 140"/>
            <p:cNvSpPr/>
            <p:nvPr/>
          </p:nvSpPr>
          <p:spPr>
            <a:xfrm>
              <a:off x="2871246" y="3153092"/>
              <a:ext cx="1157317" cy="800404"/>
            </a:xfrm>
            <a:prstGeom prst="cloudCallout">
              <a:avLst>
                <a:gd name="adj1" fmla="val -35884"/>
                <a:gd name="adj2" fmla="val -2219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84499" y="3267033"/>
              <a:ext cx="925963" cy="52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Bookman Old Style" panose="02050604050505020204" pitchFamily="18" charset="0"/>
                  <a:ea typeface="Cambria Math" panose="02040503050406030204" pitchFamily="18" charset="0"/>
                </a:rPr>
                <a:t>NO</a:t>
              </a:r>
            </a:p>
          </p:txBody>
        </p:sp>
      </p:grpSp>
      <p:sp>
        <p:nvSpPr>
          <p:cNvPr id="143" name="Horizontal Scroll 142"/>
          <p:cNvSpPr/>
          <p:nvPr/>
        </p:nvSpPr>
        <p:spPr>
          <a:xfrm>
            <a:off x="875917" y="4156071"/>
            <a:ext cx="4528829" cy="578714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04874" y="4290087"/>
            <a:ext cx="473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T</a:t>
            </a:r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he number 2452 is not divisible by 3.</a:t>
            </a:r>
          </a:p>
        </p:txBody>
      </p:sp>
      <p:grpSp>
        <p:nvGrpSpPr>
          <p:cNvPr id="57" name="Group 69"/>
          <p:cNvGrpSpPr/>
          <p:nvPr/>
        </p:nvGrpSpPr>
        <p:grpSpPr>
          <a:xfrm>
            <a:off x="6761399" y="2205471"/>
            <a:ext cx="1822062" cy="2457754"/>
            <a:chOff x="2761171" y="2692525"/>
            <a:chExt cx="1537946" cy="118994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8" name="Rounded Rectangle 57"/>
            <p:cNvSpPr/>
            <p:nvPr/>
          </p:nvSpPr>
          <p:spPr>
            <a:xfrm>
              <a:off x="2761171" y="2692525"/>
              <a:ext cx="1537946" cy="1189945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57150">
              <a:solidFill>
                <a:srgbClr val="6633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15204" y="2721431"/>
              <a:ext cx="603453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12700" y="3066856"/>
              <a:ext cx="408462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77149" y="3066856"/>
              <a:ext cx="243050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830" y="3066856"/>
              <a:ext cx="200867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00830" y="2713811"/>
              <a:ext cx="200867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65047" y="3066856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65047" y="2713811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77149" y="2713811"/>
              <a:ext cx="243050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96058" y="2713811"/>
              <a:ext cx="374745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96058" y="3066856"/>
              <a:ext cx="374745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6010" y="2832111"/>
              <a:ext cx="421842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37791" y="3191053"/>
              <a:ext cx="35827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77149" y="3191053"/>
              <a:ext cx="243050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00830" y="3191053"/>
              <a:ext cx="200867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00830" y="2824490"/>
              <a:ext cx="200867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65047" y="3191053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65047" y="2824490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77149" y="2824490"/>
              <a:ext cx="243050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96058" y="2824490"/>
              <a:ext cx="374745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96058" y="3191053"/>
              <a:ext cx="374745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76702" y="2942791"/>
              <a:ext cx="480458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07804" y="3308491"/>
              <a:ext cx="418253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77149" y="3308491"/>
              <a:ext cx="243050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00830" y="3308491"/>
              <a:ext cx="200867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0830" y="2935170"/>
              <a:ext cx="200867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65047" y="3308491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65047" y="2935170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77149" y="2935170"/>
              <a:ext cx="243050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96058" y="2935170"/>
              <a:ext cx="374745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96056" y="3308491"/>
              <a:ext cx="374745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18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77341" y="3410391"/>
              <a:ext cx="479180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77149" y="3402555"/>
              <a:ext cx="243050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00830" y="3402556"/>
              <a:ext cx="200867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565047" y="3402556"/>
              <a:ext cx="246525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96058" y="3402556"/>
              <a:ext cx="374745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21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42675" y="3496619"/>
              <a:ext cx="348511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77149" y="3496619"/>
              <a:ext cx="243050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00830" y="3496619"/>
              <a:ext cx="200867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565047" y="3496619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96058" y="3496619"/>
              <a:ext cx="374745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24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43691" y="3590682"/>
              <a:ext cx="346478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77149" y="3590682"/>
              <a:ext cx="243050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00830" y="3590682"/>
              <a:ext cx="200867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565047" y="3590682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96059" y="3590682"/>
              <a:ext cx="374745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27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6480" y="3696963"/>
              <a:ext cx="400902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14904" y="3696964"/>
              <a:ext cx="367539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00830" y="3696963"/>
              <a:ext cx="200867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65047" y="3696963"/>
              <a:ext cx="246525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96058" y="3696964"/>
              <a:ext cx="374745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30</a:t>
              </a:r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7040611" y="3717798"/>
            <a:ext cx="1243484" cy="225136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ln w="38100">
                <a:solidFill>
                  <a:schemeClr val="tx1"/>
                </a:solidFill>
              </a:ln>
              <a:noFill/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5373" y="387791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13</a:t>
            </a:r>
          </a:p>
        </p:txBody>
      </p:sp>
      <p:grpSp>
        <p:nvGrpSpPr>
          <p:cNvPr id="125" name="Group 4"/>
          <p:cNvGrpSpPr/>
          <p:nvPr/>
        </p:nvGrpSpPr>
        <p:grpSpPr>
          <a:xfrm>
            <a:off x="3428854" y="285750"/>
            <a:ext cx="2286293" cy="399033"/>
            <a:chOff x="3276215" y="381662"/>
            <a:chExt cx="2239333" cy="443165"/>
          </a:xfrm>
        </p:grpSpPr>
        <p:sp>
          <p:nvSpPr>
            <p:cNvPr id="126" name="Snip Diagonal Corner Rectangle 125"/>
            <p:cNvSpPr/>
            <p:nvPr/>
          </p:nvSpPr>
          <p:spPr>
            <a:xfrm>
              <a:off x="3276215" y="381662"/>
              <a:ext cx="2239333" cy="443165"/>
            </a:xfrm>
            <a:prstGeom prst="snip2Diag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316530" y="412151"/>
              <a:ext cx="2191001" cy="37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Of Divisibility</a:t>
              </a:r>
            </a:p>
          </p:txBody>
        </p:sp>
      </p:grpSp>
      <p:grpSp>
        <p:nvGrpSpPr>
          <p:cNvPr id="130" name="Group 4"/>
          <p:cNvGrpSpPr/>
          <p:nvPr/>
        </p:nvGrpSpPr>
        <p:grpSpPr>
          <a:xfrm>
            <a:off x="566725" y="742950"/>
            <a:ext cx="2956982" cy="384666"/>
            <a:chOff x="3239189" y="405244"/>
            <a:chExt cx="1913051" cy="314726"/>
          </a:xfrm>
        </p:grpSpPr>
        <p:sp>
          <p:nvSpPr>
            <p:cNvPr id="132" name="Snip Diagonal Corner Rectangle 131"/>
            <p:cNvSpPr/>
            <p:nvPr/>
          </p:nvSpPr>
          <p:spPr>
            <a:xfrm>
              <a:off x="3246319" y="405244"/>
              <a:ext cx="1805243" cy="314726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39189" y="431145"/>
              <a:ext cx="191305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for Divisibility by 3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558290" y="1219464"/>
            <a:ext cx="7728574" cy="4023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48" y="2869008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18" y="3953548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6598795" y="1304564"/>
            <a:ext cx="1580224" cy="255837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sz="1400" b="1" dirty="0"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810" y="1246685"/>
            <a:ext cx="774543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 A number is divisible by 3, if the sum of its digits is a multiple of 3.</a:t>
            </a:r>
          </a:p>
        </p:txBody>
      </p:sp>
    </p:spTree>
    <p:extLst>
      <p:ext uri="{BB962C8B-B14F-4D97-AF65-F5344CB8AC3E}">
        <p14:creationId xmlns:p14="http://schemas.microsoft.com/office/powerpoint/2010/main" val="33952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5" grpId="0" animBg="1"/>
      <p:bldP spid="145" grpId="1" animBg="1"/>
      <p:bldP spid="123" grpId="0" animBg="1"/>
      <p:bldP spid="124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43" grpId="0"/>
      <p:bldP spid="128" grpId="0"/>
      <p:bldP spid="129" grpId="0"/>
      <p:bldP spid="131" grpId="0"/>
      <p:bldP spid="143" grpId="0" animBg="1"/>
      <p:bldP spid="144" grpId="0"/>
      <p:bldP spid="109" grpId="0" animBg="1"/>
      <p:bldP spid="109" grpId="1" animBg="1"/>
      <p:bldP spid="5" grpId="0"/>
      <p:bldP spid="6" grpId="0" animBg="1"/>
      <p:bldP spid="56" grpId="0" animBg="1"/>
      <p:bldP spid="56" grpId="1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3457198" y="3846329"/>
            <a:ext cx="330981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11558" y="3819551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2468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32046" y="3819551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823052" y="3819551"/>
            <a:ext cx="1523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2 + 4 + 6 + 8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4717268" y="4181475"/>
            <a:ext cx="762000" cy="465002"/>
            <a:chOff x="2871246" y="3153092"/>
            <a:chExt cx="1157317" cy="800404"/>
          </a:xfrm>
        </p:grpSpPr>
        <p:sp>
          <p:nvSpPr>
            <p:cNvPr id="129" name="Cloud Callout 128"/>
            <p:cNvSpPr/>
            <p:nvPr/>
          </p:nvSpPr>
          <p:spPr>
            <a:xfrm>
              <a:off x="2871246" y="3153092"/>
              <a:ext cx="1157317" cy="800404"/>
            </a:xfrm>
            <a:prstGeom prst="cloudCallout">
              <a:avLst>
                <a:gd name="adj1" fmla="val -35884"/>
                <a:gd name="adj2" fmla="val -2219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4499" y="3267033"/>
              <a:ext cx="925963" cy="52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Bookman Old Style" panose="02050604050505020204" pitchFamily="18" charset="0"/>
                  <a:ea typeface="Cambria Math" panose="02040503050406030204" pitchFamily="18" charset="0"/>
                </a:rPr>
                <a:t>NO</a:t>
              </a:r>
            </a:p>
          </p:txBody>
        </p:sp>
      </p:grpSp>
      <p:sp>
        <p:nvSpPr>
          <p:cNvPr id="131" name="Horizontal Scroll 130"/>
          <p:cNvSpPr/>
          <p:nvPr/>
        </p:nvSpPr>
        <p:spPr>
          <a:xfrm>
            <a:off x="811829" y="4169053"/>
            <a:ext cx="4667439" cy="585216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1558" y="4309543"/>
            <a:ext cx="4741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T</a:t>
            </a:r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</a:rPr>
              <a:t>he number 20468 is not divisible by 9.</a:t>
            </a:r>
          </a:p>
        </p:txBody>
      </p:sp>
      <p:sp>
        <p:nvSpPr>
          <p:cNvPr id="119" name="Horizontal Scroll 118"/>
          <p:cNvSpPr/>
          <p:nvPr/>
        </p:nvSpPr>
        <p:spPr>
          <a:xfrm>
            <a:off x="821558" y="3060576"/>
            <a:ext cx="3969517" cy="585216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1558" y="3188522"/>
            <a:ext cx="420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The number 963 is divisible by 9.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202" y="1930034"/>
            <a:ext cx="6607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Check whether the following number is divisible by 9 or not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202" y="2256018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963, 2468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74592" y="2978417"/>
            <a:ext cx="10758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14543" y="2978417"/>
            <a:ext cx="103386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357871" y="2978417"/>
            <a:ext cx="92667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2320" y="2664232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8976" y="268368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963</a:t>
            </a:r>
            <a:endParaRPr lang="en-US" sz="1600" dirty="0">
              <a:latin typeface="Bookman Old Style" panose="02050604050505020204" pitchFamily="18" charset="0"/>
              <a:ea typeface="Cambria Math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69798" y="2683688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79704" y="268368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1076" y="268368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1060" y="26836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+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93526" y="26836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+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87846" y="268368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6996" y="26836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=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3056199" y="2725191"/>
            <a:ext cx="330981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7364" y="268368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18</a:t>
            </a:r>
          </a:p>
        </p:txBody>
      </p:sp>
      <p:grpSp>
        <p:nvGrpSpPr>
          <p:cNvPr id="59" name="Group 69"/>
          <p:cNvGrpSpPr/>
          <p:nvPr/>
        </p:nvGrpSpPr>
        <p:grpSpPr>
          <a:xfrm>
            <a:off x="7003412" y="1657350"/>
            <a:ext cx="1683388" cy="2447464"/>
            <a:chOff x="2815204" y="2709424"/>
            <a:chExt cx="1420895" cy="118496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0" name="Rounded Rectangle 59"/>
            <p:cNvSpPr/>
            <p:nvPr/>
          </p:nvSpPr>
          <p:spPr>
            <a:xfrm>
              <a:off x="2913858" y="2709424"/>
              <a:ext cx="1319134" cy="1184965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57150">
              <a:solidFill>
                <a:srgbClr val="6633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5204" y="2721431"/>
              <a:ext cx="603453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12700" y="3066856"/>
              <a:ext cx="408462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76212" y="3066856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66327" y="3066856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66327" y="2713811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35380" y="3066856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35380" y="2713811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6212" y="2713811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37313" y="2713811"/>
              <a:ext cx="498786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37313" y="3066856"/>
              <a:ext cx="498786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36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06010" y="2832111"/>
              <a:ext cx="421842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37791" y="3191053"/>
              <a:ext cx="35827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76212" y="3191053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66327" y="3191053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66327" y="2824490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35380" y="3191053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35380" y="2824490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76212" y="2824490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37313" y="2824490"/>
              <a:ext cx="498786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18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37313" y="3191053"/>
              <a:ext cx="498786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45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76702" y="2938981"/>
              <a:ext cx="480458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07804" y="3308491"/>
              <a:ext cx="418253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76212" y="3308491"/>
              <a:ext cx="323499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66327" y="3308491"/>
              <a:ext cx="323499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66327" y="2938981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635380" y="3308491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635380" y="2938981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76212" y="2938981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37313" y="2938981"/>
              <a:ext cx="498786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27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37312" y="3308491"/>
              <a:ext cx="498786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54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77341" y="3410391"/>
              <a:ext cx="479180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76212" y="3402555"/>
              <a:ext cx="323499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66327" y="3402556"/>
              <a:ext cx="323499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35380" y="3402556"/>
              <a:ext cx="246525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37313" y="3402556"/>
              <a:ext cx="498786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63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42675" y="3496619"/>
              <a:ext cx="348511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376212" y="3496619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66327" y="3496619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35380" y="3496619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7313" y="3496619"/>
              <a:ext cx="498786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72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943691" y="3590682"/>
              <a:ext cx="346478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76212" y="3590682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6327" y="3590682"/>
              <a:ext cx="323499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35380" y="3590682"/>
              <a:ext cx="246525" cy="149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7313" y="3590682"/>
              <a:ext cx="498786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81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16480" y="3696963"/>
              <a:ext cx="400902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93364" y="3696964"/>
              <a:ext cx="489194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66327" y="3696963"/>
              <a:ext cx="323499" cy="1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×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35380" y="3696963"/>
              <a:ext cx="246525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37313" y="3696964"/>
              <a:ext cx="498786" cy="149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90</a:t>
              </a:r>
            </a:p>
          </p:txBody>
        </p:sp>
      </p:grpSp>
      <p:sp>
        <p:nvSpPr>
          <p:cNvPr id="111" name="Rounded Rectangle 110"/>
          <p:cNvSpPr/>
          <p:nvPr/>
        </p:nvSpPr>
        <p:spPr>
          <a:xfrm>
            <a:off x="7229130" y="1945809"/>
            <a:ext cx="1359271" cy="225136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ln w="38100">
                <a:solidFill>
                  <a:schemeClr val="tx1"/>
                </a:solidFill>
              </a:ln>
              <a:noFill/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193130" y="3819551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ea typeface="Cambria Math" panose="02040503050406030204" pitchFamily="18" charset="0"/>
              </a:rPr>
              <a:t>= 20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12320" y="1626625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Example: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  <a:ea typeface="Cambria Math" pitchFamily="18" charset="0"/>
            </a:endParaRPr>
          </a:p>
        </p:txBody>
      </p:sp>
      <p:grpSp>
        <p:nvGrpSpPr>
          <p:cNvPr id="136" name="Group 4"/>
          <p:cNvGrpSpPr/>
          <p:nvPr/>
        </p:nvGrpSpPr>
        <p:grpSpPr>
          <a:xfrm>
            <a:off x="3428854" y="285750"/>
            <a:ext cx="2286293" cy="399033"/>
            <a:chOff x="3276215" y="381662"/>
            <a:chExt cx="2239333" cy="443165"/>
          </a:xfrm>
        </p:grpSpPr>
        <p:sp>
          <p:nvSpPr>
            <p:cNvPr id="137" name="Snip Diagonal Corner Rectangle 136"/>
            <p:cNvSpPr/>
            <p:nvPr/>
          </p:nvSpPr>
          <p:spPr>
            <a:xfrm>
              <a:off x="3276215" y="381662"/>
              <a:ext cx="2239333" cy="443165"/>
            </a:xfrm>
            <a:prstGeom prst="snip2Diag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16530" y="412151"/>
              <a:ext cx="2191001" cy="37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Of Divisibility</a:t>
              </a:r>
            </a:p>
          </p:txBody>
        </p:sp>
      </p:grpSp>
      <p:grpSp>
        <p:nvGrpSpPr>
          <p:cNvPr id="139" name="Group 4"/>
          <p:cNvGrpSpPr/>
          <p:nvPr/>
        </p:nvGrpSpPr>
        <p:grpSpPr>
          <a:xfrm>
            <a:off x="566725" y="742950"/>
            <a:ext cx="2956982" cy="384666"/>
            <a:chOff x="3239189" y="405244"/>
            <a:chExt cx="1913051" cy="314726"/>
          </a:xfrm>
        </p:grpSpPr>
        <p:sp>
          <p:nvSpPr>
            <p:cNvPr id="140" name="Snip Diagonal Corner Rectangle 139"/>
            <p:cNvSpPr/>
            <p:nvPr/>
          </p:nvSpPr>
          <p:spPr>
            <a:xfrm>
              <a:off x="3246319" y="405244"/>
              <a:ext cx="1805243" cy="314726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39189" y="431145"/>
              <a:ext cx="191305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for Divisibility by 9</a:t>
              </a:r>
            </a:p>
          </p:txBody>
        </p:sp>
      </p:grpSp>
      <p:sp>
        <p:nvSpPr>
          <p:cNvPr id="142" name="Rounded Rectangle 141"/>
          <p:cNvSpPr/>
          <p:nvPr/>
        </p:nvSpPr>
        <p:spPr>
          <a:xfrm>
            <a:off x="605248" y="1219464"/>
            <a:ext cx="7576290" cy="4023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602576" y="1304564"/>
            <a:ext cx="1533750" cy="255837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sz="1400" b="1" dirty="0"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7810" y="1246685"/>
            <a:ext cx="774543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A number is divisible by 9, if the sum of its digits is a multiple of 9.</a:t>
            </a:r>
          </a:p>
        </p:txBody>
      </p:sp>
      <p:pic>
        <p:nvPicPr>
          <p:cNvPr id="145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49" y="2889607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184" y="3981329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2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22" grpId="0"/>
      <p:bldP spid="123" grpId="0"/>
      <p:bldP spid="124" grpId="0"/>
      <p:bldP spid="131" grpId="0" animBg="1"/>
      <p:bldP spid="132" grpId="0"/>
      <p:bldP spid="119" grpId="0" animBg="1"/>
      <p:bldP spid="120" grpId="0"/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18" grpId="0" animBg="1"/>
      <p:bldP spid="118" grpId="1" animBg="1"/>
      <p:bldP spid="42" grpId="0"/>
      <p:bldP spid="111" grpId="0" animBg="1"/>
      <p:bldP spid="111" grpId="1" animBg="1"/>
      <p:bldP spid="133" grpId="0"/>
      <p:bldP spid="135" grpId="0"/>
      <p:bldP spid="142" grpId="0" animBg="1"/>
      <p:bldP spid="143" grpId="0" animBg="1"/>
      <p:bldP spid="143" grpId="1" animBg="1"/>
      <p:bldP spid="1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39210" y="1939762"/>
            <a:ext cx="6865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Check whether the following numbers are divisible by 5 or not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4930" y="2885017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44314" y="2325560"/>
            <a:ext cx="203996" cy="21945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84715" y="2334027"/>
            <a:ext cx="188092" cy="21945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64600" y="2334027"/>
            <a:ext cx="188092" cy="21945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189" y="2271385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125,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17526" y="2271385"/>
            <a:ext cx="1189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and 6810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9393" y="227138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51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1" name="Horizontal Scroll 50"/>
          <p:cNvSpPr/>
          <p:nvPr/>
        </p:nvSpPr>
        <p:spPr>
          <a:xfrm>
            <a:off x="1049852" y="2757701"/>
            <a:ext cx="5245452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7666" y="2894637"/>
            <a:ext cx="548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number 125 and 6810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are divisible by 5.</a:t>
            </a:r>
          </a:p>
        </p:txBody>
      </p:sp>
      <p:sp>
        <p:nvSpPr>
          <p:cNvPr id="53" name="Horizontal Scroll 52"/>
          <p:cNvSpPr/>
          <p:nvPr/>
        </p:nvSpPr>
        <p:spPr>
          <a:xfrm>
            <a:off x="1049852" y="3536946"/>
            <a:ext cx="4309551" cy="59436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9898" y="3664849"/>
            <a:ext cx="4548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T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he number 51 is not divisible by 5.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4930" y="1626625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Example: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  <a:ea typeface="Cambria Math" pitchFamily="18" charset="0"/>
            </a:endParaRPr>
          </a:p>
        </p:txBody>
      </p:sp>
      <p:grpSp>
        <p:nvGrpSpPr>
          <p:cNvPr id="45" name="Group 4"/>
          <p:cNvGrpSpPr/>
          <p:nvPr/>
        </p:nvGrpSpPr>
        <p:grpSpPr>
          <a:xfrm>
            <a:off x="3428854" y="285750"/>
            <a:ext cx="2286293" cy="399033"/>
            <a:chOff x="3276215" y="381662"/>
            <a:chExt cx="2239333" cy="443165"/>
          </a:xfrm>
        </p:grpSpPr>
        <p:sp>
          <p:nvSpPr>
            <p:cNvPr id="46" name="Snip Diagonal Corner Rectangle 45"/>
            <p:cNvSpPr/>
            <p:nvPr/>
          </p:nvSpPr>
          <p:spPr>
            <a:xfrm>
              <a:off x="3276215" y="381662"/>
              <a:ext cx="2239333" cy="443165"/>
            </a:xfrm>
            <a:prstGeom prst="snip2Diag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16530" y="412151"/>
              <a:ext cx="2191001" cy="37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Of Divisibility</a:t>
              </a:r>
            </a:p>
          </p:txBody>
        </p:sp>
      </p:grpSp>
      <p:grpSp>
        <p:nvGrpSpPr>
          <p:cNvPr id="48" name="Group 4"/>
          <p:cNvGrpSpPr/>
          <p:nvPr/>
        </p:nvGrpSpPr>
        <p:grpSpPr>
          <a:xfrm>
            <a:off x="566725" y="742950"/>
            <a:ext cx="2956982" cy="384666"/>
            <a:chOff x="3239189" y="405244"/>
            <a:chExt cx="1913051" cy="314726"/>
          </a:xfrm>
        </p:grpSpPr>
        <p:sp>
          <p:nvSpPr>
            <p:cNvPr id="52" name="Snip Diagonal Corner Rectangle 51"/>
            <p:cNvSpPr/>
            <p:nvPr/>
          </p:nvSpPr>
          <p:spPr>
            <a:xfrm>
              <a:off x="3246319" y="405244"/>
              <a:ext cx="1805243" cy="314726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39189" y="431145"/>
              <a:ext cx="191305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for Divisibility by 5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541810" y="1219464"/>
            <a:ext cx="7259035" cy="4023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993449" y="1294836"/>
            <a:ext cx="752004" cy="255837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sz="1400" b="1" dirty="0"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7811" y="1246685"/>
            <a:ext cx="744319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 A number is divisible by 5, if the digit in its ones place is 0 or 5.</a:t>
            </a:r>
          </a:p>
        </p:txBody>
      </p:sp>
      <p:pic>
        <p:nvPicPr>
          <p:cNvPr id="70" name="Picture 2" descr="Image result for boy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91" y="2624914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Image result for boy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12" y="3404636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2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4" grpId="0" animBg="1"/>
      <p:bldP spid="24" grpId="1" animBg="1"/>
      <p:bldP spid="25" grpId="1" animBg="1"/>
      <p:bldP spid="25" grpId="2" animBg="1"/>
      <p:bldP spid="26" grpId="0" animBg="1"/>
      <p:bldP spid="26" grpId="1" animBg="1"/>
      <p:bldP spid="15" grpId="0"/>
      <p:bldP spid="16" grpId="0"/>
      <p:bldP spid="17" grpId="0"/>
      <p:bldP spid="51" grpId="0" animBg="1"/>
      <p:bldP spid="19" grpId="0"/>
      <p:bldP spid="53" grpId="0" animBg="1"/>
      <p:bldP spid="54" grpId="0"/>
      <p:bldP spid="44" grpId="0"/>
      <p:bldP spid="56" grpId="0" animBg="1"/>
      <p:bldP spid="66" grpId="0" animBg="1"/>
      <p:bldP spid="66" grpId="1" animBg="1"/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85800" y="1979084"/>
            <a:ext cx="7002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Check whether the following numbers are divisible by 10 or not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25" y="2962275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78497" y="2376367"/>
            <a:ext cx="185451" cy="21945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10669" y="2376367"/>
            <a:ext cx="188092" cy="21945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17313" y="2376367"/>
            <a:ext cx="188092" cy="21945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2310707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150,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8641" y="2310707"/>
            <a:ext cx="1189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and 7100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508" y="231070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81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1" name="Horizontal Scroll 50"/>
          <p:cNvSpPr/>
          <p:nvPr/>
        </p:nvSpPr>
        <p:spPr>
          <a:xfrm>
            <a:off x="1050572" y="2837228"/>
            <a:ext cx="5348985" cy="59436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1154" y="2965131"/>
            <a:ext cx="533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number 150 and 7100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are divisible by 10.</a:t>
            </a:r>
          </a:p>
        </p:txBody>
      </p:sp>
      <p:sp>
        <p:nvSpPr>
          <p:cNvPr id="53" name="Horizontal Scroll 52"/>
          <p:cNvSpPr/>
          <p:nvPr/>
        </p:nvSpPr>
        <p:spPr>
          <a:xfrm>
            <a:off x="1050572" y="3511075"/>
            <a:ext cx="4475617" cy="59436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2119" y="3638978"/>
            <a:ext cx="4609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T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he number 81 is not divisible by 10.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4825" y="1626625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Example: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  <a:ea typeface="Cambria Math" pitchFamily="18" charset="0"/>
            </a:endParaRPr>
          </a:p>
        </p:txBody>
      </p:sp>
      <p:grpSp>
        <p:nvGrpSpPr>
          <p:cNvPr id="45" name="Group 4"/>
          <p:cNvGrpSpPr/>
          <p:nvPr/>
        </p:nvGrpSpPr>
        <p:grpSpPr>
          <a:xfrm>
            <a:off x="3428854" y="285750"/>
            <a:ext cx="2286293" cy="399033"/>
            <a:chOff x="3276215" y="381662"/>
            <a:chExt cx="2239333" cy="443165"/>
          </a:xfrm>
        </p:grpSpPr>
        <p:sp>
          <p:nvSpPr>
            <p:cNvPr id="46" name="Snip Diagonal Corner Rectangle 45"/>
            <p:cNvSpPr/>
            <p:nvPr/>
          </p:nvSpPr>
          <p:spPr>
            <a:xfrm>
              <a:off x="3276215" y="381662"/>
              <a:ext cx="2239333" cy="443165"/>
            </a:xfrm>
            <a:prstGeom prst="snip2Diag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16530" y="412151"/>
              <a:ext cx="2191001" cy="37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Of Divisibility</a:t>
              </a:r>
            </a:p>
          </p:txBody>
        </p:sp>
      </p:grpSp>
      <p:grpSp>
        <p:nvGrpSpPr>
          <p:cNvPr id="48" name="Group 4"/>
          <p:cNvGrpSpPr/>
          <p:nvPr/>
        </p:nvGrpSpPr>
        <p:grpSpPr>
          <a:xfrm>
            <a:off x="566725" y="742950"/>
            <a:ext cx="2956982" cy="384666"/>
            <a:chOff x="3239189" y="405244"/>
            <a:chExt cx="1913051" cy="314726"/>
          </a:xfrm>
        </p:grpSpPr>
        <p:sp>
          <p:nvSpPr>
            <p:cNvPr id="52" name="Snip Diagonal Corner Rectangle 51"/>
            <p:cNvSpPr/>
            <p:nvPr/>
          </p:nvSpPr>
          <p:spPr>
            <a:xfrm>
              <a:off x="3246319" y="405244"/>
              <a:ext cx="1871184" cy="314726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39189" y="431145"/>
              <a:ext cx="191305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ookman Old Style" panose="02050604050505020204" pitchFamily="18" charset="0"/>
                  <a:ea typeface="Cambria Math" panose="02040503050406030204" pitchFamily="18" charset="0"/>
                  <a:cs typeface="Arial" pitchFamily="34" charset="0"/>
                </a:rPr>
                <a:t>Test for Divisibility by 10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541811" y="1219464"/>
            <a:ext cx="6925790" cy="4023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101135" y="1294836"/>
            <a:ext cx="263573" cy="255837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sz="1400" b="1" dirty="0"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7811" y="1246685"/>
            <a:ext cx="744319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  <a:ea typeface="Cambria Math" pitchFamily="18" charset="0"/>
                <a:cs typeface="Arial" pitchFamily="34" charset="0"/>
              </a:rPr>
              <a:t> A number is divisible by 10, if the digit in its ones place is 0 .</a:t>
            </a:r>
          </a:p>
        </p:txBody>
      </p:sp>
      <p:pic>
        <p:nvPicPr>
          <p:cNvPr id="68" name="Picture 2" descr="Image result for boy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66" y="2624914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Image result for boy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12" y="3395111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9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4" grpId="0" animBg="1"/>
      <p:bldP spid="24" grpId="1" animBg="1"/>
      <p:bldP spid="25" grpId="1" animBg="1"/>
      <p:bldP spid="25" grpId="2" animBg="1"/>
      <p:bldP spid="26" grpId="0" animBg="1"/>
      <p:bldP spid="26" grpId="1" animBg="1"/>
      <p:bldP spid="15" grpId="0"/>
      <p:bldP spid="16" grpId="0"/>
      <p:bldP spid="17" grpId="0"/>
      <p:bldP spid="51" grpId="0" animBg="1"/>
      <p:bldP spid="19" grpId="0"/>
      <p:bldP spid="53" grpId="0" animBg="1"/>
      <p:bldP spid="54" grpId="0"/>
      <p:bldP spid="44" grpId="0"/>
      <p:bldP spid="56" grpId="0" animBg="1"/>
      <p:bldP spid="66" grpId="0" animBg="1"/>
      <p:bldP spid="66" grpId="1" animBg="1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8691" y="1034989"/>
            <a:ext cx="3692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So……..</a:t>
            </a:r>
            <a:endParaRPr lang="en-US" sz="2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316" y="1490024"/>
            <a:ext cx="759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Two digit numbers are all the Natural numbers ….</a:t>
            </a:r>
            <a:endParaRPr lang="en-US" sz="2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512" y="228885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</a:t>
            </a:r>
            <a:r>
              <a:rPr lang="en-US" sz="32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……………….</a:t>
            </a:r>
            <a:endParaRPr lang="en-US" sz="32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27934" y="1941326"/>
            <a:ext cx="13035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99</a:t>
            </a:r>
            <a:endParaRPr lang="en-US" sz="6600" dirty="0">
              <a:solidFill>
                <a:srgbClr val="FF0000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2" name="Group 4"/>
          <p:cNvGrpSpPr/>
          <p:nvPr/>
        </p:nvGrpSpPr>
        <p:grpSpPr>
          <a:xfrm>
            <a:off x="596067" y="559471"/>
            <a:ext cx="2375734" cy="362758"/>
            <a:chOff x="3294986" y="381662"/>
            <a:chExt cx="2343588" cy="443165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3294986" y="381662"/>
              <a:ext cx="2343588" cy="443165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5512" y="396854"/>
              <a:ext cx="2343061" cy="413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Two - Digit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8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 Diagonal Corner Rectangle 48"/>
          <p:cNvSpPr/>
          <p:nvPr/>
        </p:nvSpPr>
        <p:spPr>
          <a:xfrm>
            <a:off x="557110" y="308198"/>
            <a:ext cx="5910365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22139" y="399623"/>
            <a:ext cx="1539243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36" y="364093"/>
            <a:ext cx="626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2 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667068" y="960549"/>
            <a:ext cx="2812687" cy="775308"/>
          </a:xfrm>
          <a:prstGeom prst="wedgeRoundRectCallout">
            <a:avLst>
              <a:gd name="adj1" fmla="val 11473"/>
              <a:gd name="adj2" fmla="val -34716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" name="Horizontal Scroll 26"/>
          <p:cNvSpPr/>
          <p:nvPr/>
        </p:nvSpPr>
        <p:spPr>
          <a:xfrm>
            <a:off x="1066594" y="1506034"/>
            <a:ext cx="2597038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6639" y="1649822"/>
            <a:ext cx="297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720 is divisible by 2.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46540" y="1041741"/>
            <a:ext cx="225460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4200" y="1009650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(i)  720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27022" y="2817108"/>
            <a:ext cx="225460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4200" y="2800350"/>
            <a:ext cx="1013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(ii)  917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0" name="Horizontal Scroll 49"/>
          <p:cNvSpPr/>
          <p:nvPr/>
        </p:nvSpPr>
        <p:spPr>
          <a:xfrm>
            <a:off x="1018968" y="3235345"/>
            <a:ext cx="3119779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4515" y="3379203"/>
            <a:ext cx="329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917 is not divisible by 2.</a:t>
            </a:r>
          </a:p>
        </p:txBody>
      </p:sp>
      <p:sp>
        <p:nvSpPr>
          <p:cNvPr id="3" name="Flowchart: Alternate Process 2"/>
          <p:cNvSpPr/>
          <p:nvPr/>
        </p:nvSpPr>
        <p:spPr>
          <a:xfrm>
            <a:off x="6555059" y="1465751"/>
            <a:ext cx="1136650" cy="213917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7041" y="981727"/>
            <a:ext cx="29409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 number is divisible by 2,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if the digit in its ones place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0, 2, 4, 6, 8.</a:t>
            </a:r>
            <a:endParaRPr lang="en-US" sz="1400" dirty="0">
              <a:latin typeface="Bookman Old Style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28441" y="1788748"/>
            <a:ext cx="1470026" cy="274260"/>
            <a:chOff x="6179460" y="3956875"/>
            <a:chExt cx="1709325" cy="390255"/>
          </a:xfrm>
        </p:grpSpPr>
        <p:sp>
          <p:nvSpPr>
            <p:cNvPr id="17" name="Rounded Rectangular Callout 16"/>
            <p:cNvSpPr/>
            <p:nvPr/>
          </p:nvSpPr>
          <p:spPr>
            <a:xfrm rot="5400000">
              <a:off x="6850013" y="3308358"/>
              <a:ext cx="390255" cy="1687289"/>
            </a:xfrm>
            <a:prstGeom prst="wedgeRoundRectCallout">
              <a:avLst>
                <a:gd name="adj1" fmla="val -87549"/>
                <a:gd name="adj2" fmla="val 20555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9460" y="3977439"/>
              <a:ext cx="1497526" cy="325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EVEN NUMBERS</a:t>
              </a:r>
              <a:endParaRPr lang="en-US" sz="1200" dirty="0">
                <a:latin typeface="Bookman Old Style" pitchFamily="18" charset="0"/>
              </a:endParaRPr>
            </a:p>
          </p:txBody>
        </p:sp>
      </p:grpSp>
      <p:pic>
        <p:nvPicPr>
          <p:cNvPr id="52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81" y="1333837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21" y="3005227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504825" y="1649822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8016" y="3379203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1" grpId="0" animBg="1"/>
      <p:bldP spid="10" grpId="0"/>
      <p:bldP spid="12" grpId="0" animBg="1"/>
      <p:bldP spid="27" grpId="0" animBg="1"/>
      <p:bldP spid="28" grpId="0"/>
      <p:bldP spid="30" grpId="0" animBg="1"/>
      <p:bldP spid="30" grpId="1" animBg="1"/>
      <p:bldP spid="19" grpId="0"/>
      <p:bldP spid="41" grpId="0" animBg="1"/>
      <p:bldP spid="41" grpId="1" animBg="1"/>
      <p:bldP spid="37" grpId="0"/>
      <p:bldP spid="50" grpId="0" animBg="1"/>
      <p:bldP spid="51" grpId="0"/>
      <p:bldP spid="3" grpId="0" animBg="1"/>
      <p:bldP spid="13" grpId="0"/>
      <p:bldP spid="54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1803873" y="2750414"/>
            <a:ext cx="204964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ound Diagonal Corner Rectangle 48"/>
          <p:cNvSpPr/>
          <p:nvPr/>
        </p:nvSpPr>
        <p:spPr>
          <a:xfrm>
            <a:off x="557110" y="308198"/>
            <a:ext cx="5910365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22139" y="399623"/>
            <a:ext cx="1539243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36" y="364093"/>
            <a:ext cx="626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2 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667068" y="960549"/>
            <a:ext cx="2812687" cy="775308"/>
          </a:xfrm>
          <a:prstGeom prst="wedgeRoundRectCallout">
            <a:avLst>
              <a:gd name="adj1" fmla="val 11473"/>
              <a:gd name="adj2" fmla="val -34716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6555059" y="1465751"/>
            <a:ext cx="1136650" cy="213917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7041" y="981727"/>
            <a:ext cx="29409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 number is divisible by 2,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if the digit in its ones place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0, 2, 4, 6, 8.</a:t>
            </a:r>
            <a:endParaRPr lang="en-US" sz="1400" dirty="0">
              <a:latin typeface="Bookman Old Style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28441" y="1788748"/>
            <a:ext cx="1470026" cy="274260"/>
            <a:chOff x="6179460" y="3956875"/>
            <a:chExt cx="1709325" cy="390255"/>
          </a:xfrm>
        </p:grpSpPr>
        <p:sp>
          <p:nvSpPr>
            <p:cNvPr id="17" name="Rounded Rectangular Callout 16"/>
            <p:cNvSpPr/>
            <p:nvPr/>
          </p:nvSpPr>
          <p:spPr>
            <a:xfrm rot="5400000">
              <a:off x="6850013" y="3308358"/>
              <a:ext cx="390255" cy="1687289"/>
            </a:xfrm>
            <a:prstGeom prst="wedgeRoundRectCallout">
              <a:avLst>
                <a:gd name="adj1" fmla="val -87549"/>
                <a:gd name="adj2" fmla="val 20555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9460" y="3977439"/>
              <a:ext cx="1497526" cy="325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EVEN NUMBERS</a:t>
              </a:r>
              <a:endParaRPr lang="en-US" sz="1200" dirty="0">
                <a:latin typeface="Bookman Old Style" pitchFamily="18" charset="0"/>
              </a:endParaRPr>
            </a:p>
          </p:txBody>
        </p:sp>
      </p:grpSp>
      <p:sp>
        <p:nvSpPr>
          <p:cNvPr id="36" name="Horizontal Scroll 35"/>
          <p:cNvSpPr/>
          <p:nvPr/>
        </p:nvSpPr>
        <p:spPr>
          <a:xfrm>
            <a:off x="1032119" y="1357651"/>
            <a:ext cx="3523723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8789" y="1501509"/>
            <a:ext cx="380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579321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2.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824493" y="1019252"/>
            <a:ext cx="204964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5868" y="979599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(iii)  579321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5868" y="2724150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(iv)  379514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1" name="Horizontal Scroll 70"/>
          <p:cNvSpPr/>
          <p:nvPr/>
        </p:nvSpPr>
        <p:spPr>
          <a:xfrm>
            <a:off x="1019604" y="3162300"/>
            <a:ext cx="3017391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09650" y="3306158"/>
            <a:ext cx="3280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379514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divisible by 2.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4825" y="150150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8016" y="330615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pic>
        <p:nvPicPr>
          <p:cNvPr id="83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67" y="1240668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35" y="3062704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36" grpId="0" animBg="1"/>
      <p:bldP spid="38" grpId="0"/>
      <p:bldP spid="39" grpId="0" animBg="1"/>
      <p:bldP spid="39" grpId="1" animBg="1"/>
      <p:bldP spid="40" grpId="0"/>
      <p:bldP spid="63" grpId="0"/>
      <p:bldP spid="71" grpId="0" animBg="1"/>
      <p:bldP spid="72" grpId="0"/>
      <p:bldP spid="81" grpId="0"/>
      <p:bldP spid="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5943600" y="1038258"/>
            <a:ext cx="2589349" cy="775011"/>
          </a:xfrm>
          <a:prstGeom prst="wedgeRoundRectCallout">
            <a:avLst>
              <a:gd name="adj1" fmla="val -11008"/>
              <a:gd name="adj2" fmla="val -49842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313847" y="1566147"/>
            <a:ext cx="629753" cy="20970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76196" y="918579"/>
            <a:ext cx="225460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895350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(i)  270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1076755" y="1295400"/>
            <a:ext cx="2637984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1" y="1433394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2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70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divisible by 5.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60351" y="2597180"/>
            <a:ext cx="225460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" y="2571750"/>
            <a:ext cx="1013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(ii)  856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1" name="Horizontal Scroll 30"/>
          <p:cNvSpPr/>
          <p:nvPr/>
        </p:nvSpPr>
        <p:spPr>
          <a:xfrm>
            <a:off x="1047993" y="2966857"/>
            <a:ext cx="3079983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0265" y="3095625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856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5.</a:t>
            </a:r>
          </a:p>
        </p:txBody>
      </p:sp>
      <p:sp>
        <p:nvSpPr>
          <p:cNvPr id="33" name="Round Diagonal Corner Rectangle 32"/>
          <p:cNvSpPr/>
          <p:nvPr/>
        </p:nvSpPr>
        <p:spPr>
          <a:xfrm>
            <a:off x="557110" y="308198"/>
            <a:ext cx="5910365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1389" y="1081444"/>
            <a:ext cx="2673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 number is divisible by 5, if the digit in its one’s place is 0 or 5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25" y="1433394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8016" y="3095625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pic>
        <p:nvPicPr>
          <p:cNvPr id="38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61" y="1129035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66" y="2825603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757306" y="379730"/>
            <a:ext cx="1464538" cy="28388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636" y="364093"/>
            <a:ext cx="626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5 ?</a:t>
            </a:r>
            <a:endParaRPr lang="en-US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6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2" grpId="1" animBg="1"/>
      <p:bldP spid="13" grpId="0"/>
      <p:bldP spid="20" grpId="0" animBg="1"/>
      <p:bldP spid="21" grpId="0"/>
      <p:bldP spid="23" grpId="0" animBg="1"/>
      <p:bldP spid="23" grpId="1" animBg="1"/>
      <p:bldP spid="24" grpId="0"/>
      <p:bldP spid="31" grpId="0" animBg="1"/>
      <p:bldP spid="32" grpId="0"/>
      <p:bldP spid="33" grpId="0" animBg="1"/>
      <p:bldP spid="11" grpId="0"/>
      <p:bldP spid="36" grpId="0"/>
      <p:bldP spid="37" grpId="0"/>
      <p:bldP spid="2" grpId="0" animBg="1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5943600" y="1038258"/>
            <a:ext cx="2589349" cy="775011"/>
          </a:xfrm>
          <a:prstGeom prst="wedgeRoundRectCallout">
            <a:avLst>
              <a:gd name="adj1" fmla="val -11008"/>
              <a:gd name="adj2" fmla="val -49842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313847" y="1566147"/>
            <a:ext cx="629753" cy="20970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557110" y="308198"/>
            <a:ext cx="5910365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1389" y="1081444"/>
            <a:ext cx="2673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 number is divisible by 5, if the digit in its one’s place is 0 or 5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757306" y="379730"/>
            <a:ext cx="1464538" cy="28388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636" y="364093"/>
            <a:ext cx="626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5 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98615" y="930884"/>
            <a:ext cx="225460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3168" y="895350"/>
            <a:ext cx="1632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(iii)  6550753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5" name="Horizontal Scroll 44"/>
          <p:cNvSpPr/>
          <p:nvPr/>
        </p:nvSpPr>
        <p:spPr>
          <a:xfrm>
            <a:off x="1036770" y="1288741"/>
            <a:ext cx="3656235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6816" y="1423004"/>
            <a:ext cx="377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6550753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5.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736690" y="2630582"/>
            <a:ext cx="225460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3168" y="2595048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(iv)  876945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2" name="Horizontal Scroll 51"/>
          <p:cNvSpPr/>
          <p:nvPr/>
        </p:nvSpPr>
        <p:spPr>
          <a:xfrm>
            <a:off x="1004944" y="2950671"/>
            <a:ext cx="3454134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6771" y="3094459"/>
            <a:ext cx="349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876945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5.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4825" y="1423004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8016" y="309445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pic>
        <p:nvPicPr>
          <p:cNvPr id="61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44" y="1183914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03" y="2809417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/>
      <p:bldP spid="45" grpId="0" animBg="1"/>
      <p:bldP spid="46" grpId="0"/>
      <p:bldP spid="47" grpId="0" animBg="1"/>
      <p:bldP spid="47" grpId="1" animBg="1"/>
      <p:bldP spid="48" grpId="0"/>
      <p:bldP spid="52" grpId="0" animBg="1"/>
      <p:bldP spid="53" grpId="0"/>
      <p:bldP spid="59" grpId="0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155732" y="943926"/>
            <a:ext cx="204964" cy="24140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0318" y="895350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(i)  90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1036820" y="1290457"/>
            <a:ext cx="2585010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176" y="1424720"/>
            <a:ext cx="2724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90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divisible by 10.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497369" y="2455856"/>
            <a:ext cx="225460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0318" y="2419350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(ii)  1174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1" name="Horizontal Scroll 30"/>
          <p:cNvSpPr/>
          <p:nvPr/>
        </p:nvSpPr>
        <p:spPr>
          <a:xfrm>
            <a:off x="1008245" y="2853252"/>
            <a:ext cx="3258955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0601" y="3006565"/>
            <a:ext cx="375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1174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10.</a:t>
            </a:r>
          </a:p>
        </p:txBody>
      </p:sp>
      <p:sp>
        <p:nvSpPr>
          <p:cNvPr id="33" name="Round Diagonal Corner Rectangle 32"/>
          <p:cNvSpPr/>
          <p:nvPr/>
        </p:nvSpPr>
        <p:spPr>
          <a:xfrm>
            <a:off x="557110" y="308198"/>
            <a:ext cx="6072290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732984" y="389255"/>
            <a:ext cx="1620793" cy="28388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636" y="361890"/>
            <a:ext cx="6086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10 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181600" y="819150"/>
            <a:ext cx="2449533" cy="775010"/>
          </a:xfrm>
          <a:prstGeom prst="wedgeRoundRectCallout">
            <a:avLst>
              <a:gd name="adj1" fmla="val -4557"/>
              <a:gd name="adj2" fmla="val -49341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941050" y="1311963"/>
            <a:ext cx="251901" cy="23067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1009" y="843409"/>
            <a:ext cx="24305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 number is divisible by 10, if the digit in its one’s place is 0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25" y="1423004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8016" y="3006565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pic>
        <p:nvPicPr>
          <p:cNvPr id="37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3" y="1193276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641" y="2711998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20" grpId="0" animBg="1"/>
      <p:bldP spid="21" grpId="0"/>
      <p:bldP spid="23" grpId="0" animBg="1"/>
      <p:bldP spid="23" grpId="1" animBg="1"/>
      <p:bldP spid="24" grpId="0"/>
      <p:bldP spid="31" grpId="0" animBg="1"/>
      <p:bldP spid="32" grpId="0"/>
      <p:bldP spid="33" grpId="0" animBg="1"/>
      <p:bldP spid="2" grpId="0" animBg="1"/>
      <p:bldP spid="6" grpId="0"/>
      <p:bldP spid="9" grpId="0" animBg="1"/>
      <p:bldP spid="10" grpId="0" animBg="1"/>
      <p:bldP spid="11" grpId="0"/>
      <p:bldP spid="35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 Diagonal Corner Rectangle 32"/>
          <p:cNvSpPr/>
          <p:nvPr/>
        </p:nvSpPr>
        <p:spPr>
          <a:xfrm>
            <a:off x="557110" y="308198"/>
            <a:ext cx="6072290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732984" y="389255"/>
            <a:ext cx="1620793" cy="28388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636" y="361890"/>
            <a:ext cx="6086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10 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181600" y="819150"/>
            <a:ext cx="2449533" cy="775010"/>
          </a:xfrm>
          <a:prstGeom prst="wedgeRoundRectCallout">
            <a:avLst>
              <a:gd name="adj1" fmla="val -4557"/>
              <a:gd name="adj2" fmla="val -43722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941050" y="1311963"/>
            <a:ext cx="251901" cy="23067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1009" y="843409"/>
            <a:ext cx="24305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 number is divisible by 10, if the digit in its one’s place is 0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31063" y="923326"/>
            <a:ext cx="225460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" y="895350"/>
            <a:ext cx="128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(iii) 20345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4" name="Horizontal Scroll 43"/>
          <p:cNvSpPr/>
          <p:nvPr/>
        </p:nvSpPr>
        <p:spPr>
          <a:xfrm>
            <a:off x="1041134" y="1280508"/>
            <a:ext cx="3488675" cy="60702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1180" y="1424650"/>
            <a:ext cx="349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20345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10.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881981" y="2633718"/>
            <a:ext cx="225460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9600" y="2595048"/>
            <a:ext cx="1537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(iv) 3759210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1" name="Horizontal Scroll 50"/>
          <p:cNvSpPr/>
          <p:nvPr/>
        </p:nvSpPr>
        <p:spPr>
          <a:xfrm>
            <a:off x="1031180" y="2989824"/>
            <a:ext cx="3357488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1226" y="3124087"/>
            <a:ext cx="33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3759210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divisible by 10.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4825" y="142465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8016" y="3124087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pic>
        <p:nvPicPr>
          <p:cNvPr id="60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07" y="1188868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566" y="2891096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0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/>
      <p:bldP spid="44" grpId="0" animBg="1"/>
      <p:bldP spid="45" grpId="0"/>
      <p:bldP spid="46" grpId="0" animBg="1"/>
      <p:bldP spid="46" grpId="1" animBg="1"/>
      <p:bldP spid="47" grpId="0"/>
      <p:bldP spid="51" grpId="0" animBg="1"/>
      <p:bldP spid="52" grpId="0"/>
      <p:bldP spid="58" grpId="0"/>
      <p:bldP spid="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5683995" y="976418"/>
            <a:ext cx="2694486" cy="775011"/>
          </a:xfrm>
          <a:prstGeom prst="wedgeRoundRectCallout">
            <a:avLst>
              <a:gd name="adj1" fmla="val -4748"/>
              <a:gd name="adj2" fmla="val -44565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12795" y="1270682"/>
            <a:ext cx="1573490" cy="20970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49623" y="1021288"/>
            <a:ext cx="330097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" y="2647950"/>
            <a:ext cx="1079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(ii) 1693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1" name="Horizontal Scroll 30"/>
          <p:cNvSpPr/>
          <p:nvPr/>
        </p:nvSpPr>
        <p:spPr>
          <a:xfrm>
            <a:off x="1000553" y="3069329"/>
            <a:ext cx="3142792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4062" y="3207675"/>
            <a:ext cx="3263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1693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3.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600" y="975300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(i) 474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03813" y="975300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76235" y="975300"/>
            <a:ext cx="1659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4 + 7 + 4 = 15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6422644" y="1505683"/>
            <a:ext cx="1323774" cy="208498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8900" y="1005547"/>
            <a:ext cx="29409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number is divisible by 3,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if  the sum of its digits is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multiple of 3.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1056085" y="1373392"/>
            <a:ext cx="2640097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6131" y="1511738"/>
            <a:ext cx="265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474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divisible by 3.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515088" y="2683052"/>
            <a:ext cx="330097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82137" y="2647950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43673" y="2647950"/>
            <a:ext cx="2060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1 + 6 + 9 + 3 = 19</a:t>
            </a:r>
          </a:p>
        </p:txBody>
      </p:sp>
      <p:sp>
        <p:nvSpPr>
          <p:cNvPr id="53" name="Round Diagonal Corner Rectangle 52"/>
          <p:cNvSpPr/>
          <p:nvPr/>
        </p:nvSpPr>
        <p:spPr>
          <a:xfrm>
            <a:off x="557110" y="308198"/>
            <a:ext cx="6072290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747541" y="404881"/>
            <a:ext cx="1509381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406" y="357075"/>
            <a:ext cx="6064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3 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4825" y="153351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8016" y="320028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pic>
        <p:nvPicPr>
          <p:cNvPr id="56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09" y="1232138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53" y="2928075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0" grpId="2" animBg="1"/>
      <p:bldP spid="10" grpId="3" animBg="1"/>
      <p:bldP spid="12" grpId="0" animBg="1"/>
      <p:bldP spid="12" grpId="1" animBg="1"/>
      <p:bldP spid="24" grpId="0"/>
      <p:bldP spid="31" grpId="0" animBg="1"/>
      <p:bldP spid="32" grpId="0"/>
      <p:bldP spid="33" grpId="0"/>
      <p:bldP spid="35" grpId="0"/>
      <p:bldP spid="36" grpId="0"/>
      <p:bldP spid="37" grpId="0" animBg="1"/>
      <p:bldP spid="37" grpId="1" animBg="1"/>
      <p:bldP spid="37" grpId="2" animBg="1"/>
      <p:bldP spid="37" grpId="3" animBg="1"/>
      <p:bldP spid="11" grpId="0"/>
      <p:bldP spid="20" grpId="0" animBg="1"/>
      <p:bldP spid="21" grpId="0"/>
      <p:bldP spid="44" grpId="0" animBg="1"/>
      <p:bldP spid="44" grpId="1" animBg="1"/>
      <p:bldP spid="45" grpId="0"/>
      <p:bldP spid="46" grpId="0"/>
      <p:bldP spid="53" grpId="0" animBg="1"/>
      <p:bldP spid="2" grpId="0" animBg="1"/>
      <p:bldP spid="6" grpId="0"/>
      <p:bldP spid="54" grpId="0"/>
      <p:bldP spid="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5683995" y="976418"/>
            <a:ext cx="2694486" cy="775011"/>
          </a:xfrm>
          <a:prstGeom prst="wedgeRoundRectCallout">
            <a:avLst>
              <a:gd name="adj1" fmla="val -4748"/>
              <a:gd name="adj2" fmla="val -44565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557110" y="308198"/>
            <a:ext cx="6072290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747541" y="404881"/>
            <a:ext cx="1509381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406" y="357075"/>
            <a:ext cx="6064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3 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8" name="Flowchart: Alternate Process 57"/>
          <p:cNvSpPr/>
          <p:nvPr/>
        </p:nvSpPr>
        <p:spPr>
          <a:xfrm>
            <a:off x="6437676" y="1259473"/>
            <a:ext cx="1533630" cy="23067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689906" y="925305"/>
            <a:ext cx="363107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8714" y="2680592"/>
            <a:ext cx="1537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(iv) 9412503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7" name="Horizontal Scroll 66"/>
          <p:cNvSpPr/>
          <p:nvPr/>
        </p:nvSpPr>
        <p:spPr>
          <a:xfrm>
            <a:off x="1020101" y="3075399"/>
            <a:ext cx="3217090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8493" y="3200289"/>
            <a:ext cx="330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9412503 is divisible by 3.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98714" y="895350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(iii) 372416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70228" y="895350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64224" y="895350"/>
            <a:ext cx="2861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3 + 7 + 2 + 4 + 1 + 6 = 23</a:t>
            </a:r>
          </a:p>
        </p:txBody>
      </p:sp>
      <p:sp>
        <p:nvSpPr>
          <p:cNvPr id="72" name="Flowchart: Alternate Process 71"/>
          <p:cNvSpPr/>
          <p:nvPr/>
        </p:nvSpPr>
        <p:spPr>
          <a:xfrm>
            <a:off x="6425507" y="1501961"/>
            <a:ext cx="1297690" cy="20970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orizontal Scroll 72"/>
          <p:cNvSpPr/>
          <p:nvPr/>
        </p:nvSpPr>
        <p:spPr>
          <a:xfrm>
            <a:off x="1020101" y="1288475"/>
            <a:ext cx="3543105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8493" y="1424650"/>
            <a:ext cx="349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372416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3.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174079" y="2686651"/>
            <a:ext cx="399418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57316" y="2653940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62396" y="2653940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9 + 4 + 1 + 2 + 5 + 0 + 3 = 24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4825" y="142465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68016" y="320028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38900" y="1005547"/>
            <a:ext cx="29409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number is divisible by 3,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if  the sum of its digits is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multiple of 3.</a:t>
            </a:r>
            <a:endParaRPr lang="en-US" sz="1400" dirty="0">
              <a:latin typeface="Bookman Old Style" pitchFamily="18" charset="0"/>
            </a:endParaRPr>
          </a:p>
        </p:txBody>
      </p:sp>
      <p:pic>
        <p:nvPicPr>
          <p:cNvPr id="94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57" y="1217401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07" y="2978747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2" grpId="0" animBg="1"/>
      <p:bldP spid="6" grpId="0"/>
      <p:bldP spid="58" grpId="0" animBg="1"/>
      <p:bldP spid="58" grpId="1" animBg="1"/>
      <p:bldP spid="58" grpId="2" animBg="1"/>
      <p:bldP spid="58" grpId="3" animBg="1"/>
      <p:bldP spid="59" grpId="0" animBg="1"/>
      <p:bldP spid="59" grpId="1" animBg="1"/>
      <p:bldP spid="63" grpId="0"/>
      <p:bldP spid="67" grpId="0" animBg="1"/>
      <p:bldP spid="68" grpId="0"/>
      <p:bldP spid="69" grpId="0"/>
      <p:bldP spid="70" grpId="0"/>
      <p:bldP spid="71" grpId="0"/>
      <p:bldP spid="72" grpId="0" animBg="1"/>
      <p:bldP spid="72" grpId="1" animBg="1"/>
      <p:bldP spid="72" grpId="2" animBg="1"/>
      <p:bldP spid="72" grpId="3" animBg="1"/>
      <p:bldP spid="73" grpId="0" animBg="1"/>
      <p:bldP spid="74" grpId="0"/>
      <p:bldP spid="75" grpId="0" animBg="1"/>
      <p:bldP spid="75" grpId="1" animBg="1"/>
      <p:bldP spid="76" grpId="0"/>
      <p:bldP spid="77" grpId="0"/>
      <p:bldP spid="92" grpId="0"/>
      <p:bldP spid="93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5916114" y="895177"/>
            <a:ext cx="2694486" cy="775010"/>
          </a:xfrm>
          <a:prstGeom prst="wedgeRoundRectCallout">
            <a:avLst>
              <a:gd name="adj1" fmla="val -9088"/>
              <a:gd name="adj2" fmla="val -46676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691942" y="1204155"/>
            <a:ext cx="1557911" cy="20970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02176" y="927117"/>
            <a:ext cx="300088" cy="32130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1628" y="2517318"/>
            <a:ext cx="1079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(ii) 1526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1" name="Horizontal Scroll 30"/>
          <p:cNvSpPr/>
          <p:nvPr/>
        </p:nvSpPr>
        <p:spPr>
          <a:xfrm>
            <a:off x="1057744" y="2988625"/>
            <a:ext cx="3285654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7789" y="3126971"/>
            <a:ext cx="3263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1526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9.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1628" y="921938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(i) 306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13216" y="921938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29182" y="921938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3 + 0 + 6 =  9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6736601" y="1427448"/>
            <a:ext cx="1266798" cy="20970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1076754" y="1341664"/>
            <a:ext cx="2640097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1469124"/>
            <a:ext cx="2814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306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divisible by 9.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36003" y="2547988"/>
            <a:ext cx="363107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08671" y="2517318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81093" y="2517318"/>
            <a:ext cx="2060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1 + 5 + 2 + 6 = 14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04825" y="1469124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8016" y="3126971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557110" y="308198"/>
            <a:ext cx="6072290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741754" y="399737"/>
            <a:ext cx="1471147" cy="2712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656" y="369535"/>
            <a:ext cx="6317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9 ?</a:t>
            </a:r>
            <a:endParaRPr lang="en-US" sz="1600" dirty="0">
              <a:latin typeface="Bookman Old Style" pitchFamily="18" charset="0"/>
            </a:endParaRPr>
          </a:p>
        </p:txBody>
      </p:sp>
      <p:pic>
        <p:nvPicPr>
          <p:cNvPr id="57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09" y="1232138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41" y="2862759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926472" y="935192"/>
            <a:ext cx="2673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number is divisible by 9,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 if the sum of its digits is a multiple of 9</a:t>
            </a:r>
            <a:endParaRPr lang="en-US" sz="1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0" grpId="2" animBg="1"/>
      <p:bldP spid="10" grpId="3" animBg="1"/>
      <p:bldP spid="12" grpId="0" animBg="1"/>
      <p:bldP spid="12" grpId="1" animBg="1"/>
      <p:bldP spid="24" grpId="0"/>
      <p:bldP spid="31" grpId="0" animBg="1"/>
      <p:bldP spid="32" grpId="0"/>
      <p:bldP spid="33" grpId="0"/>
      <p:bldP spid="35" grpId="0"/>
      <p:bldP spid="36" grpId="0"/>
      <p:bldP spid="37" grpId="0" animBg="1"/>
      <p:bldP spid="37" grpId="1" animBg="1"/>
      <p:bldP spid="37" grpId="2" animBg="1"/>
      <p:bldP spid="37" grpId="3" animBg="1"/>
      <p:bldP spid="20" grpId="0" animBg="1"/>
      <p:bldP spid="21" grpId="0"/>
      <p:bldP spid="44" grpId="0" animBg="1"/>
      <p:bldP spid="44" grpId="1" animBg="1"/>
      <p:bldP spid="45" grpId="0"/>
      <p:bldP spid="46" grpId="0"/>
      <p:bldP spid="54" grpId="0"/>
      <p:bldP spid="56" grpId="0"/>
      <p:bldP spid="53" grpId="0" animBg="1"/>
      <p:bldP spid="2" grpId="0" animBg="1"/>
      <p:bldP spid="6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5916114" y="895177"/>
            <a:ext cx="2694486" cy="775010"/>
          </a:xfrm>
          <a:prstGeom prst="wedgeRoundRectCallout">
            <a:avLst>
              <a:gd name="adj1" fmla="val -9088"/>
              <a:gd name="adj2" fmla="val -46676"/>
              <a:gd name="adj3" fmla="val 16667"/>
            </a:avLst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557110" y="308198"/>
            <a:ext cx="6072290" cy="43254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741754" y="399737"/>
            <a:ext cx="1471147" cy="2712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656" y="369535"/>
            <a:ext cx="6317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Which of the following numbers are divisible by 9 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6683373" y="1194139"/>
            <a:ext cx="1557911" cy="23067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563035" y="1003273"/>
            <a:ext cx="363107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8082" y="2800350"/>
            <a:ext cx="1537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(iv) 1257777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7" name="Horizontal Scroll 66"/>
          <p:cNvSpPr/>
          <p:nvPr/>
        </p:nvSpPr>
        <p:spPr>
          <a:xfrm>
            <a:off x="1069328" y="3279848"/>
            <a:ext cx="3348951" cy="720546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24689" y="3469579"/>
            <a:ext cx="4045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1257777 is divisible by 9.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68082" y="971550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(iii) 966333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20031" y="971550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25648" y="971550"/>
            <a:ext cx="2861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9 + 6 + 6 + 3 + 3 + 3 = 30</a:t>
            </a:r>
          </a:p>
        </p:txBody>
      </p:sp>
      <p:sp>
        <p:nvSpPr>
          <p:cNvPr id="72" name="Flowchart: Alternate Process 71"/>
          <p:cNvSpPr/>
          <p:nvPr/>
        </p:nvSpPr>
        <p:spPr>
          <a:xfrm>
            <a:off x="6723696" y="1406856"/>
            <a:ext cx="1272121" cy="23067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73" name="Horizontal Scroll 72"/>
          <p:cNvSpPr/>
          <p:nvPr/>
        </p:nvSpPr>
        <p:spPr>
          <a:xfrm>
            <a:off x="1069329" y="1464673"/>
            <a:ext cx="3672426" cy="655042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24689" y="1600136"/>
            <a:ext cx="438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966333</a:t>
            </a:r>
            <a:r>
              <a:rPr lang="en-US" sz="1600" dirty="0">
                <a:latin typeface="Bookman Old Style" pitchFamily="18" charset="0"/>
                <a:ea typeface="Cambria Math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is not divisible by 9.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075326" y="2845094"/>
            <a:ext cx="399418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98378" y="2800350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57888" y="2800350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1 + 2 + 5 + 7 + 7 + 7 + 7 = 36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4825" y="160013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68016" y="346957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pic>
        <p:nvPicPr>
          <p:cNvPr id="94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09" y="1328353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Image result for boy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19" y="3182244"/>
            <a:ext cx="394682" cy="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926472" y="935192"/>
            <a:ext cx="2673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number is divisible by 9,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 if the sum of its digits is a multiple of 9</a:t>
            </a:r>
            <a:endParaRPr lang="en-US" sz="1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5" grpId="3" animBg="1"/>
      <p:bldP spid="59" grpId="0" animBg="1"/>
      <p:bldP spid="59" grpId="1" animBg="1"/>
      <p:bldP spid="63" grpId="0"/>
      <p:bldP spid="67" grpId="0" animBg="1"/>
      <p:bldP spid="68" grpId="0"/>
      <p:bldP spid="69" grpId="0"/>
      <p:bldP spid="70" grpId="0"/>
      <p:bldP spid="71" grpId="0"/>
      <p:bldP spid="72" grpId="0" animBg="1"/>
      <p:bldP spid="72" grpId="1" animBg="1"/>
      <p:bldP spid="72" grpId="2" animBg="1"/>
      <p:bldP spid="72" grpId="3" animBg="1"/>
      <p:bldP spid="73" grpId="0" animBg="1"/>
      <p:bldP spid="74" grpId="0"/>
      <p:bldP spid="75" grpId="0" animBg="1"/>
      <p:bldP spid="75" grpId="1" animBg="1"/>
      <p:bldP spid="76" grpId="0"/>
      <p:bldP spid="77" grpId="0"/>
      <p:bldP spid="92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08176" y="978538"/>
            <a:ext cx="3488486" cy="937341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bg1">
                  <a:alpha val="92000"/>
                </a:schemeClr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247297" y="1120400"/>
            <a:ext cx="376681" cy="666938"/>
          </a:xfrm>
          <a:prstGeom prst="wedgeRoundRectCallout">
            <a:avLst>
              <a:gd name="adj1" fmla="val 104952"/>
              <a:gd name="adj2" fmla="val 10778"/>
              <a:gd name="adj3" fmla="val 16667"/>
            </a:avLst>
          </a:prstGeom>
          <a:solidFill>
            <a:schemeClr val="tx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38958" y="542316"/>
            <a:ext cx="2462411" cy="399034"/>
            <a:chOff x="3295511" y="370503"/>
            <a:chExt cx="2714079" cy="443165"/>
          </a:xfrm>
        </p:grpSpPr>
        <p:sp>
          <p:nvSpPr>
            <p:cNvPr id="3" name="Snip Diagonal Corner Rectangle 2"/>
            <p:cNvSpPr/>
            <p:nvPr/>
          </p:nvSpPr>
          <p:spPr>
            <a:xfrm>
              <a:off x="3307846" y="370503"/>
              <a:ext cx="2572303" cy="443165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95511" y="403182"/>
              <a:ext cx="2714079" cy="37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Two - Digit Numbers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65212" y="1225517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Example :</a:t>
            </a:r>
            <a:endParaRPr lang="en-US" dirty="0">
              <a:solidFill>
                <a:srgbClr val="FF0000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81481" y="1719992"/>
            <a:ext cx="301752" cy="292608"/>
          </a:xfrm>
          <a:prstGeom prst="round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82979" y="1719992"/>
            <a:ext cx="298503" cy="295217"/>
          </a:xfrm>
          <a:prstGeom prst="roundRect">
            <a:avLst>
              <a:gd name="adj" fmla="val 279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2979" y="1675412"/>
            <a:ext cx="622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3 6</a:t>
            </a:r>
            <a:endParaRPr lang="en-US" sz="2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54336" y="2124834"/>
            <a:ext cx="990036" cy="612648"/>
          </a:xfrm>
          <a:prstGeom prst="wedgeRoundRectCallout">
            <a:avLst>
              <a:gd name="adj1" fmla="val 32108"/>
              <a:gd name="adj2" fmla="val -7289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Place Value?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04456" y="1125678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 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06244" y="1429660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  </a:t>
            </a:r>
            <a:r>
              <a:rPr lang="en-US" sz="1600" b="1" dirty="0">
                <a:solidFill>
                  <a:srgbClr val="33CC33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1656751" y="2191719"/>
            <a:ext cx="990036" cy="612648"/>
          </a:xfrm>
          <a:prstGeom prst="wedgeRoundRectCallout">
            <a:avLst>
              <a:gd name="adj1" fmla="val -37349"/>
              <a:gd name="adj2" fmla="val -777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Place Value?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55496" y="1365517"/>
            <a:ext cx="1526504" cy="387795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30 + 6 = 36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643420" y="3257550"/>
            <a:ext cx="3929189" cy="387795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36 =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58520" y="3298185"/>
            <a:ext cx="165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Place value of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72255" y="3292743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3 × 10</a:t>
            </a:r>
          </a:p>
        </p:txBody>
      </p:sp>
      <p:grpSp>
        <p:nvGrpSpPr>
          <p:cNvPr id="33" name="Group 4"/>
          <p:cNvGrpSpPr/>
          <p:nvPr/>
        </p:nvGrpSpPr>
        <p:grpSpPr>
          <a:xfrm>
            <a:off x="3428854" y="285865"/>
            <a:ext cx="2286293" cy="399033"/>
            <a:chOff x="3276215" y="381662"/>
            <a:chExt cx="2239333" cy="443165"/>
          </a:xfrm>
        </p:grpSpPr>
        <p:sp>
          <p:nvSpPr>
            <p:cNvPr id="34" name="Snip Diagonal Corner Rectangle 33"/>
            <p:cNvSpPr/>
            <p:nvPr/>
          </p:nvSpPr>
          <p:spPr>
            <a:xfrm>
              <a:off x="3276215" y="381662"/>
              <a:ext cx="2239333" cy="443165"/>
            </a:xfrm>
            <a:prstGeom prst="snip2Diag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16530" y="412151"/>
              <a:ext cx="2191001" cy="37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Generalised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 Form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3240842" y="1126881"/>
            <a:ext cx="2705796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prstClr val="white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5910" y="1111890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Place value of 3 =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3646" y="11107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3 × 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7950" y="329818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8678" y="3298185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Place value of  6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229061" y="1429660"/>
            <a:ext cx="2679006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prstClr val="white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87698" y="1418008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Place value of 6 = 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43646" y="1414758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 ×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46382" y="3298185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+ 6 × 1</a:t>
            </a:r>
          </a:p>
        </p:txBody>
      </p:sp>
    </p:spTree>
    <p:extLst>
      <p:ext uri="{BB962C8B-B14F-4D97-AF65-F5344CB8AC3E}">
        <p14:creationId xmlns:p14="http://schemas.microsoft.com/office/powerpoint/2010/main" val="30342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15" grpId="0"/>
      <p:bldP spid="16" grpId="0" animBg="1"/>
      <p:bldP spid="17" grpId="0" animBg="1"/>
      <p:bldP spid="18" grpId="0"/>
      <p:bldP spid="5" grpId="0" animBg="1"/>
      <p:bldP spid="22" grpId="0"/>
      <p:bldP spid="24" grpId="0"/>
      <p:bldP spid="25" grpId="0" animBg="1"/>
      <p:bldP spid="28" grpId="0" animBg="1"/>
      <p:bldP spid="29" grpId="0" animBg="1"/>
      <p:bldP spid="30" grpId="0"/>
      <p:bldP spid="30" grpId="1"/>
      <p:bldP spid="31" grpId="0"/>
      <p:bldP spid="36" grpId="0" animBg="1"/>
      <p:bldP spid="36" grpId="1" animBg="1"/>
      <p:bldP spid="7" grpId="0"/>
      <p:bldP spid="20" grpId="0"/>
      <p:bldP spid="9" grpId="0"/>
      <p:bldP spid="9" grpId="1"/>
      <p:bldP spid="11" grpId="0"/>
      <p:bldP spid="11" grpId="1"/>
      <p:bldP spid="38" grpId="0" animBg="1"/>
      <p:bldP spid="38" grpId="1" animBg="1"/>
      <p:bldP spid="21" grpId="0"/>
      <p:bldP spid="23" grpId="0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637" y="1847413"/>
            <a:ext cx="2318590" cy="22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766692" y="2848160"/>
            <a:ext cx="4009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The only possible value of y is 1.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25189" y="2481818"/>
            <a:ext cx="2254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8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18, then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</a:t>
            </a:r>
            <a:endParaRPr lang="en-US" sz="1600" i="1" dirty="0"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35454" y="2469118"/>
            <a:ext cx="848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10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6990" y="2050018"/>
            <a:ext cx="2117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8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9, then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 </a:t>
            </a:r>
            <a:endParaRPr lang="en-US" sz="1600" i="1" dirty="0"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77670" y="2037318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y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1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6722" y="957186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21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75321" y="937694"/>
            <a:ext cx="2748645" cy="827439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6672688" y="1247761"/>
            <a:ext cx="1573491" cy="23067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6700439" y="1461570"/>
            <a:ext cx="1252295" cy="23067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5993" y="1000559"/>
            <a:ext cx="26471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number is divisible by 9,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if  the sum of its digits is a divisible by 9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72489" y="975099"/>
            <a:ext cx="610161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16322" y="957186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17036" y="957186"/>
            <a:ext cx="1513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2 + 1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 + 5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3430" y="1646606"/>
            <a:ext cx="2366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If 8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0,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81256" y="1628775"/>
            <a:ext cx="814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–8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7" name="Horizontal Scroll 56"/>
          <p:cNvSpPr/>
          <p:nvPr/>
        </p:nvSpPr>
        <p:spPr>
          <a:xfrm>
            <a:off x="744495" y="3230212"/>
            <a:ext cx="3733308" cy="655042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3019" y="3384548"/>
            <a:ext cx="3626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The required number is 2115.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18151" y="957186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= 8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866781" y="1309138"/>
            <a:ext cx="230684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140241" y="1309138"/>
            <a:ext cx="230684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61385" y="1309138"/>
            <a:ext cx="300182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1189" y="1288018"/>
            <a:ext cx="4105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(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8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should be 0, 9, 18, 27… </a:t>
            </a:r>
            <a:r>
              <a:rPr lang="en-US" sz="1600" b="1" dirty="0" err="1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etc</a:t>
            </a:r>
            <a:endParaRPr lang="en-US" sz="1600" dirty="0">
              <a:latin typeface="Bookman Old Style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FFF"/>
              </a:clrFrom>
              <a:clrTo>
                <a:srgbClr val="F9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3141889"/>
            <a:ext cx="386487" cy="8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504825" y="95718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524836" y="275924"/>
            <a:ext cx="6974370" cy="584775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Alternate Process 67"/>
          <p:cNvSpPr/>
          <p:nvPr/>
        </p:nvSpPr>
        <p:spPr>
          <a:xfrm>
            <a:off x="4174713" y="315989"/>
            <a:ext cx="1211597" cy="279113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19259" y="316512"/>
            <a:ext cx="2328221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201" y="275924"/>
            <a:ext cx="6986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If 21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 is multiple of 9, where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is a digit, what is the value of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?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429110" y="693083"/>
            <a:ext cx="1304141" cy="335232"/>
            <a:chOff x="2288133" y="3991227"/>
            <a:chExt cx="1304141" cy="335232"/>
          </a:xfrm>
        </p:grpSpPr>
        <p:sp>
          <p:nvSpPr>
            <p:cNvPr id="70" name="Rounded Rectangular Callout 69"/>
            <p:cNvSpPr/>
            <p:nvPr/>
          </p:nvSpPr>
          <p:spPr>
            <a:xfrm>
              <a:off x="2308706" y="3991227"/>
              <a:ext cx="1167555" cy="335232"/>
            </a:xfrm>
            <a:prstGeom prst="wedgeRoundRectCallout">
              <a:avLst>
                <a:gd name="adj1" fmla="val -20638"/>
                <a:gd name="adj2" fmla="val -80022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anose="0205060405050502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88133" y="4017876"/>
              <a:ext cx="1304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0, 1, 2, 3....9</a:t>
              </a:r>
              <a:endParaRPr lang="en-US" sz="1200" dirty="0">
                <a:latin typeface="Bookman Old Style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33876" y="2292806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1 =  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3876" y="2558772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2 =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33876" y="2871926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3 = 27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7187074" y="3123502"/>
            <a:ext cx="29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89096" y="3600626"/>
            <a:ext cx="140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10 = 90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187074" y="3424958"/>
            <a:ext cx="29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71654" y="2042190"/>
            <a:ext cx="349238" cy="1146810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33876" y="2021760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0 =  0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17982" y="3896212"/>
            <a:ext cx="3728078" cy="552527"/>
            <a:chOff x="3502201" y="2651996"/>
            <a:chExt cx="2035452" cy="555190"/>
          </a:xfrm>
        </p:grpSpPr>
        <p:sp>
          <p:nvSpPr>
            <p:cNvPr id="75" name="Rounded Rectangle 74"/>
            <p:cNvSpPr/>
            <p:nvPr/>
          </p:nvSpPr>
          <p:spPr>
            <a:xfrm>
              <a:off x="3504262" y="2651996"/>
              <a:ext cx="1969301" cy="55137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502201" y="2681444"/>
              <a:ext cx="2035452" cy="525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For 21</a:t>
              </a:r>
              <a:r>
                <a:rPr lang="en-US" sz="1400" b="1" i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y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5, </a:t>
              </a:r>
              <a:r>
                <a:rPr lang="en-US" sz="1400" b="1" i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y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is a single digit number</a:t>
              </a:r>
            </a:p>
            <a:p>
              <a:r>
                <a:rPr lang="en-US" sz="1400" b="1" dirty="0">
                  <a:latin typeface="Symbol" pitchFamily="18" charset="2"/>
                  <a:ea typeface="Cambria Math" pitchFamily="18" charset="0"/>
                  <a:cs typeface="Arial" pitchFamily="34" charset="0"/>
                </a:rPr>
                <a:t>\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it should not be more than 9.</a:t>
              </a:r>
              <a:endParaRPr lang="en-US" sz="1400" dirty="0"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696159" y="119892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7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7" grpId="0"/>
      <p:bldP spid="48" grpId="0"/>
      <p:bldP spid="45" grpId="0"/>
      <p:bldP spid="46" grpId="0"/>
      <p:bldP spid="9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/>
      <p:bldP spid="18" grpId="0" animBg="1"/>
      <p:bldP spid="18" grpId="1" animBg="1"/>
      <p:bldP spid="19" grpId="0"/>
      <p:bldP spid="20" grpId="0"/>
      <p:bldP spid="39" grpId="0"/>
      <p:bldP spid="41" grpId="0"/>
      <p:bldP spid="57" grpId="0" animBg="1"/>
      <p:bldP spid="56" grpId="0"/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37" grpId="0"/>
      <p:bldP spid="77" grpId="0"/>
      <p:bldP spid="76" grpId="0" animBg="1"/>
      <p:bldP spid="68" grpId="0" animBg="1"/>
      <p:bldP spid="10" grpId="0" animBg="1"/>
      <p:bldP spid="10" grpId="1" animBg="1"/>
      <p:bldP spid="5" grpId="0"/>
      <p:bldP spid="25" grpId="0"/>
      <p:bldP spid="25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24" grpId="0" animBg="1"/>
      <p:bldP spid="24" grpId="1" animBg="1"/>
      <p:bldP spid="38" grpId="0"/>
      <p:bldP spid="38" grpId="1"/>
      <p:bldP spid="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 Diagonal Corner Rectangle 80"/>
          <p:cNvSpPr/>
          <p:nvPr/>
        </p:nvSpPr>
        <p:spPr>
          <a:xfrm>
            <a:off x="524836" y="275924"/>
            <a:ext cx="6974370" cy="584775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3223" y="330247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0,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30509" y="33024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9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60209" y="2582918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9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18,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6209" y="3302478"/>
            <a:ext cx="29065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Possible values of z are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0209" y="2957568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9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27,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25334" y="2957568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18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294066" y="2599865"/>
            <a:ext cx="301752" cy="30175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25334" y="2582918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9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155580" y="2160194"/>
            <a:ext cx="301752" cy="30175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81214" y="2151118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0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52010" y="2151118"/>
            <a:ext cx="2177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9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9,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1" name="Flowchart: Alternate Process 70"/>
          <p:cNvSpPr/>
          <p:nvPr/>
        </p:nvSpPr>
        <p:spPr>
          <a:xfrm>
            <a:off x="4170167" y="311336"/>
            <a:ext cx="1204641" cy="279113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225" y="968761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31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33694" y="305179"/>
            <a:ext cx="2291922" cy="28388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 hidden="1"/>
          <p:cNvGrpSpPr/>
          <p:nvPr/>
        </p:nvGrpSpPr>
        <p:grpSpPr>
          <a:xfrm>
            <a:off x="2971800" y="1577593"/>
            <a:ext cx="2208027" cy="973370"/>
            <a:chOff x="2944367" y="2293083"/>
            <a:chExt cx="2208027" cy="973370"/>
          </a:xfrm>
        </p:grpSpPr>
        <p:sp>
          <p:nvSpPr>
            <p:cNvPr id="12" name="Cloud Callout 11"/>
            <p:cNvSpPr/>
            <p:nvPr/>
          </p:nvSpPr>
          <p:spPr>
            <a:xfrm>
              <a:off x="2944367" y="2293083"/>
              <a:ext cx="2208027" cy="973370"/>
            </a:xfrm>
            <a:prstGeom prst="cloudCallout">
              <a:avLst>
                <a:gd name="adj1" fmla="val -71068"/>
                <a:gd name="adj2" fmla="val -54706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5625" y="2429990"/>
              <a:ext cx="1782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It means 31z5 is </a:t>
              </a:r>
              <a:r>
                <a:rPr lang="en-US" b="1" dirty="0">
                  <a:solidFill>
                    <a:srgbClr val="6600FF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divisible by 9</a:t>
              </a:r>
              <a:endParaRPr lang="en-US" dirty="0">
                <a:solidFill>
                  <a:srgbClr val="6600FF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877434" y="968761"/>
            <a:ext cx="2694486" cy="811136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6616565" y="1301356"/>
            <a:ext cx="1564456" cy="20970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6664215" y="1531831"/>
            <a:ext cx="1290241" cy="190638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7792" y="1039135"/>
            <a:ext cx="2673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number is divisible by 9,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if the sum of its digits is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divisible by 9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32031" y="999431"/>
            <a:ext cx="598139" cy="292096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2825" y="968761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88442" y="968761"/>
            <a:ext cx="1502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3 + 1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 + 5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4140880" y="2116212"/>
            <a:ext cx="2077894" cy="1219200"/>
            <a:chOff x="3150388" y="2293083"/>
            <a:chExt cx="2077894" cy="1219200"/>
          </a:xfrm>
        </p:grpSpPr>
        <p:sp>
          <p:nvSpPr>
            <p:cNvPr id="22" name="Cloud Callout 21"/>
            <p:cNvSpPr/>
            <p:nvPr/>
          </p:nvSpPr>
          <p:spPr>
            <a:xfrm>
              <a:off x="3150388" y="2293083"/>
              <a:ext cx="2077894" cy="1219200"/>
            </a:xfrm>
            <a:prstGeom prst="cloudCallout">
              <a:avLst>
                <a:gd name="adj1" fmla="val -40355"/>
                <a:gd name="adj2" fmla="val -67987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3104" y="2410940"/>
              <a:ext cx="183943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So, we can  say </a:t>
              </a:r>
            </a:p>
            <a:p>
              <a:pPr algn="ctr"/>
              <a:r>
                <a:rPr lang="en-US" b="1" dirty="0">
                  <a:solidFill>
                    <a:srgbClr val="6600FF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(9 + z) </a:t>
              </a:r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is divisible by 9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706209" y="1742575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If 9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0,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8009" y="1742575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–9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42" name="Group 41" hidden="1"/>
          <p:cNvGrpSpPr/>
          <p:nvPr/>
        </p:nvGrpSpPr>
        <p:grpSpPr>
          <a:xfrm>
            <a:off x="3709311" y="2874609"/>
            <a:ext cx="1888995" cy="834672"/>
            <a:chOff x="3187835" y="2285923"/>
            <a:chExt cx="1888995" cy="834672"/>
          </a:xfrm>
        </p:grpSpPr>
        <p:sp>
          <p:nvSpPr>
            <p:cNvPr id="43" name="Cloud Callout 42"/>
            <p:cNvSpPr/>
            <p:nvPr/>
          </p:nvSpPr>
          <p:spPr>
            <a:xfrm>
              <a:off x="3187835" y="2287864"/>
              <a:ext cx="1888995" cy="832731"/>
            </a:xfrm>
            <a:prstGeom prst="cloudCallout">
              <a:avLst>
                <a:gd name="adj1" fmla="val -40355"/>
                <a:gd name="adj2" fmla="val -67987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6714" y="2285923"/>
              <a:ext cx="1672212" cy="782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  <a:sym typeface="Symbol"/>
                </a:rPr>
                <a:t> z = -9 is discarded 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49" name="Group 48" hidden="1"/>
          <p:cNvGrpSpPr/>
          <p:nvPr/>
        </p:nvGrpSpPr>
        <p:grpSpPr>
          <a:xfrm>
            <a:off x="4283076" y="2761432"/>
            <a:ext cx="2548166" cy="1181918"/>
            <a:chOff x="3187835" y="2287864"/>
            <a:chExt cx="2548166" cy="1181918"/>
          </a:xfrm>
        </p:grpSpPr>
        <p:sp>
          <p:nvSpPr>
            <p:cNvPr id="50" name="Cloud Callout 49"/>
            <p:cNvSpPr/>
            <p:nvPr/>
          </p:nvSpPr>
          <p:spPr>
            <a:xfrm>
              <a:off x="3187835" y="2287864"/>
              <a:ext cx="2497366" cy="1181918"/>
            </a:xfrm>
            <a:prstGeom prst="cloudCallout">
              <a:avLst>
                <a:gd name="adj1" fmla="val -56464"/>
                <a:gd name="adj2" fmla="val 38391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73104" y="2430670"/>
              <a:ext cx="246289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Since, z is a digit  it should not be more than 9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52" name="Group 51" hidden="1"/>
          <p:cNvGrpSpPr/>
          <p:nvPr/>
        </p:nvGrpSpPr>
        <p:grpSpPr>
          <a:xfrm>
            <a:off x="4415822" y="2886463"/>
            <a:ext cx="2231873" cy="1181918"/>
            <a:chOff x="3187835" y="2287864"/>
            <a:chExt cx="2700566" cy="1181918"/>
          </a:xfrm>
        </p:grpSpPr>
        <p:sp>
          <p:nvSpPr>
            <p:cNvPr id="53" name="Cloud Callout 52"/>
            <p:cNvSpPr/>
            <p:nvPr/>
          </p:nvSpPr>
          <p:spPr>
            <a:xfrm>
              <a:off x="3187835" y="2287864"/>
              <a:ext cx="2700566" cy="1181918"/>
            </a:xfrm>
            <a:prstGeom prst="cloudCallout">
              <a:avLst>
                <a:gd name="adj1" fmla="val -63401"/>
                <a:gd name="adj2" fmla="val 36779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349303" y="2548526"/>
              <a:ext cx="24628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  <a:sym typeface="Symbol"/>
                </a:rPr>
                <a:t> </a:t>
              </a:r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z = 18 is discarded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57" name="Horizontal Scroll 56"/>
          <p:cNvSpPr/>
          <p:nvPr/>
        </p:nvSpPr>
        <p:spPr>
          <a:xfrm>
            <a:off x="697653" y="3668041"/>
            <a:ext cx="4869339" cy="541357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6209" y="3769414"/>
            <a:ext cx="4862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The required numbers are 3105 or 3195.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81250" y="968761"/>
            <a:ext cx="89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= 9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</a:rPr>
              <a:t>z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798009" y="1421152"/>
            <a:ext cx="230684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086093" y="1421152"/>
            <a:ext cx="230684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395585" y="1421152"/>
            <a:ext cx="272893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0" y="3539847"/>
            <a:ext cx="386487" cy="8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3784250" y="1421152"/>
            <a:ext cx="300182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209" y="1401818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(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should be 0, 9, 18, 27… </a:t>
            </a:r>
            <a:r>
              <a:rPr lang="en-US" sz="1600" b="1" dirty="0" err="1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etc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66" name="Group 65" hidden="1"/>
          <p:cNvGrpSpPr/>
          <p:nvPr/>
        </p:nvGrpSpPr>
        <p:grpSpPr>
          <a:xfrm>
            <a:off x="5081181" y="3057353"/>
            <a:ext cx="2043696" cy="861405"/>
            <a:chOff x="3528978" y="2352725"/>
            <a:chExt cx="1527785" cy="727014"/>
          </a:xfrm>
        </p:grpSpPr>
        <p:sp>
          <p:nvSpPr>
            <p:cNvPr id="68" name="Cloud 67"/>
            <p:cNvSpPr/>
            <p:nvPr/>
          </p:nvSpPr>
          <p:spPr>
            <a:xfrm>
              <a:off x="3528978" y="2352725"/>
              <a:ext cx="1527785" cy="727014"/>
            </a:xfrm>
            <a:prstGeom prst="cloud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30187" y="2422397"/>
              <a:ext cx="1184749" cy="545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sym typeface="Symbol"/>
                </a:rPr>
                <a:t> It is present in 9’s table</a:t>
              </a:r>
              <a:endParaRPr lang="en-US" b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94580" y="664199"/>
            <a:ext cx="1312370" cy="335232"/>
            <a:chOff x="2247630" y="3956028"/>
            <a:chExt cx="1312370" cy="405630"/>
          </a:xfrm>
        </p:grpSpPr>
        <p:sp>
          <p:nvSpPr>
            <p:cNvPr id="73" name="Rounded Rectangular Callout 72"/>
            <p:cNvSpPr/>
            <p:nvPr/>
          </p:nvSpPr>
          <p:spPr>
            <a:xfrm>
              <a:off x="2247630" y="3956028"/>
              <a:ext cx="1289707" cy="405630"/>
            </a:xfrm>
            <a:prstGeom prst="wedgeRoundRectCallout">
              <a:avLst>
                <a:gd name="adj1" fmla="val -24629"/>
                <a:gd name="adj2" fmla="val -77347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55859" y="3996360"/>
              <a:ext cx="1304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0, 1, 2, 3....9</a:t>
              </a:r>
              <a:endParaRPr lang="en-US" sz="1200" dirty="0">
                <a:latin typeface="Bookman Old Style" pitchFamily="18" charset="0"/>
              </a:endParaRPr>
            </a:p>
          </p:txBody>
        </p:sp>
      </p:grpSp>
      <p:grpSp>
        <p:nvGrpSpPr>
          <p:cNvPr id="75" name="Group 74" hidden="1"/>
          <p:cNvGrpSpPr/>
          <p:nvPr/>
        </p:nvGrpSpPr>
        <p:grpSpPr>
          <a:xfrm>
            <a:off x="5585606" y="2468958"/>
            <a:ext cx="2386419" cy="1110972"/>
            <a:chOff x="3528978" y="2352725"/>
            <a:chExt cx="1527785" cy="727014"/>
          </a:xfrm>
        </p:grpSpPr>
        <p:sp>
          <p:nvSpPr>
            <p:cNvPr id="76" name="Cloud 75"/>
            <p:cNvSpPr/>
            <p:nvPr/>
          </p:nvSpPr>
          <p:spPr>
            <a:xfrm>
              <a:off x="3528978" y="2352725"/>
              <a:ext cx="1527785" cy="727014"/>
            </a:xfrm>
            <a:prstGeom prst="cloud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30187" y="2422397"/>
              <a:ext cx="1347559" cy="604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sym typeface="Symbol"/>
                </a:rPr>
                <a:t>So, we can say a digit is never negative</a:t>
              </a:r>
              <a:endParaRPr lang="en-US" b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504825" y="95718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5201" y="275924"/>
            <a:ext cx="6986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If 31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 is multiple of 9, where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is a digit, what is the value of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?</a:t>
            </a:r>
            <a:endParaRPr lang="en-US" sz="1600" dirty="0">
              <a:latin typeface="Bookman Old Style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1238" y="1876369"/>
            <a:ext cx="2140166" cy="21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543547" y="2308711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1 =  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3547" y="2574677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2 =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43547" y="2887831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3 = 27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896745" y="3139407"/>
            <a:ext cx="29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8767" y="3581806"/>
            <a:ext cx="140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10 = 90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96745" y="3440863"/>
            <a:ext cx="29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00003" y="2046631"/>
            <a:ext cx="335610" cy="1146810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1447" y="2037665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9 × 0 =  0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717982" y="4030323"/>
            <a:ext cx="3728078" cy="548729"/>
            <a:chOff x="3502201" y="2664247"/>
            <a:chExt cx="2035452" cy="551374"/>
          </a:xfrm>
        </p:grpSpPr>
        <p:sp>
          <p:nvSpPr>
            <p:cNvPr id="79" name="Rounded Rectangle 78"/>
            <p:cNvSpPr/>
            <p:nvPr/>
          </p:nvSpPr>
          <p:spPr>
            <a:xfrm>
              <a:off x="3517576" y="2664247"/>
              <a:ext cx="1969301" cy="55137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02201" y="2681444"/>
              <a:ext cx="2035452" cy="525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For 31</a:t>
              </a:r>
              <a:r>
                <a:rPr lang="en-US" sz="1400" b="1" i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z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5, </a:t>
              </a:r>
              <a:r>
                <a:rPr lang="en-US" sz="1400" b="1" i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z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is a single digit number</a:t>
              </a:r>
            </a:p>
            <a:p>
              <a:r>
                <a:rPr lang="en-US" sz="1400" b="1" dirty="0">
                  <a:latin typeface="Symbol" pitchFamily="18" charset="2"/>
                  <a:ea typeface="Cambria Math" pitchFamily="18" charset="0"/>
                  <a:cs typeface="Arial" pitchFamily="34" charset="0"/>
                </a:rPr>
                <a:t>\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it should not be more than 9.</a:t>
              </a:r>
              <a:endParaRPr lang="en-US" sz="1400" dirty="0"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623007" y="130865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6" grpId="0"/>
      <p:bldP spid="67" grpId="0"/>
      <p:bldP spid="47" grpId="0"/>
      <p:bldP spid="55" grpId="0"/>
      <p:bldP spid="63" grpId="0"/>
      <p:bldP spid="64" grpId="0"/>
      <p:bldP spid="69" grpId="0" animBg="1"/>
      <p:bldP spid="69" grpId="1" animBg="1"/>
      <p:bldP spid="48" grpId="0"/>
      <p:bldP spid="62" grpId="0" animBg="1"/>
      <p:bldP spid="62" grpId="1" animBg="1"/>
      <p:bldP spid="46" grpId="0"/>
      <p:bldP spid="45" grpId="0"/>
      <p:bldP spid="71" grpId="0" animBg="1"/>
      <p:bldP spid="9" grpId="0"/>
      <p:bldP spid="10" grpId="0" animBg="1"/>
      <p:bldP spid="10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/>
      <p:bldP spid="18" grpId="0" animBg="1"/>
      <p:bldP spid="18" grpId="1" animBg="1"/>
      <p:bldP spid="19" grpId="0"/>
      <p:bldP spid="20" grpId="0"/>
      <p:bldP spid="39" grpId="0"/>
      <p:bldP spid="41" grpId="0"/>
      <p:bldP spid="57" grpId="0" animBg="1"/>
      <p:bldP spid="56" grpId="0"/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5" grpId="0" animBg="1"/>
      <p:bldP spid="65" grpId="1" animBg="1"/>
      <p:bldP spid="37" grpId="0"/>
      <p:bldP spid="83" grpId="0"/>
      <p:bldP spid="82" grpId="0"/>
      <p:bldP spid="25" grpId="0"/>
      <p:bldP spid="25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24" grpId="0" animBg="1"/>
      <p:bldP spid="24" grpId="1" animBg="1"/>
      <p:bldP spid="38" grpId="0"/>
      <p:bldP spid="38" grpId="1"/>
      <p:bldP spid="8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762000" y="4023245"/>
            <a:ext cx="2914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Possible values of x are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0" name="Horizontal Scroll 89"/>
          <p:cNvSpPr/>
          <p:nvPr/>
        </p:nvSpPr>
        <p:spPr>
          <a:xfrm>
            <a:off x="708448" y="4337343"/>
            <a:ext cx="5467076" cy="551034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62000" y="4449310"/>
            <a:ext cx="5572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The required numbers are 240, 243, 246, 249.</a:t>
            </a:r>
            <a:endParaRPr lang="en-US" sz="1600" dirty="0">
              <a:latin typeface="Bookman Old Style" pitchFamily="18" charset="0"/>
            </a:endParaRPr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798" y="4215343"/>
            <a:ext cx="384986" cy="85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62000" y="1622850"/>
            <a:ext cx="2433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If 6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0,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47110" y="1622850"/>
            <a:ext cx="814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–6</a:t>
            </a:r>
            <a:endParaRPr lang="en-US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9655" y="1928277"/>
            <a:ext cx="2185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6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3,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36026" y="1928277"/>
            <a:ext cx="814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–3</a:t>
            </a:r>
            <a:endParaRPr lang="en-US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9655" y="2267580"/>
            <a:ext cx="2185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6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6,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36026" y="2267580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0</a:t>
            </a:r>
            <a:endParaRPr lang="en-US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79655" y="2608054"/>
            <a:ext cx="2185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6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9,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36026" y="2608054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3</a:t>
            </a:r>
            <a:endParaRPr lang="en-US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79655" y="2963076"/>
            <a:ext cx="2321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6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12,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47590" y="2963076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6</a:t>
            </a:r>
            <a:endParaRPr lang="en-US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9655" y="3337726"/>
            <a:ext cx="2321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6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15,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947590" y="3337726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9</a:t>
            </a:r>
            <a:endParaRPr lang="en-US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68571" y="3697252"/>
            <a:ext cx="2321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6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18, then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36506" y="3697252"/>
            <a:ext cx="848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12</a:t>
            </a:r>
            <a:endParaRPr lang="en-US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7" name="Round Diagonal Corner Rectangle 106"/>
          <p:cNvSpPr/>
          <p:nvPr/>
        </p:nvSpPr>
        <p:spPr>
          <a:xfrm>
            <a:off x="533801" y="275924"/>
            <a:ext cx="6974370" cy="584775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Alternate Process 92"/>
          <p:cNvSpPr/>
          <p:nvPr/>
        </p:nvSpPr>
        <p:spPr>
          <a:xfrm>
            <a:off x="4209202" y="335548"/>
            <a:ext cx="1218443" cy="230672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335922" y="3353654"/>
            <a:ext cx="301752" cy="30175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340256" y="2969388"/>
            <a:ext cx="301752" cy="30175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3231906" y="2612673"/>
            <a:ext cx="301752" cy="30175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231906" y="2276420"/>
            <a:ext cx="301752" cy="30175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747023" y="1305125"/>
            <a:ext cx="325228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348839" y="1305125"/>
            <a:ext cx="295662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928636" y="1305125"/>
            <a:ext cx="325228" cy="31227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98026" y="1333514"/>
            <a:ext cx="230684" cy="28388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46480" y="1333514"/>
            <a:ext cx="230684" cy="28388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068005" y="1333514"/>
            <a:ext cx="230684" cy="28388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796837" y="1333514"/>
            <a:ext cx="230684" cy="28388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09328" y="328391"/>
            <a:ext cx="2404518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8925" y="957186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24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  <a:endParaRPr lang="en-US" sz="1600" i="1" dirty="0">
              <a:latin typeface="Bookman Old Style" pitchFamily="18" charset="0"/>
            </a:endParaRPr>
          </a:p>
        </p:txBody>
      </p:sp>
      <p:grpSp>
        <p:nvGrpSpPr>
          <p:cNvPr id="11" name="Group 10" hidden="1"/>
          <p:cNvGrpSpPr/>
          <p:nvPr/>
        </p:nvGrpSpPr>
        <p:grpSpPr>
          <a:xfrm>
            <a:off x="2971800" y="1577593"/>
            <a:ext cx="2208027" cy="973370"/>
            <a:chOff x="2944367" y="2293083"/>
            <a:chExt cx="2208027" cy="973370"/>
          </a:xfrm>
        </p:grpSpPr>
        <p:sp>
          <p:nvSpPr>
            <p:cNvPr id="12" name="Cloud Callout 11"/>
            <p:cNvSpPr/>
            <p:nvPr/>
          </p:nvSpPr>
          <p:spPr>
            <a:xfrm>
              <a:off x="2944367" y="2293083"/>
              <a:ext cx="2208027" cy="973370"/>
            </a:xfrm>
            <a:prstGeom prst="cloudCallout">
              <a:avLst>
                <a:gd name="adj1" fmla="val -71068"/>
                <a:gd name="adj2" fmla="val -54706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5625" y="2429990"/>
              <a:ext cx="1782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It means 24x is </a:t>
              </a:r>
              <a:r>
                <a:rPr lang="en-US" b="1" dirty="0">
                  <a:solidFill>
                    <a:srgbClr val="6600FF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divisible by 3</a:t>
              </a:r>
              <a:endParaRPr lang="en-US" dirty="0">
                <a:solidFill>
                  <a:srgbClr val="6600FF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907321" y="940978"/>
            <a:ext cx="2721431" cy="775010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6622179" y="1229656"/>
            <a:ext cx="1621168" cy="209702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6707984" y="1447383"/>
            <a:ext cx="1292261" cy="205570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31151" y="955914"/>
            <a:ext cx="2673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A number is divisible by 3, </a:t>
            </a:r>
          </a:p>
          <a:p>
            <a:pPr algn="ctr"/>
            <a:r>
              <a:rPr lang="en-US" sz="1400" b="1" dirty="0">
                <a:latin typeface="Bookman Old Style" pitchFamily="18" charset="0"/>
                <a:ea typeface="Cambria Math" pitchFamily="18" charset="0"/>
                <a:cs typeface="Arial" pitchFamily="34" charset="0"/>
              </a:rPr>
              <a:t>if the sum of  its digits is a divisible by 3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92560" y="1001133"/>
            <a:ext cx="590641" cy="265542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7990" y="957186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83607" y="957186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2 + 4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36275" y="957186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</a:rPr>
              <a:t>= 6 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</a:rPr>
              <a:t>x</a:t>
            </a:r>
          </a:p>
        </p:txBody>
      </p:sp>
      <p:grpSp>
        <p:nvGrpSpPr>
          <p:cNvPr id="22" name="Group 21" hidden="1"/>
          <p:cNvGrpSpPr/>
          <p:nvPr/>
        </p:nvGrpSpPr>
        <p:grpSpPr>
          <a:xfrm>
            <a:off x="4322906" y="2190750"/>
            <a:ext cx="2077894" cy="1219200"/>
            <a:chOff x="3150388" y="2293083"/>
            <a:chExt cx="2077894" cy="1219200"/>
          </a:xfrm>
        </p:grpSpPr>
        <p:sp>
          <p:nvSpPr>
            <p:cNvPr id="23" name="Cloud Callout 22"/>
            <p:cNvSpPr/>
            <p:nvPr/>
          </p:nvSpPr>
          <p:spPr>
            <a:xfrm>
              <a:off x="3150388" y="2293083"/>
              <a:ext cx="2077894" cy="1219200"/>
            </a:xfrm>
            <a:prstGeom prst="cloudCallout">
              <a:avLst>
                <a:gd name="adj1" fmla="val -61288"/>
                <a:gd name="adj2" fmla="val -72414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3104" y="2410940"/>
              <a:ext cx="183943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So, we can  say </a:t>
              </a:r>
            </a:p>
            <a:p>
              <a:pPr algn="ctr"/>
              <a:r>
                <a:rPr lang="en-US" b="1" dirty="0">
                  <a:solidFill>
                    <a:srgbClr val="6600FF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(6 + x) </a:t>
              </a:r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is divisible by 3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808" y="1809750"/>
            <a:ext cx="2219206" cy="25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975283" y="2264611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× 1 =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75283" y="2546716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× 2 = 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75283" y="2828821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× 3 = 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83183" y="1982506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× 0 = 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7318" y="3393033"/>
            <a:ext cx="1430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× 5 = 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5218" y="3110927"/>
            <a:ext cx="142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× 4 = 12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334523" y="3707649"/>
            <a:ext cx="29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8415" y="3853752"/>
            <a:ext cx="1478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× 10 = 30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695841" y="1996843"/>
            <a:ext cx="364764" cy="1714499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000" y="1289274"/>
            <a:ext cx="5000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(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6+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should be 0, 3, 6, 9, 12, 15, 18… </a:t>
            </a:r>
            <a:r>
              <a:rPr lang="en-US" sz="1600" b="1" dirty="0" err="1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etc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48" name="Group 47" hidden="1"/>
          <p:cNvGrpSpPr/>
          <p:nvPr/>
        </p:nvGrpSpPr>
        <p:grpSpPr>
          <a:xfrm>
            <a:off x="4329179" y="2114549"/>
            <a:ext cx="2256825" cy="1085851"/>
            <a:chOff x="3187835" y="2287863"/>
            <a:chExt cx="2256825" cy="1085851"/>
          </a:xfrm>
        </p:grpSpPr>
        <p:sp>
          <p:nvSpPr>
            <p:cNvPr id="49" name="Cloud Callout 48"/>
            <p:cNvSpPr/>
            <p:nvPr/>
          </p:nvSpPr>
          <p:spPr>
            <a:xfrm>
              <a:off x="3187835" y="2287863"/>
              <a:ext cx="2256825" cy="1085851"/>
            </a:xfrm>
            <a:prstGeom prst="cloudCallout">
              <a:avLst>
                <a:gd name="adj1" fmla="val -74872"/>
                <a:gd name="adj2" fmla="val 19714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96847" y="2341090"/>
              <a:ext cx="198325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  <a:sym typeface="Symbol"/>
                </a:rPr>
                <a:t>Since, x is negative </a:t>
              </a:r>
            </a:p>
            <a:p>
              <a:pPr algn="ctr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  <a:sym typeface="Symbol"/>
                </a:rPr>
                <a:t> x = -3 is also discarded 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67" name="Group 66" hidden="1"/>
          <p:cNvGrpSpPr/>
          <p:nvPr/>
        </p:nvGrpSpPr>
        <p:grpSpPr>
          <a:xfrm>
            <a:off x="3937074" y="3435757"/>
            <a:ext cx="2548166" cy="1181918"/>
            <a:chOff x="3187835" y="2287864"/>
            <a:chExt cx="2548166" cy="1181918"/>
          </a:xfrm>
        </p:grpSpPr>
        <p:sp>
          <p:nvSpPr>
            <p:cNvPr id="68" name="Cloud Callout 67"/>
            <p:cNvSpPr/>
            <p:nvPr/>
          </p:nvSpPr>
          <p:spPr>
            <a:xfrm>
              <a:off x="3187835" y="2287864"/>
              <a:ext cx="2497366" cy="1181918"/>
            </a:xfrm>
            <a:prstGeom prst="cloudCallout">
              <a:avLst>
                <a:gd name="adj1" fmla="val -56464"/>
                <a:gd name="adj2" fmla="val 38391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3104" y="2430670"/>
              <a:ext cx="246289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Since, x is a digit  it should not be more than 9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70" name="Group 69" hidden="1"/>
          <p:cNvGrpSpPr/>
          <p:nvPr/>
        </p:nvGrpSpPr>
        <p:grpSpPr>
          <a:xfrm>
            <a:off x="4233199" y="3493413"/>
            <a:ext cx="2035452" cy="887993"/>
            <a:chOff x="3349304" y="2434827"/>
            <a:chExt cx="2462897" cy="887993"/>
          </a:xfrm>
        </p:grpSpPr>
        <p:sp>
          <p:nvSpPr>
            <p:cNvPr id="71" name="Cloud Callout 70"/>
            <p:cNvSpPr/>
            <p:nvPr/>
          </p:nvSpPr>
          <p:spPr>
            <a:xfrm>
              <a:off x="3422181" y="2434827"/>
              <a:ext cx="2231873" cy="887993"/>
            </a:xfrm>
            <a:prstGeom prst="cloudCallout">
              <a:avLst>
                <a:gd name="adj1" fmla="val -63401"/>
                <a:gd name="adj2" fmla="val 36779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49304" y="2548526"/>
              <a:ext cx="24628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  <a:sym typeface="Symbol"/>
                </a:rPr>
                <a:t> </a:t>
              </a:r>
              <a:r>
                <a:rPr lang="en-US" b="1" dirty="0"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x = 12 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  <a:sym typeface="Symbol"/>
                </a:rPr>
                <a:t>is discarded 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532544" y="4024291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0,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99925" y="4024291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3,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067306" y="4024291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6,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24658" y="402429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9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348839" y="693083"/>
            <a:ext cx="1273773" cy="335232"/>
            <a:chOff x="2247630" y="3956028"/>
            <a:chExt cx="1312370" cy="405630"/>
          </a:xfrm>
        </p:grpSpPr>
        <p:sp>
          <p:nvSpPr>
            <p:cNvPr id="95" name="Rounded Rectangular Callout 94"/>
            <p:cNvSpPr/>
            <p:nvPr/>
          </p:nvSpPr>
          <p:spPr>
            <a:xfrm>
              <a:off x="2247630" y="3956028"/>
              <a:ext cx="1289707" cy="405630"/>
            </a:xfrm>
            <a:prstGeom prst="wedgeRoundRectCallout">
              <a:avLst>
                <a:gd name="adj1" fmla="val -17570"/>
                <a:gd name="adj2" fmla="val -89165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anose="020506040505050202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55859" y="3996360"/>
              <a:ext cx="1304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0, 1, 2, 3....9</a:t>
              </a:r>
              <a:endParaRPr lang="en-US" sz="1200" dirty="0">
                <a:latin typeface="Bookman Old Style" pitchFamily="18" charset="0"/>
              </a:endParaRPr>
            </a:p>
          </p:txBody>
        </p:sp>
      </p:grpSp>
      <p:grpSp>
        <p:nvGrpSpPr>
          <p:cNvPr id="97" name="Group 96" hidden="1"/>
          <p:cNvGrpSpPr/>
          <p:nvPr/>
        </p:nvGrpSpPr>
        <p:grpSpPr>
          <a:xfrm>
            <a:off x="4290558" y="3158145"/>
            <a:ext cx="2043696" cy="861405"/>
            <a:chOff x="3528978" y="2352725"/>
            <a:chExt cx="1527785" cy="727014"/>
          </a:xfrm>
        </p:grpSpPr>
        <p:sp>
          <p:nvSpPr>
            <p:cNvPr id="98" name="Cloud 97"/>
            <p:cNvSpPr/>
            <p:nvPr/>
          </p:nvSpPr>
          <p:spPr>
            <a:xfrm>
              <a:off x="3528978" y="2352725"/>
              <a:ext cx="1527785" cy="727014"/>
            </a:xfrm>
            <a:prstGeom prst="cloud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30187" y="2422397"/>
              <a:ext cx="1184749" cy="545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sym typeface="Symbol"/>
                </a:rPr>
                <a:t> It is present in 3’s table</a:t>
              </a:r>
              <a:endParaRPr lang="en-US" b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3" name="Group 102" hidden="1"/>
          <p:cNvGrpSpPr/>
          <p:nvPr/>
        </p:nvGrpSpPr>
        <p:grpSpPr>
          <a:xfrm>
            <a:off x="4038600" y="2298978"/>
            <a:ext cx="2386419" cy="1110972"/>
            <a:chOff x="3528978" y="2352725"/>
            <a:chExt cx="1527785" cy="727014"/>
          </a:xfrm>
        </p:grpSpPr>
        <p:sp>
          <p:nvSpPr>
            <p:cNvPr id="104" name="Cloud 103"/>
            <p:cNvSpPr/>
            <p:nvPr/>
          </p:nvSpPr>
          <p:spPr>
            <a:xfrm>
              <a:off x="3528978" y="2352725"/>
              <a:ext cx="1527785" cy="727014"/>
            </a:xfrm>
            <a:prstGeom prst="cloud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30187" y="2422397"/>
              <a:ext cx="1347559" cy="604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itchFamily="18" charset="0"/>
                  <a:ea typeface="Cambria Math" pitchFamily="18" charset="0"/>
                  <a:sym typeface="Symbol"/>
                </a:rPr>
                <a:t>So, we can say a digit is never negative</a:t>
              </a:r>
              <a:endParaRPr lang="en-US" b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0" name="Group 99" hidden="1"/>
          <p:cNvGrpSpPr/>
          <p:nvPr/>
        </p:nvGrpSpPr>
        <p:grpSpPr>
          <a:xfrm>
            <a:off x="3826005" y="3263019"/>
            <a:ext cx="1888995" cy="832731"/>
            <a:chOff x="3187835" y="2287864"/>
            <a:chExt cx="1888995" cy="832731"/>
          </a:xfrm>
        </p:grpSpPr>
        <p:sp>
          <p:nvSpPr>
            <p:cNvPr id="101" name="Cloud Callout 100"/>
            <p:cNvSpPr/>
            <p:nvPr/>
          </p:nvSpPr>
          <p:spPr>
            <a:xfrm>
              <a:off x="3187835" y="2287864"/>
              <a:ext cx="1888995" cy="832731"/>
            </a:xfrm>
            <a:prstGeom prst="cloudCallout">
              <a:avLst>
                <a:gd name="adj1" fmla="val -53802"/>
                <a:gd name="adj2" fmla="val -135091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56714" y="2333548"/>
              <a:ext cx="16722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  <a:sym typeface="Symbol"/>
                </a:rPr>
                <a:t> x = -6 is discarded 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517270" y="275924"/>
            <a:ext cx="7160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If 24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is a multiple of 3, where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is a digit, what is the value of </a:t>
            </a:r>
            <a:r>
              <a:rPr lang="en-US" sz="1600" b="1" i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 </a:t>
            </a:r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04825" y="95718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928636" y="1789913"/>
            <a:ext cx="3606919" cy="548729"/>
            <a:chOff x="3480662" y="2664247"/>
            <a:chExt cx="2069756" cy="551374"/>
          </a:xfrm>
        </p:grpSpPr>
        <p:sp>
          <p:nvSpPr>
            <p:cNvPr id="110" name="Rounded Rectangle 109"/>
            <p:cNvSpPr/>
            <p:nvPr/>
          </p:nvSpPr>
          <p:spPr>
            <a:xfrm>
              <a:off x="3480662" y="2664247"/>
              <a:ext cx="2069756" cy="55137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02201" y="2681444"/>
              <a:ext cx="2035452" cy="525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For 24</a:t>
              </a:r>
              <a:r>
                <a:rPr lang="en-US" sz="1400" b="1" i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x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, </a:t>
              </a:r>
              <a:r>
                <a:rPr lang="en-US" sz="1400" b="1" i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x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is a single digit number</a:t>
              </a:r>
            </a:p>
            <a:p>
              <a:r>
                <a:rPr lang="en-US" sz="1400" b="1" dirty="0">
                  <a:latin typeface="Symbol" pitchFamily="18" charset="2"/>
                  <a:ea typeface="Cambria Math" pitchFamily="18" charset="0"/>
                  <a:cs typeface="Arial" pitchFamily="34" charset="0"/>
                </a:rPr>
                <a:t>\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it should not be more than 9.</a:t>
              </a:r>
              <a:endParaRPr lang="en-US" sz="1400" dirty="0"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623007" y="118673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83664" y="1213846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9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0"/>
                            </p:stCondLst>
                            <p:childTnLst>
                              <p:par>
                                <p:cTn id="4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0" grpId="0" animBg="1"/>
      <p:bldP spid="91" grpId="0"/>
      <p:bldP spid="40" grpId="0"/>
      <p:bldP spid="41" grpId="0"/>
      <p:bldP spid="46" grpId="0"/>
      <p:bldP spid="47" grpId="0"/>
      <p:bldP spid="53" grpId="0"/>
      <p:bldP spid="54" grpId="0"/>
      <p:bldP spid="56" grpId="0"/>
      <p:bldP spid="57" grpId="0"/>
      <p:bldP spid="59" grpId="0"/>
      <p:bldP spid="60" grpId="0"/>
      <p:bldP spid="62" grpId="0"/>
      <p:bldP spid="63" grpId="0"/>
      <p:bldP spid="65" grpId="0"/>
      <p:bldP spid="66" grpId="0"/>
      <p:bldP spid="107" grpId="0" animBg="1"/>
      <p:bldP spid="93" grpId="0" animBg="1"/>
      <p:bldP spid="88" grpId="0" animBg="1"/>
      <p:bldP spid="88" grpId="1" animBg="1"/>
      <p:bldP spid="86" grpId="0" animBg="1"/>
      <p:bldP spid="86" grpId="1" animBg="1"/>
      <p:bldP spid="85" grpId="0" animBg="1"/>
      <p:bldP spid="85" grpId="1" animBg="1"/>
      <p:bldP spid="84" grpId="0" animBg="1"/>
      <p:bldP spid="84" grpId="1" animBg="1"/>
      <p:bldP spid="64" grpId="0" animBg="1"/>
      <p:bldP spid="64" grpId="1" animBg="1"/>
      <p:bldP spid="61" grpId="0" animBg="1"/>
      <p:bldP spid="61" grpId="1" animBg="1"/>
      <p:bldP spid="58" grpId="0" animBg="1"/>
      <p:bldP spid="58" grpId="1" animBg="1"/>
      <p:bldP spid="55" grpId="0" animBg="1"/>
      <p:bldP spid="55" grpId="1" animBg="1"/>
      <p:bldP spid="52" grpId="0" animBg="1"/>
      <p:bldP spid="52" grpId="1" animBg="1"/>
      <p:bldP spid="51" grpId="0" animBg="1"/>
      <p:bldP spid="51" grpId="1" animBg="1"/>
      <p:bldP spid="45" grpId="0" animBg="1"/>
      <p:bldP spid="45" grpId="1" animBg="1"/>
      <p:bldP spid="5" grpId="0" animBg="1"/>
      <p:bldP spid="5" grpId="1" animBg="1"/>
      <p:bldP spid="10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/>
      <p:bldP spid="18" grpId="0" animBg="1"/>
      <p:bldP spid="18" grpId="1" animBg="1"/>
      <p:bldP spid="19" grpId="0"/>
      <p:bldP spid="20" grpId="0"/>
      <p:bldP spid="21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3" grpId="0"/>
      <p:bldP spid="33" grpId="1"/>
      <p:bldP spid="35" grpId="0"/>
      <p:bldP spid="35" grpId="1"/>
      <p:bldP spid="37" grpId="0"/>
      <p:bldP spid="37" grpId="1"/>
      <p:bldP spid="38" grpId="0" animBg="1"/>
      <p:bldP spid="38" grpId="1" animBg="1"/>
      <p:bldP spid="39" grpId="0"/>
      <p:bldP spid="82" grpId="0"/>
      <p:bldP spid="83" grpId="0"/>
      <p:bldP spid="87" grpId="0"/>
      <p:bldP spid="89" grpId="0"/>
      <p:bldP spid="108" grpId="0"/>
      <p:bldP spid="109" grpId="0"/>
      <p:bldP spid="112" grpId="0"/>
      <p:bldP spid="1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4995276" y="1161885"/>
            <a:ext cx="295662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schemeClr val="bg1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190202" y="1153767"/>
            <a:ext cx="295662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schemeClr val="bg1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602448" y="1148906"/>
            <a:ext cx="295662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schemeClr val="bg1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108" name="Horizontal Scroll 107"/>
          <p:cNvSpPr/>
          <p:nvPr/>
        </p:nvSpPr>
        <p:spPr>
          <a:xfrm>
            <a:off x="1124773" y="4210875"/>
            <a:ext cx="2951039" cy="721948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106" name="Round Diagonal Corner Rectangle 105"/>
          <p:cNvSpPr/>
          <p:nvPr/>
        </p:nvSpPr>
        <p:spPr>
          <a:xfrm>
            <a:off x="533801" y="266110"/>
            <a:ext cx="6705199" cy="594589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itchFamily="18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3266" y="1820452"/>
            <a:ext cx="2218834" cy="267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66971" y="1449647"/>
            <a:ext cx="2496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If  9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0, then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49130" y="144964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–9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51255" y="1778605"/>
            <a:ext cx="2247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 9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3, then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49130" y="1778605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–6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1255" y="2078152"/>
            <a:ext cx="2247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 9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6, then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49130" y="2078152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–3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1255" y="2403328"/>
            <a:ext cx="2247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 9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9, then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49130" y="2403328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0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1255" y="2710945"/>
            <a:ext cx="2383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 9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12, then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49130" y="2710945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3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3" name="Flowchart: Alternate Process 92"/>
          <p:cNvSpPr/>
          <p:nvPr/>
        </p:nvSpPr>
        <p:spPr>
          <a:xfrm>
            <a:off x="4177083" y="308251"/>
            <a:ext cx="1177662" cy="270905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345428" y="3032351"/>
            <a:ext cx="274320" cy="27432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3345428" y="2741882"/>
            <a:ext cx="274320" cy="27432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345428" y="2430601"/>
            <a:ext cx="274320" cy="27432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77956" y="1148689"/>
            <a:ext cx="295662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schemeClr val="bg1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58556" y="1148689"/>
            <a:ext cx="230684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schemeClr val="bg1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10928" y="1148689"/>
            <a:ext cx="230684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schemeClr val="bg1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928086" y="1148689"/>
            <a:ext cx="209713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schemeClr val="bg1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44536" y="1148689"/>
            <a:ext cx="209713" cy="283885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gradFill>
                <a:gsLst>
                  <a:gs pos="3300">
                    <a:srgbClr val="9900CC"/>
                  </a:gs>
                  <a:gs pos="89000">
                    <a:schemeClr val="bg1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2847" y="308212"/>
            <a:ext cx="2324037" cy="28388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401" y="85284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8014" y="868494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31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" name="Group 10" hidden="1"/>
          <p:cNvGrpSpPr/>
          <p:nvPr/>
        </p:nvGrpSpPr>
        <p:grpSpPr>
          <a:xfrm>
            <a:off x="2971800" y="1577593"/>
            <a:ext cx="2208027" cy="973370"/>
            <a:chOff x="2944367" y="2293083"/>
            <a:chExt cx="2208027" cy="973370"/>
          </a:xfrm>
        </p:grpSpPr>
        <p:sp>
          <p:nvSpPr>
            <p:cNvPr id="12" name="Cloud Callout 11"/>
            <p:cNvSpPr/>
            <p:nvPr/>
          </p:nvSpPr>
          <p:spPr>
            <a:xfrm>
              <a:off x="2944367" y="2293083"/>
              <a:ext cx="2208027" cy="973370"/>
            </a:xfrm>
            <a:prstGeom prst="cloudCallout">
              <a:avLst>
                <a:gd name="adj1" fmla="val -71068"/>
                <a:gd name="adj2" fmla="val -54706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5625" y="2429990"/>
              <a:ext cx="1782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It means 31z5 is </a:t>
              </a:r>
              <a:r>
                <a:rPr lang="en-US" b="1" dirty="0">
                  <a:solidFill>
                    <a:srgbClr val="6600FF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divisible by 3</a:t>
              </a:r>
              <a:endParaRPr lang="en-US" dirty="0">
                <a:solidFill>
                  <a:srgbClr val="6600FF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904098" y="902913"/>
            <a:ext cx="2737144" cy="775010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rgbClr val="66FF33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6567509" y="1192468"/>
            <a:ext cx="1589225" cy="198378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6587005" y="1401030"/>
            <a:ext cx="1350382" cy="209702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38326" y="894417"/>
            <a:ext cx="561974" cy="265542"/>
          </a:xfrm>
          <a:prstGeom prst="roundRect">
            <a:avLst/>
          </a:prstGeom>
          <a:solidFill>
            <a:srgbClr val="00FFFF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gradFill>
                <a:gsLst>
                  <a:gs pos="3300">
                    <a:srgbClr val="9900CC"/>
                  </a:gs>
                  <a:gs pos="89000">
                    <a:schemeClr val="bg1"/>
                  </a:gs>
                </a:gsLst>
                <a:lin ang="5400000" scaled="1"/>
              </a:gra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94754" y="86849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  <a:ea typeface="Cambria Math" panose="02040503050406030204" pitchFamily="18" charset="0"/>
              </a:rPr>
              <a:t>Þ</a:t>
            </a:r>
            <a:endParaRPr lang="en-US" sz="1600" dirty="0">
              <a:solidFill>
                <a:prstClr val="black"/>
              </a:solidFill>
              <a:latin typeface="Symbol" pitchFamily="18" charset="2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0371" y="868494"/>
            <a:ext cx="1502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 + 1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+ 5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92963" y="862887"/>
            <a:ext cx="89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 9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z</a:t>
            </a:r>
          </a:p>
        </p:txBody>
      </p:sp>
      <p:grpSp>
        <p:nvGrpSpPr>
          <p:cNvPr id="22" name="Group 21" hidden="1"/>
          <p:cNvGrpSpPr/>
          <p:nvPr/>
        </p:nvGrpSpPr>
        <p:grpSpPr>
          <a:xfrm>
            <a:off x="4322906" y="2190750"/>
            <a:ext cx="2077894" cy="1219200"/>
            <a:chOff x="3150388" y="2293083"/>
            <a:chExt cx="2077894" cy="1219200"/>
          </a:xfrm>
        </p:grpSpPr>
        <p:sp>
          <p:nvSpPr>
            <p:cNvPr id="23" name="Cloud Callout 22"/>
            <p:cNvSpPr/>
            <p:nvPr/>
          </p:nvSpPr>
          <p:spPr>
            <a:xfrm>
              <a:off x="3150388" y="2293083"/>
              <a:ext cx="2077894" cy="1219200"/>
            </a:xfrm>
            <a:prstGeom prst="cloudCallout">
              <a:avLst>
                <a:gd name="adj1" fmla="val -61288"/>
                <a:gd name="adj2" fmla="val -72414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3104" y="2410940"/>
              <a:ext cx="183943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So, we can  say </a:t>
              </a:r>
            </a:p>
            <a:p>
              <a:pPr algn="ctr"/>
              <a:r>
                <a:rPr lang="en-US" b="1" dirty="0">
                  <a:solidFill>
                    <a:srgbClr val="6600FF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(9 + z) </a:t>
              </a:r>
              <a:r>
                <a: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is divisible by 3</a:t>
              </a:r>
              <a:endPara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313194" y="2310442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 × 1 = 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3194" y="2592547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 × 2 =  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13194" y="2874652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 × 3 =  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13194" y="2028337"/>
            <a:ext cx="125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 × 0 =  0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654243" y="3454252"/>
            <a:ext cx="41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13194" y="3156758"/>
            <a:ext cx="142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 × 4 = 12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719302" y="3753480"/>
            <a:ext cx="29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13194" y="3977961"/>
            <a:ext cx="159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  × 10  = 30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108284" y="1982222"/>
            <a:ext cx="381766" cy="1476375"/>
          </a:xfrm>
          <a:prstGeom prst="roundRect">
            <a:avLst/>
          </a:prstGeom>
          <a:noFill/>
          <a:ln w="1270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3692" y="1122614"/>
            <a:ext cx="5476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(9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should be 0, 3, 6, 9, 12, 15, 18, 21… 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etc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8" name="Group 47" hidden="1"/>
          <p:cNvGrpSpPr/>
          <p:nvPr/>
        </p:nvGrpSpPr>
        <p:grpSpPr>
          <a:xfrm>
            <a:off x="4329179" y="2114549"/>
            <a:ext cx="2256825" cy="1085851"/>
            <a:chOff x="3187835" y="2287863"/>
            <a:chExt cx="2256825" cy="1085851"/>
          </a:xfrm>
        </p:grpSpPr>
        <p:sp>
          <p:nvSpPr>
            <p:cNvPr id="49" name="Cloud Callout 48"/>
            <p:cNvSpPr/>
            <p:nvPr/>
          </p:nvSpPr>
          <p:spPr>
            <a:xfrm>
              <a:off x="3187835" y="2287863"/>
              <a:ext cx="2256825" cy="1085851"/>
            </a:xfrm>
            <a:prstGeom prst="cloudCallout">
              <a:avLst>
                <a:gd name="adj1" fmla="val -74872"/>
                <a:gd name="adj2" fmla="val 19714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96847" y="2341090"/>
              <a:ext cx="198325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  <a:sym typeface="Symbol"/>
                </a:rPr>
                <a:t>Since, z is negative </a:t>
              </a:r>
            </a:p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  <a:sym typeface="Symbol"/>
                </a:rPr>
                <a:t> z = 3 is also discarded </a:t>
              </a:r>
              <a:endPara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67" name="Group 66" hidden="1"/>
          <p:cNvGrpSpPr/>
          <p:nvPr/>
        </p:nvGrpSpPr>
        <p:grpSpPr>
          <a:xfrm>
            <a:off x="3937074" y="3435757"/>
            <a:ext cx="2548166" cy="1181918"/>
            <a:chOff x="3187835" y="2287864"/>
            <a:chExt cx="2548166" cy="1181918"/>
          </a:xfrm>
        </p:grpSpPr>
        <p:sp>
          <p:nvSpPr>
            <p:cNvPr id="68" name="Cloud Callout 67"/>
            <p:cNvSpPr/>
            <p:nvPr/>
          </p:nvSpPr>
          <p:spPr>
            <a:xfrm>
              <a:off x="3187835" y="2287864"/>
              <a:ext cx="2497366" cy="1181918"/>
            </a:xfrm>
            <a:prstGeom prst="cloudCallout">
              <a:avLst>
                <a:gd name="adj1" fmla="val -56464"/>
                <a:gd name="adj2" fmla="val 38391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3104" y="2430670"/>
              <a:ext cx="246289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Since, x is a digit  it should not be more than 3</a:t>
              </a:r>
              <a:endPara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70" name="Group 69" hidden="1"/>
          <p:cNvGrpSpPr/>
          <p:nvPr/>
        </p:nvGrpSpPr>
        <p:grpSpPr>
          <a:xfrm>
            <a:off x="4233199" y="3493413"/>
            <a:ext cx="2035452" cy="887993"/>
            <a:chOff x="3349304" y="2434827"/>
            <a:chExt cx="2462897" cy="887993"/>
          </a:xfrm>
        </p:grpSpPr>
        <p:sp>
          <p:nvSpPr>
            <p:cNvPr id="71" name="Cloud Callout 70"/>
            <p:cNvSpPr/>
            <p:nvPr/>
          </p:nvSpPr>
          <p:spPr>
            <a:xfrm>
              <a:off x="3422181" y="2434827"/>
              <a:ext cx="2231873" cy="887993"/>
            </a:xfrm>
            <a:prstGeom prst="cloudCallout">
              <a:avLst>
                <a:gd name="adj1" fmla="val -63401"/>
                <a:gd name="adj2" fmla="val 36779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49304" y="2548526"/>
              <a:ext cx="24628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  <a:sym typeface="Symbol"/>
                </a:rPr>
                <a:t> </a:t>
              </a:r>
              <a:r>
                <a: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x = 3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  <a:sym typeface="Symbol"/>
                </a:rPr>
                <a:t>is discarded </a:t>
              </a:r>
              <a:endPara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44389" y="3952664"/>
            <a:ext cx="2914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Possible values of x are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28685" y="395266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0,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414" y="395266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3,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40143" y="395266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6,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85272" y="395266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9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37190" y="4287205"/>
            <a:ext cx="3517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 The required numbers are</a:t>
            </a:r>
          </a:p>
          <a:p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    3105, 3135, 3165, 3195.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004443" y="623717"/>
            <a:ext cx="1308739" cy="335232"/>
            <a:chOff x="2251261" y="3991227"/>
            <a:chExt cx="1308739" cy="335232"/>
          </a:xfrm>
        </p:grpSpPr>
        <p:sp>
          <p:nvSpPr>
            <p:cNvPr id="95" name="Rounded Rectangular Callout 94"/>
            <p:cNvSpPr/>
            <p:nvPr/>
          </p:nvSpPr>
          <p:spPr>
            <a:xfrm>
              <a:off x="2251261" y="3991227"/>
              <a:ext cx="1202933" cy="335232"/>
            </a:xfrm>
            <a:prstGeom prst="wedgeRoundRectCallout">
              <a:avLst>
                <a:gd name="adj1" fmla="val -17229"/>
                <a:gd name="adj2" fmla="val -75601"/>
                <a:gd name="adj3" fmla="val 16667"/>
              </a:avLst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anose="020506040505050202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55859" y="4035549"/>
              <a:ext cx="1304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0, 1, 2, 3....9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7" name="Group 96" hidden="1"/>
          <p:cNvGrpSpPr/>
          <p:nvPr/>
        </p:nvGrpSpPr>
        <p:grpSpPr>
          <a:xfrm>
            <a:off x="4290558" y="3158145"/>
            <a:ext cx="2043696" cy="861405"/>
            <a:chOff x="3528978" y="2352725"/>
            <a:chExt cx="1527785" cy="727014"/>
          </a:xfrm>
        </p:grpSpPr>
        <p:sp>
          <p:nvSpPr>
            <p:cNvPr id="98" name="Cloud 97"/>
            <p:cNvSpPr/>
            <p:nvPr/>
          </p:nvSpPr>
          <p:spPr>
            <a:xfrm>
              <a:off x="3528978" y="2352725"/>
              <a:ext cx="1527785" cy="727014"/>
            </a:xfrm>
            <a:prstGeom prst="cloud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30187" y="2422397"/>
              <a:ext cx="1184749" cy="545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sym typeface="Symbol"/>
                </a:rPr>
                <a:t> It is present in 3’s table</a:t>
              </a:r>
              <a:endParaRPr lang="en-US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0" name="Group 99" hidden="1"/>
          <p:cNvGrpSpPr/>
          <p:nvPr/>
        </p:nvGrpSpPr>
        <p:grpSpPr>
          <a:xfrm>
            <a:off x="3826005" y="3263019"/>
            <a:ext cx="1888995" cy="832731"/>
            <a:chOff x="3187835" y="2287864"/>
            <a:chExt cx="1888995" cy="832731"/>
          </a:xfrm>
        </p:grpSpPr>
        <p:sp>
          <p:nvSpPr>
            <p:cNvPr id="101" name="Cloud Callout 100"/>
            <p:cNvSpPr/>
            <p:nvPr/>
          </p:nvSpPr>
          <p:spPr>
            <a:xfrm>
              <a:off x="3187835" y="2287864"/>
              <a:ext cx="1888995" cy="832731"/>
            </a:xfrm>
            <a:prstGeom prst="cloudCallout">
              <a:avLst>
                <a:gd name="adj1" fmla="val -53802"/>
                <a:gd name="adj2" fmla="val -135091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56714" y="2333548"/>
              <a:ext cx="16722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  <a:sym typeface="Symbol"/>
                </a:rPr>
                <a:t> z = 3 is discarded </a:t>
              </a:r>
              <a:endPara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517271" y="275924"/>
            <a:ext cx="672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1600" b="1" dirty="0"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If 31z5 is multiple of 3. where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is a digit, what might be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the value of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?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01041" y="917852"/>
            <a:ext cx="2743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 number is divisible by 3, 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if the sum of its digits is a divisible by 3.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8616" y="4208287"/>
            <a:ext cx="349987" cy="7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951255" y="3012430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 9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15, then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49130" y="3012430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6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51255" y="3353671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 9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18, then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949130" y="3353671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9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51255" y="3675034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If  9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21, then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949130" y="3675034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z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12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345428" y="3385788"/>
            <a:ext cx="274320" cy="27432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452319" y="1028236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743200" y="103555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24475" y="102946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31939" y="1023366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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3928636" y="1789913"/>
            <a:ext cx="3606919" cy="548729"/>
            <a:chOff x="3480662" y="2664247"/>
            <a:chExt cx="2069756" cy="551374"/>
          </a:xfrm>
        </p:grpSpPr>
        <p:sp>
          <p:nvSpPr>
            <p:cNvPr id="123" name="Rounded Rectangle 122"/>
            <p:cNvSpPr/>
            <p:nvPr/>
          </p:nvSpPr>
          <p:spPr>
            <a:xfrm>
              <a:off x="3480662" y="2664247"/>
              <a:ext cx="2069756" cy="55137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ookman Old Style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502201" y="2681445"/>
              <a:ext cx="2035452" cy="525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For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31z5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, </a:t>
              </a:r>
              <a:r>
                <a:rPr lang="en-US" sz="1400" b="1" i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z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is a single digit number</a:t>
              </a:r>
            </a:p>
            <a:p>
              <a:r>
                <a:rPr lang="en-US" sz="1400" b="1" dirty="0">
                  <a:latin typeface="Symbol" pitchFamily="18" charset="2"/>
                  <a:ea typeface="Cambria Math" pitchFamily="18" charset="0"/>
                  <a:cs typeface="Arial" pitchFamily="34" charset="0"/>
                </a:rPr>
                <a:t>\</a:t>
              </a:r>
              <a:r>
                <a:rPr lang="en-US" sz="1400" b="1" dirty="0"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it should not be more than 9.</a:t>
              </a:r>
              <a:endParaRPr lang="en-US" sz="1400" dirty="0">
                <a:latin typeface="Bookman Old Style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6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00"/>
                            </p:stCondLst>
                            <p:childTnLst>
                              <p:par>
                                <p:cTn id="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00"/>
                            </p:stCondLst>
                            <p:childTnLst>
                              <p:par>
                                <p:cTn id="4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4" grpId="0" animBg="1"/>
      <p:bldP spid="114" grpId="1" animBg="1"/>
      <p:bldP spid="115" grpId="0" animBg="1"/>
      <p:bldP spid="115" grpId="1" animBg="1"/>
      <p:bldP spid="108" grpId="0" animBg="1"/>
      <p:bldP spid="106" grpId="0" animBg="1"/>
      <p:bldP spid="40" grpId="0"/>
      <p:bldP spid="41" grpId="0"/>
      <p:bldP spid="46" grpId="0"/>
      <p:bldP spid="47" grpId="0"/>
      <p:bldP spid="53" grpId="0"/>
      <p:bldP spid="54" grpId="0"/>
      <p:bldP spid="56" grpId="0"/>
      <p:bldP spid="57" grpId="0"/>
      <p:bldP spid="59" grpId="0"/>
      <p:bldP spid="60" grpId="0"/>
      <p:bldP spid="93" grpId="0" animBg="1"/>
      <p:bldP spid="86" grpId="0" animBg="1"/>
      <p:bldP spid="86" grpId="1" animBg="1"/>
      <p:bldP spid="85" grpId="0" animBg="1"/>
      <p:bldP spid="85" grpId="1" animBg="1"/>
      <p:bldP spid="84" grpId="0" animBg="1"/>
      <p:bldP spid="84" grpId="1" animBg="1"/>
      <p:bldP spid="58" grpId="0" animBg="1"/>
      <p:bldP spid="58" grpId="1" animBg="1"/>
      <p:bldP spid="55" grpId="0" animBg="1"/>
      <p:bldP spid="55" grpId="1" animBg="1"/>
      <p:bldP spid="52" grpId="0" animBg="1"/>
      <p:bldP spid="52" grpId="1" animBg="1"/>
      <p:bldP spid="51" grpId="0" animBg="1"/>
      <p:bldP spid="51" grpId="1" animBg="1"/>
      <p:bldP spid="45" grpId="0" animBg="1"/>
      <p:bldP spid="45" grpId="1" animBg="1"/>
      <p:bldP spid="5" grpId="0" animBg="1"/>
      <p:bldP spid="5" grpId="1" animBg="1"/>
      <p:bldP spid="9" grpId="0"/>
      <p:bldP spid="10" grpId="0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/>
      <p:bldP spid="20" grpId="0"/>
      <p:bldP spid="21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3" grpId="0"/>
      <p:bldP spid="33" grpId="1"/>
      <p:bldP spid="35" grpId="0"/>
      <p:bldP spid="35" grpId="1"/>
      <p:bldP spid="37" grpId="0"/>
      <p:bldP spid="37" grpId="1"/>
      <p:bldP spid="38" grpId="0" animBg="1"/>
      <p:bldP spid="38" grpId="1" animBg="1"/>
      <p:bldP spid="39" grpId="0"/>
      <p:bldP spid="81" grpId="0"/>
      <p:bldP spid="82" grpId="0"/>
      <p:bldP spid="83" grpId="0"/>
      <p:bldP spid="87" grpId="0"/>
      <p:bldP spid="89" grpId="0"/>
      <p:bldP spid="91" grpId="0"/>
      <p:bldP spid="17" grpId="0"/>
      <p:bldP spid="78" grpId="0"/>
      <p:bldP spid="79" grpId="0"/>
      <p:bldP spid="80" grpId="0"/>
      <p:bldP spid="90" grpId="0"/>
      <p:bldP spid="92" grpId="0"/>
      <p:bldP spid="103" grpId="0"/>
      <p:bldP spid="117" grpId="0" animBg="1"/>
      <p:bldP spid="117" grpId="1" animBg="1"/>
      <p:bldP spid="118" grpId="0"/>
      <p:bldP spid="119" grpId="0"/>
      <p:bldP spid="120" grpId="0"/>
      <p:bldP spid="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03" y="1276350"/>
            <a:ext cx="4078986" cy="387795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73  =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1236" y="1318146"/>
            <a:ext cx="165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Place value of 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76990" y="1327300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7 × 10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1879155"/>
            <a:ext cx="4078889" cy="387795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59  =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1236" y="1930999"/>
            <a:ext cx="165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Place value of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76990" y="1917172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 × 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8691" y="2400240"/>
            <a:ext cx="209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In general……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5800" y="2869755"/>
            <a:ext cx="4078889" cy="387795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=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31044" y="2916742"/>
            <a:ext cx="1638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Place value of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48940" y="2916742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 × 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6698" y="2916742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 10a + b</a:t>
            </a:r>
          </a:p>
        </p:txBody>
      </p:sp>
      <p:grpSp>
        <p:nvGrpSpPr>
          <p:cNvPr id="19" name="Group 4"/>
          <p:cNvGrpSpPr/>
          <p:nvPr/>
        </p:nvGrpSpPr>
        <p:grpSpPr>
          <a:xfrm>
            <a:off x="538958" y="542316"/>
            <a:ext cx="2462411" cy="399034"/>
            <a:chOff x="3295511" y="370503"/>
            <a:chExt cx="2714079" cy="443165"/>
          </a:xfrm>
        </p:grpSpPr>
        <p:sp>
          <p:nvSpPr>
            <p:cNvPr id="20" name="Snip Diagonal Corner Rectangle 19"/>
            <p:cNvSpPr/>
            <p:nvPr/>
          </p:nvSpPr>
          <p:spPr>
            <a:xfrm>
              <a:off x="3307846" y="370503"/>
              <a:ext cx="2572303" cy="443165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95511" y="403182"/>
              <a:ext cx="2714079" cy="37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Two - Digit Numbers</a:t>
              </a:r>
            </a:p>
          </p:txBody>
        </p:sp>
      </p:grpSp>
      <p:grpSp>
        <p:nvGrpSpPr>
          <p:cNvPr id="22" name="Group 4"/>
          <p:cNvGrpSpPr/>
          <p:nvPr/>
        </p:nvGrpSpPr>
        <p:grpSpPr>
          <a:xfrm>
            <a:off x="3428854" y="285865"/>
            <a:ext cx="2286293" cy="399033"/>
            <a:chOff x="3276215" y="381662"/>
            <a:chExt cx="2239333" cy="443165"/>
          </a:xfrm>
        </p:grpSpPr>
        <p:sp>
          <p:nvSpPr>
            <p:cNvPr id="23" name="Snip Diagonal Corner Rectangle 22"/>
            <p:cNvSpPr/>
            <p:nvPr/>
          </p:nvSpPr>
          <p:spPr>
            <a:xfrm>
              <a:off x="3276215" y="381662"/>
              <a:ext cx="2239333" cy="443165"/>
            </a:xfrm>
            <a:prstGeom prst="snip2Diag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16530" y="412151"/>
              <a:ext cx="2191001" cy="37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Generalised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 Form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814894" y="1327299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+ Place value of 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18518" y="1327480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+ 3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4551" y="1931367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+ Place value of  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09566" y="1917171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+ 9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29706" y="2916742"/>
            <a:ext cx="1931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+  Place value of  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20076" y="2916741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+ b</a:t>
            </a:r>
          </a:p>
        </p:txBody>
      </p:sp>
    </p:spTree>
    <p:extLst>
      <p:ext uri="{BB962C8B-B14F-4D97-AF65-F5344CB8AC3E}">
        <p14:creationId xmlns:p14="http://schemas.microsoft.com/office/powerpoint/2010/main" val="5796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/>
      <p:bldP spid="11" grpId="0" animBg="1"/>
      <p:bldP spid="12" grpId="0"/>
      <p:bldP spid="12" grpId="1"/>
      <p:bldP spid="13" grpId="0"/>
      <p:bldP spid="14" grpId="0"/>
      <p:bldP spid="15" grpId="0" animBg="1"/>
      <p:bldP spid="16" grpId="0"/>
      <p:bldP spid="16" grpId="1"/>
      <p:bldP spid="17" grpId="0"/>
      <p:bldP spid="18" grpId="0"/>
      <p:bldP spid="26" grpId="0"/>
      <p:bldP spid="26" grpId="1"/>
      <p:bldP spid="28" grpId="0"/>
      <p:bldP spid="30" grpId="0"/>
      <p:bldP spid="30" grpId="1"/>
      <p:bldP spid="32" grpId="0"/>
      <p:bldP spid="34" grpId="0"/>
      <p:bldP spid="34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Horizontal Scroll 60"/>
          <p:cNvSpPr/>
          <p:nvPr/>
        </p:nvSpPr>
        <p:spPr>
          <a:xfrm>
            <a:off x="3987801" y="1149523"/>
            <a:ext cx="1879599" cy="541357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380" y="973277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Example :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60800" y="3206624"/>
            <a:ext cx="761747" cy="307777"/>
          </a:xfrm>
          <a:prstGeom prst="rect">
            <a:avLst/>
          </a:prstGeom>
          <a:gradFill>
            <a:gsLst>
              <a:gs pos="20000">
                <a:srgbClr val="FF33CC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7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10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66677" y="3916318"/>
            <a:ext cx="368375" cy="299182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0600" y="388882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74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8582" y="3888824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70 + 4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9" name="Down Arrow 28"/>
          <p:cNvSpPr/>
          <p:nvPr/>
        </p:nvSpPr>
        <p:spPr>
          <a:xfrm flipV="1">
            <a:off x="1710353" y="3557679"/>
            <a:ext cx="152400" cy="30188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Horizontal Scroll 29"/>
          <p:cNvSpPr/>
          <p:nvPr/>
        </p:nvSpPr>
        <p:spPr>
          <a:xfrm>
            <a:off x="506779" y="4241554"/>
            <a:ext cx="2236421" cy="541357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33400" y="3933687"/>
            <a:ext cx="457200" cy="22646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327400" y="1276317"/>
            <a:ext cx="0" cy="2654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70100" y="1248619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ab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505200" y="1335442"/>
            <a:ext cx="457200" cy="22646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605" y="4341574"/>
            <a:ext cx="2433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74 =  7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 + 4 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398975" y="1867300"/>
            <a:ext cx="4364459" cy="659747"/>
            <a:chOff x="4845870" y="4008520"/>
            <a:chExt cx="4364459" cy="659747"/>
          </a:xfrm>
        </p:grpSpPr>
        <p:sp>
          <p:nvSpPr>
            <p:cNvPr id="57" name="Rectangle 56"/>
            <p:cNvSpPr/>
            <p:nvPr/>
          </p:nvSpPr>
          <p:spPr>
            <a:xfrm>
              <a:off x="4858422" y="4008520"/>
              <a:ext cx="4155145" cy="659747"/>
            </a:xfrm>
            <a:prstGeom prst="rect">
              <a:avLst/>
            </a:prstGeom>
            <a:gradFill>
              <a:gsLst>
                <a:gs pos="47000">
                  <a:srgbClr val="92D050"/>
                </a:gs>
                <a:gs pos="100000">
                  <a:schemeClr val="bg1"/>
                </a:gs>
              </a:gsLst>
              <a:lin ang="0" scaled="1"/>
            </a:gra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en-US" sz="16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45870" y="4175656"/>
              <a:ext cx="936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Note  :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11110" y="4023251"/>
              <a:ext cx="359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a is any whole no. from </a:t>
              </a:r>
              <a:r>
                <a:rPr lang="en-US" sz="1600" b="1" dirty="0">
                  <a:solidFill>
                    <a:srgbClr val="FF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1 to 9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11110" y="4325708"/>
              <a:ext cx="3595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b is any whole no. from </a:t>
              </a:r>
              <a:r>
                <a:rPr lang="en-US" sz="1600" b="1" dirty="0">
                  <a:solidFill>
                    <a:srgbClr val="FF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0 to 9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388916" y="1255038"/>
            <a:ext cx="164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 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 + b </a:t>
            </a:r>
          </a:p>
        </p:txBody>
      </p:sp>
      <p:grpSp>
        <p:nvGrpSpPr>
          <p:cNvPr id="68" name="Group 4"/>
          <p:cNvGrpSpPr/>
          <p:nvPr/>
        </p:nvGrpSpPr>
        <p:grpSpPr>
          <a:xfrm>
            <a:off x="3428854" y="285865"/>
            <a:ext cx="2286293" cy="399033"/>
            <a:chOff x="3276215" y="381662"/>
            <a:chExt cx="2239333" cy="443165"/>
          </a:xfrm>
        </p:grpSpPr>
        <p:sp>
          <p:nvSpPr>
            <p:cNvPr id="69" name="Snip Diagonal Corner Rectangle 68"/>
            <p:cNvSpPr/>
            <p:nvPr/>
          </p:nvSpPr>
          <p:spPr>
            <a:xfrm>
              <a:off x="3276215" y="381662"/>
              <a:ext cx="2239333" cy="443165"/>
            </a:xfrm>
            <a:prstGeom prst="snip2Diag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Bookman Old Style" panose="0205060405050502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16530" y="412151"/>
              <a:ext cx="2191001" cy="37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Generalised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 Form</a:t>
              </a:r>
            </a:p>
          </p:txBody>
        </p:sp>
      </p:grpSp>
      <p:grpSp>
        <p:nvGrpSpPr>
          <p:cNvPr id="71" name="Group 4"/>
          <p:cNvGrpSpPr/>
          <p:nvPr/>
        </p:nvGrpSpPr>
        <p:grpSpPr>
          <a:xfrm>
            <a:off x="538958" y="542316"/>
            <a:ext cx="2462411" cy="399034"/>
            <a:chOff x="3295511" y="370503"/>
            <a:chExt cx="2714079" cy="443165"/>
          </a:xfrm>
        </p:grpSpPr>
        <p:sp>
          <p:nvSpPr>
            <p:cNvPr id="72" name="Snip Diagonal Corner Rectangle 71"/>
            <p:cNvSpPr/>
            <p:nvPr/>
          </p:nvSpPr>
          <p:spPr>
            <a:xfrm>
              <a:off x="3307846" y="370503"/>
              <a:ext cx="2572303" cy="443165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95511" y="403182"/>
              <a:ext cx="2714079" cy="37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Two - Digit Numbers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496586" y="1220264"/>
            <a:ext cx="761747" cy="307777"/>
          </a:xfrm>
          <a:prstGeom prst="rect">
            <a:avLst/>
          </a:prstGeom>
          <a:gradFill>
            <a:gsLst>
              <a:gs pos="20000">
                <a:srgbClr val="FF33CC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3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10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602463" y="1929958"/>
            <a:ext cx="368375" cy="299182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26386" y="190246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36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54368" y="1902464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30 + 6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7" name="Down Arrow 46"/>
          <p:cNvSpPr/>
          <p:nvPr/>
        </p:nvSpPr>
        <p:spPr>
          <a:xfrm flipV="1">
            <a:off x="1746139" y="1571319"/>
            <a:ext cx="152400" cy="30188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Horizontal Scroll 47"/>
          <p:cNvSpPr/>
          <p:nvPr/>
        </p:nvSpPr>
        <p:spPr>
          <a:xfrm>
            <a:off x="542565" y="2255194"/>
            <a:ext cx="2236421" cy="541357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9186" y="1947327"/>
            <a:ext cx="457200" cy="22646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0391" y="2355214"/>
            <a:ext cx="2433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36 =  3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 + 6 </a:t>
            </a:r>
          </a:p>
        </p:txBody>
      </p:sp>
    </p:spTree>
    <p:extLst>
      <p:ext uri="{BB962C8B-B14F-4D97-AF65-F5344CB8AC3E}">
        <p14:creationId xmlns:p14="http://schemas.microsoft.com/office/powerpoint/2010/main" val="302381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8" grpId="0"/>
      <p:bldP spid="25" grpId="0" animBg="1"/>
      <p:bldP spid="25" grpId="1" animBg="1"/>
      <p:bldP spid="26" grpId="0" animBg="1"/>
      <p:bldP spid="26" grpId="1" animBg="1"/>
      <p:bldP spid="27" grpId="0"/>
      <p:bldP spid="28" grpId="0"/>
      <p:bldP spid="29" grpId="0" animBg="1"/>
      <p:bldP spid="29" grpId="1" animBg="1"/>
      <p:bldP spid="30" grpId="0" animBg="1"/>
      <p:bldP spid="32" grpId="0" animBg="1"/>
      <p:bldP spid="41" grpId="0"/>
      <p:bldP spid="42" grpId="0" animBg="1"/>
      <p:bldP spid="31" grpId="0"/>
      <p:bldP spid="62" grpId="0"/>
      <p:bldP spid="43" grpId="0" animBg="1"/>
      <p:bldP spid="43" grpId="1" animBg="1"/>
      <p:bldP spid="44" grpId="0" animBg="1"/>
      <p:bldP spid="44" grpId="1" animBg="1"/>
      <p:bldP spid="45" grpId="0"/>
      <p:bldP spid="46" grpId="0"/>
      <p:bldP spid="47" grpId="0" animBg="1"/>
      <p:bldP spid="47" grpId="1" animBg="1"/>
      <p:bldP spid="48" grpId="0" animBg="1"/>
      <p:bldP spid="54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orizontal Scroll 122"/>
          <p:cNvSpPr/>
          <p:nvPr/>
        </p:nvSpPr>
        <p:spPr>
          <a:xfrm>
            <a:off x="4818555" y="817147"/>
            <a:ext cx="2883885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Horizontal Scroll 89"/>
          <p:cNvSpPr/>
          <p:nvPr/>
        </p:nvSpPr>
        <p:spPr>
          <a:xfrm>
            <a:off x="772076" y="4063352"/>
            <a:ext cx="3295454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421718" y="3602290"/>
            <a:ext cx="348759" cy="271984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727014" y="3600993"/>
            <a:ext cx="510618" cy="271984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Horizontal Scroll 70"/>
          <p:cNvSpPr/>
          <p:nvPr/>
        </p:nvSpPr>
        <p:spPr>
          <a:xfrm>
            <a:off x="731477" y="2061417"/>
            <a:ext cx="3353982" cy="595493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416420" y="1731840"/>
            <a:ext cx="383635" cy="271984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0016" y="1112698"/>
            <a:ext cx="880369" cy="307777"/>
          </a:xfrm>
          <a:prstGeom prst="rect">
            <a:avLst/>
          </a:prstGeom>
          <a:gradFill>
            <a:gsLst>
              <a:gs pos="20000">
                <a:srgbClr val="FF33CC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100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60147" y="1731840"/>
            <a:ext cx="495600" cy="271984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225517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Example :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6450" y="1695417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129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5362" y="1695417"/>
            <a:ext cx="1725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100 + 20 + 9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 flipV="1">
            <a:off x="1935232" y="1445220"/>
            <a:ext cx="152400" cy="24949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33400" y="1769540"/>
            <a:ext cx="457200" cy="22646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05600" y="1103410"/>
            <a:ext cx="761747" cy="307777"/>
          </a:xfrm>
          <a:prstGeom prst="rect">
            <a:avLst/>
          </a:prstGeom>
          <a:gradFill>
            <a:gsLst>
              <a:gs pos="20000">
                <a:srgbClr val="FF33CC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2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10</a:t>
            </a:r>
          </a:p>
        </p:txBody>
      </p:sp>
      <p:sp>
        <p:nvSpPr>
          <p:cNvPr id="65" name="Down Arrow 64"/>
          <p:cNvSpPr/>
          <p:nvPr/>
        </p:nvSpPr>
        <p:spPr>
          <a:xfrm flipV="1">
            <a:off x="2552626" y="1445220"/>
            <a:ext cx="152400" cy="24949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30185" y="3569985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465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533400" y="3617213"/>
            <a:ext cx="457200" cy="22646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03260" y="3550875"/>
            <a:ext cx="1725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400 + 60 + 5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75597" y="2998140"/>
            <a:ext cx="880369" cy="307777"/>
          </a:xfrm>
          <a:prstGeom prst="rect">
            <a:avLst/>
          </a:prstGeom>
          <a:gradFill>
            <a:gsLst>
              <a:gs pos="20000">
                <a:srgbClr val="FF33CC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4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100</a:t>
            </a:r>
          </a:p>
        </p:txBody>
      </p:sp>
      <p:sp>
        <p:nvSpPr>
          <p:cNvPr id="83" name="Down Arrow 82"/>
          <p:cNvSpPr/>
          <p:nvPr/>
        </p:nvSpPr>
        <p:spPr>
          <a:xfrm flipV="1">
            <a:off x="1909608" y="3338096"/>
            <a:ext cx="152400" cy="24949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23345" y="2995525"/>
            <a:ext cx="761747" cy="307777"/>
          </a:xfrm>
          <a:prstGeom prst="rect">
            <a:avLst/>
          </a:prstGeom>
          <a:gradFill>
            <a:gsLst>
              <a:gs pos="20000">
                <a:srgbClr val="FF33CC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6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10</a:t>
            </a:r>
          </a:p>
        </p:txBody>
      </p:sp>
      <p:sp>
        <p:nvSpPr>
          <p:cNvPr id="87" name="Down Arrow 86"/>
          <p:cNvSpPr/>
          <p:nvPr/>
        </p:nvSpPr>
        <p:spPr>
          <a:xfrm flipV="1">
            <a:off x="2513840" y="3328370"/>
            <a:ext cx="152400" cy="24949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4226850" y="806450"/>
            <a:ext cx="0" cy="2654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881309" y="968099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abc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9" name="Right Arrow 98"/>
          <p:cNvSpPr/>
          <p:nvPr/>
        </p:nvSpPr>
        <p:spPr>
          <a:xfrm>
            <a:off x="4294085" y="1010097"/>
            <a:ext cx="457200" cy="22646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752600" y="2229628"/>
            <a:ext cx="248219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732981" y="4226224"/>
            <a:ext cx="248219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161750" y="2220663"/>
            <a:ext cx="471216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132416" y="4235189"/>
            <a:ext cx="488918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4899" y="2174398"/>
            <a:ext cx="217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129 = 1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100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78239" y="4196792"/>
            <a:ext cx="2135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465 = 4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100 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2792706" y="2220663"/>
            <a:ext cx="264959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750238" y="4243984"/>
            <a:ext cx="281439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172401" y="2229628"/>
            <a:ext cx="345409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169315" y="4231883"/>
            <a:ext cx="344288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37426" y="4196792"/>
            <a:ext cx="1040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+ 6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67255" y="2183363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+ 2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3636336" y="2226994"/>
            <a:ext cx="314008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692948" y="4244059"/>
            <a:ext cx="235153" cy="27816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37556" y="2174398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+ 9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9556" y="4196792"/>
            <a:ext cx="585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+ 5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21660" y="977594"/>
            <a:ext cx="2451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 100 + b  10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 +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 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4323884" y="1608144"/>
            <a:ext cx="4273266" cy="945985"/>
            <a:chOff x="4795210" y="4041181"/>
            <a:chExt cx="4273266" cy="945985"/>
          </a:xfrm>
        </p:grpSpPr>
        <p:sp>
          <p:nvSpPr>
            <p:cNvPr id="125" name="Rectangle 124"/>
            <p:cNvSpPr/>
            <p:nvPr/>
          </p:nvSpPr>
          <p:spPr>
            <a:xfrm>
              <a:off x="4822105" y="4060803"/>
              <a:ext cx="4170170" cy="913778"/>
            </a:xfrm>
            <a:prstGeom prst="rect">
              <a:avLst/>
            </a:prstGeom>
            <a:gradFill>
              <a:gsLst>
                <a:gs pos="47000">
                  <a:srgbClr val="92D050"/>
                </a:gs>
                <a:gs pos="100000">
                  <a:schemeClr val="bg1"/>
                </a:gs>
              </a:gsLst>
              <a:lin ang="0" scaled="1"/>
            </a:gra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en-US" sz="16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95210" y="4313554"/>
              <a:ext cx="998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Note : 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30426" y="4041181"/>
              <a:ext cx="353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a is any whole no. from </a:t>
              </a:r>
              <a:r>
                <a:rPr lang="en-US" sz="1600" b="1" dirty="0">
                  <a:solidFill>
                    <a:srgbClr val="FF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1 to 9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33910" y="4344897"/>
              <a:ext cx="3458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b is any whole no. from </a:t>
              </a:r>
              <a:r>
                <a:rPr lang="en-US" sz="1600" b="1" dirty="0">
                  <a:solidFill>
                    <a:srgbClr val="FF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0 to 9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35226" y="4648612"/>
              <a:ext cx="3457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c is any whole no. from </a:t>
              </a:r>
              <a:r>
                <a:rPr lang="en-US" sz="1600" b="1" dirty="0">
                  <a:solidFill>
                    <a:srgbClr val="FF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0 to 9</a:t>
              </a:r>
            </a:p>
          </p:txBody>
        </p:sp>
      </p:grpSp>
      <p:grpSp>
        <p:nvGrpSpPr>
          <p:cNvPr id="92" name="Group 4"/>
          <p:cNvGrpSpPr/>
          <p:nvPr/>
        </p:nvGrpSpPr>
        <p:grpSpPr>
          <a:xfrm>
            <a:off x="3428854" y="285865"/>
            <a:ext cx="2286293" cy="399033"/>
            <a:chOff x="3276215" y="381662"/>
            <a:chExt cx="2239333" cy="443165"/>
          </a:xfrm>
        </p:grpSpPr>
        <p:sp>
          <p:nvSpPr>
            <p:cNvPr id="93" name="Snip Diagonal Corner Rectangle 92"/>
            <p:cNvSpPr/>
            <p:nvPr/>
          </p:nvSpPr>
          <p:spPr>
            <a:xfrm>
              <a:off x="3276215" y="381662"/>
              <a:ext cx="2239333" cy="443165"/>
            </a:xfrm>
            <a:prstGeom prst="snip2Diag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16530" y="412151"/>
              <a:ext cx="2191001" cy="37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Generalised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 Form</a:t>
              </a:r>
            </a:p>
          </p:txBody>
        </p:sp>
      </p:grpSp>
      <p:grpSp>
        <p:nvGrpSpPr>
          <p:cNvPr id="104" name="Group 4"/>
          <p:cNvGrpSpPr/>
          <p:nvPr/>
        </p:nvGrpSpPr>
        <p:grpSpPr>
          <a:xfrm>
            <a:off x="538958" y="542316"/>
            <a:ext cx="2707162" cy="399034"/>
            <a:chOff x="3295511" y="370503"/>
            <a:chExt cx="2983845" cy="443165"/>
          </a:xfrm>
        </p:grpSpPr>
        <p:sp>
          <p:nvSpPr>
            <p:cNvPr id="105" name="Snip Diagonal Corner Rectangle 104"/>
            <p:cNvSpPr/>
            <p:nvPr/>
          </p:nvSpPr>
          <p:spPr>
            <a:xfrm>
              <a:off x="3307846" y="370503"/>
              <a:ext cx="2684448" cy="443165"/>
            </a:xfrm>
            <a:prstGeom prst="snip2DiagRect">
              <a:avLst/>
            </a:prstGeom>
            <a:solidFill>
              <a:srgbClr val="66FFFF"/>
            </a:solidFill>
            <a:ln w="12700">
              <a:solidFill>
                <a:srgbClr val="00FFFF"/>
              </a:solidFill>
              <a:prstDash val="sysDash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95511" y="403182"/>
              <a:ext cx="2983845" cy="37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rPr>
                <a:t>Three - Digit Numbers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266032" y="1545467"/>
            <a:ext cx="2836799" cy="1176554"/>
            <a:chOff x="2658443" y="2572256"/>
            <a:chExt cx="2599083" cy="1959970"/>
          </a:xfrm>
        </p:grpSpPr>
        <p:sp>
          <p:nvSpPr>
            <p:cNvPr id="101" name="Rounded Rectangle 100"/>
            <p:cNvSpPr/>
            <p:nvPr/>
          </p:nvSpPr>
          <p:spPr>
            <a:xfrm>
              <a:off x="2712952" y="2572256"/>
              <a:ext cx="2475887" cy="1959970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58443" y="2597434"/>
              <a:ext cx="2599083" cy="1230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On comparing  </a:t>
              </a:r>
              <a:r>
                <a:rPr lang="en-US" sz="1400" b="1" dirty="0" err="1">
                  <a:solidFill>
                    <a:srgbClr val="FF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abc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with  given examples, </a:t>
              </a:r>
              <a:r>
                <a:rPr lang="en-US" sz="1400" b="1" dirty="0" err="1">
                  <a:solidFill>
                    <a:srgbClr val="FF00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abc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 can be written as..   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4597017" y="2316363"/>
            <a:ext cx="2148523" cy="307776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Bookman Old Style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6929" y="2268542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765222" y="2286322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 100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396770" y="2280234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+ b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767685" y="228531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 10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290197" y="2280032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  <a:sym typeface="Symbol"/>
              </a:rPr>
              <a:t>+ 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90" grpId="0" animBg="1"/>
      <p:bldP spid="85" grpId="0" animBg="1"/>
      <p:bldP spid="85" grpId="1" animBg="1"/>
      <p:bldP spid="82" grpId="0" animBg="1"/>
      <p:bldP spid="82" grpId="1" animBg="1"/>
      <p:bldP spid="71" grpId="0" animBg="1"/>
      <p:bldP spid="69" grpId="0" animBg="1"/>
      <p:bldP spid="69" grpId="1" animBg="1"/>
      <p:bldP spid="17" grpId="0" animBg="1"/>
      <p:bldP spid="17" grpId="1" animBg="1"/>
      <p:bldP spid="15" grpId="0" animBg="1"/>
      <p:bldP spid="15" grpId="1" animBg="1"/>
      <p:bldP spid="8" grpId="0"/>
      <p:bldP spid="9" grpId="0"/>
      <p:bldP spid="14" grpId="0"/>
      <p:bldP spid="16" grpId="0" animBg="1"/>
      <p:bldP spid="16" grpId="1" animBg="1"/>
      <p:bldP spid="21" grpId="0" animBg="1"/>
      <p:bldP spid="64" grpId="0" animBg="1"/>
      <p:bldP spid="64" grpId="1" animBg="1"/>
      <p:bldP spid="65" grpId="0" animBg="1"/>
      <p:bldP spid="65" grpId="1" animBg="1"/>
      <p:bldP spid="75" grpId="0"/>
      <p:bldP spid="76" grpId="0" animBg="1"/>
      <p:bldP spid="80" grpId="0"/>
      <p:bldP spid="81" grpId="0" animBg="1"/>
      <p:bldP spid="81" grpId="1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98" grpId="0"/>
      <p:bldP spid="99" grpId="0" animBg="1"/>
      <p:bldP spid="108" grpId="0" animBg="1"/>
      <p:bldP spid="108" grpId="1" animBg="1"/>
      <p:bldP spid="109" grpId="0" animBg="1"/>
      <p:bldP spid="109" grpId="1" animBg="1"/>
      <p:bldP spid="111" grpId="0" animBg="1"/>
      <p:bldP spid="111" grpId="1" animBg="1"/>
      <p:bldP spid="112" grpId="0" animBg="1"/>
      <p:bldP spid="112" grpId="1" animBg="1"/>
      <p:bldP spid="66" grpId="0"/>
      <p:bldP spid="84" grpId="0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7" grpId="0" animBg="1"/>
      <p:bldP spid="117" grpId="1" animBg="1"/>
      <p:bldP spid="88" grpId="0"/>
      <p:bldP spid="20" grpId="0"/>
      <p:bldP spid="119" grpId="0" animBg="1"/>
      <p:bldP spid="119" grpId="1" animBg="1"/>
      <p:bldP spid="120" grpId="0" animBg="1"/>
      <p:bldP spid="120" grpId="1" animBg="1"/>
      <p:bldP spid="67" grpId="0"/>
      <p:bldP spid="89" grpId="0"/>
      <p:bldP spid="122" grpId="0"/>
      <p:bldP spid="106" grpId="0" animBg="1"/>
      <p:bldP spid="106" grpId="1" animBg="1"/>
      <p:bldP spid="107" grpId="0"/>
      <p:bldP spid="107" grpId="1"/>
      <p:bldP spid="110" grpId="0"/>
      <p:bldP spid="110" grpId="1"/>
      <p:bldP spid="115" grpId="0"/>
      <p:bldP spid="115" grpId="1"/>
      <p:bldP spid="118" grpId="0"/>
      <p:bldP spid="118" grpId="1"/>
      <p:bldP spid="121" grpId="0"/>
      <p:bldP spid="1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1316357" y="2252975"/>
            <a:ext cx="1081565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357734" y="2599603"/>
            <a:ext cx="203200" cy="22185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612050" y="2250244"/>
            <a:ext cx="203200" cy="22185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Horizontal Scroll 78"/>
          <p:cNvSpPr/>
          <p:nvPr/>
        </p:nvSpPr>
        <p:spPr>
          <a:xfrm>
            <a:off x="609600" y="4375128"/>
            <a:ext cx="3227613" cy="50094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90765" y="1279560"/>
            <a:ext cx="1228266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38736" y="1320939"/>
            <a:ext cx="203200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85643" y="1007225"/>
            <a:ext cx="1141796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43542" y="1029074"/>
            <a:ext cx="203200" cy="22185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Round Diagonal Corner Rectangle 64"/>
          <p:cNvSpPr/>
          <p:nvPr/>
        </p:nvSpPr>
        <p:spPr>
          <a:xfrm>
            <a:off x="533801" y="275924"/>
            <a:ext cx="6705200" cy="584775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565757" y="329150"/>
            <a:ext cx="523572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740556" y="327406"/>
            <a:ext cx="221477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97671" y="3210863"/>
            <a:ext cx="172605" cy="22323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918201" y="3202589"/>
            <a:ext cx="172605" cy="22323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49130" y="2886106"/>
            <a:ext cx="609715" cy="245557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92491" y="3546467"/>
            <a:ext cx="670686" cy="223234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77794" y="574250"/>
            <a:ext cx="2523322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9006" y="306318"/>
            <a:ext cx="1156022" cy="258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49269" y="342599"/>
            <a:ext cx="1168198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69609" y="312397"/>
            <a:ext cx="1715009" cy="28388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35220" y="575224"/>
            <a:ext cx="1843985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2568" y="957186"/>
            <a:ext cx="4865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Let the ten’s digit of required number be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  <a:endParaRPr lang="en-US" sz="16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2568" y="1520720"/>
            <a:ext cx="406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required number = 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2568" y="1804500"/>
            <a:ext cx="375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According to the given condition,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8001" y="2180660"/>
            <a:ext cx="33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80582" y="2180660"/>
            <a:ext cx="56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4 ×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9242" y="2853079"/>
            <a:ext cx="535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0367" y="2853079"/>
            <a:ext cx="53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7553" y="2853079"/>
            <a:ext cx="70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 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6160" y="3172924"/>
            <a:ext cx="102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5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10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590506" y="2189618"/>
            <a:ext cx="0" cy="2123228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0922" y="3475170"/>
            <a:ext cx="757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0362" y="2180019"/>
            <a:ext cx="96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y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= 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07515" y="3131305"/>
            <a:ext cx="427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required number = 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)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01260" y="3462400"/>
            <a:ext cx="90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10 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10362" y="2820447"/>
            <a:ext cx="7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y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 = 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51538" y="3462400"/>
            <a:ext cx="40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0634" y="3462400"/>
            <a:ext cx="62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+ 8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3550" y="4462664"/>
            <a:ext cx="320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required number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28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grpSp>
        <p:nvGrpSpPr>
          <p:cNvPr id="47" name="Group 46" hidden="1"/>
          <p:cNvGrpSpPr/>
          <p:nvPr/>
        </p:nvGrpSpPr>
        <p:grpSpPr>
          <a:xfrm>
            <a:off x="4366449" y="2424683"/>
            <a:ext cx="2567751" cy="1442467"/>
            <a:chOff x="4941973" y="2767729"/>
            <a:chExt cx="2567751" cy="1442467"/>
          </a:xfrm>
        </p:grpSpPr>
        <p:sp>
          <p:nvSpPr>
            <p:cNvPr id="48" name="Cloud 47"/>
            <p:cNvSpPr/>
            <p:nvPr/>
          </p:nvSpPr>
          <p:spPr>
            <a:xfrm>
              <a:off x="4941973" y="2767729"/>
              <a:ext cx="2567751" cy="1442467"/>
            </a:xfrm>
            <a:prstGeom prst="cloud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5654" y="3034853"/>
              <a:ext cx="23316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The </a:t>
              </a:r>
              <a:r>
                <a:rPr lang="en-US" b="1" dirty="0" err="1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generalised</a:t>
              </a:r>
              <a:r>
                <a: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form for two digit number is  </a:t>
              </a:r>
              <a:r>
                <a:rPr lang="en-US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10x + y</a:t>
              </a:r>
              <a:endPara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992568" y="1232086"/>
            <a:ext cx="4878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Let the unit’s digit of required number be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  <a:endParaRPr lang="en-US" sz="16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96601" y="2180660"/>
            <a:ext cx="33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06870" y="2180660"/>
            <a:ext cx="37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5065" y="2509946"/>
            <a:ext cx="34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51847" y="2509946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82802" y="2509946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04103" y="2509946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02098" y="2509946"/>
            <a:ext cx="50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10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502676" y="586918"/>
            <a:ext cx="660725" cy="253363"/>
          </a:xfrm>
          <a:prstGeom prst="roundRect">
            <a:avLst/>
          </a:prstGeom>
          <a:solidFill>
            <a:srgbClr val="FF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302701" y="587949"/>
            <a:ext cx="488718" cy="230330"/>
          </a:xfrm>
          <a:prstGeom prst="roundRect">
            <a:avLst/>
          </a:prstGeom>
          <a:solidFill>
            <a:srgbClr val="FF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163664" y="587948"/>
            <a:ext cx="271401" cy="230330"/>
          </a:xfrm>
          <a:prstGeom prst="roundRect">
            <a:avLst/>
          </a:prstGeom>
          <a:solidFill>
            <a:srgbClr val="FF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422718" y="576635"/>
            <a:ext cx="305507" cy="253363"/>
          </a:xfrm>
          <a:prstGeom prst="roundRect">
            <a:avLst/>
          </a:prstGeom>
          <a:solidFill>
            <a:srgbClr val="FF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4825" y="95718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66853" y="585968"/>
            <a:ext cx="544831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271" y="275924"/>
            <a:ext cx="67217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In a 2- digit number, the units digit is four times the tens </a:t>
            </a:r>
          </a:p>
          <a:p>
            <a:pPr marL="284163" indent="-28416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	digit and the sum of the digits is 10. Find the number.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6150" y="1491095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6150" y="2487940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6150" y="2831289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6150" y="3155696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6150" y="3451565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76570" y="2508404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78088" y="2508404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76570" y="2807196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76570" y="3106362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299008" y="3766306"/>
            <a:ext cx="70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20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1564" y="4157256"/>
            <a:ext cx="384986" cy="85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863622" y="2543815"/>
            <a:ext cx="362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41536" y="3766306"/>
            <a:ext cx="62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+ 8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97033" y="4037456"/>
            <a:ext cx="70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= 28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625101" y="3763358"/>
            <a:ext cx="63744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14352" y="2522530"/>
            <a:ext cx="31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=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423431" y="2522530"/>
            <a:ext cx="50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33302" y="2522530"/>
            <a:ext cx="34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000"/>
                            </p:stCondLst>
                            <p:childTnLst>
                              <p:par>
                                <p:cTn id="4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4" grpId="2" animBg="1"/>
      <p:bldP spid="84" grpId="3" animBg="1"/>
      <p:bldP spid="83" grpId="0" animBg="1"/>
      <p:bldP spid="83" grpId="1" animBg="1"/>
      <p:bldP spid="81" grpId="0" animBg="1"/>
      <p:bldP spid="81" grpId="1" animBg="1"/>
      <p:bldP spid="79" grpId="0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9" grpId="0" animBg="1"/>
      <p:bldP spid="19" grpId="1" animBg="1"/>
      <p:bldP spid="20" grpId="0" animBg="1"/>
      <p:bldP spid="20" grpId="1" animBg="1"/>
      <p:bldP spid="20" grpId="2" animBg="1"/>
      <p:bldP spid="20" grpId="3" animBg="1"/>
      <p:bldP spid="65" grpId="0" animBg="1"/>
      <p:bldP spid="53" grpId="0" animBg="1"/>
      <p:bldP spid="53" grpId="1" animBg="1"/>
      <p:bldP spid="52" grpId="0" animBg="1"/>
      <p:bldP spid="52" grpId="1" animBg="1"/>
      <p:bldP spid="42" grpId="0" animBg="1"/>
      <p:bldP spid="42" grpId="1" animBg="1"/>
      <p:bldP spid="41" grpId="0" animBg="1"/>
      <p:bldP spid="41" grpId="1" animBg="1"/>
      <p:bldP spid="40" grpId="0" animBg="1"/>
      <p:bldP spid="40" grpId="1" animBg="1"/>
      <p:bldP spid="26" grpId="0" animBg="1"/>
      <p:bldP spid="26" grpId="1" animBg="1"/>
      <p:bldP spid="26" grpId="2" animBg="1"/>
      <p:bldP spid="26" grpId="3" animBg="1"/>
      <p:bldP spid="23" grpId="0" animBg="1"/>
      <p:bldP spid="23" grpId="1" animBg="1"/>
      <p:bldP spid="18" grpId="0" animBg="1"/>
      <p:bldP spid="18" grpId="1" animBg="1"/>
      <p:bldP spid="13" grpId="0" animBg="1"/>
      <p:bldP spid="13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/>
      <p:bldP spid="16" grpId="0"/>
      <p:bldP spid="17" grpId="0"/>
      <p:bldP spid="21" grpId="0"/>
      <p:bldP spid="25" grpId="0"/>
      <p:bldP spid="27" grpId="0"/>
      <p:bldP spid="28" grpId="0"/>
      <p:bldP spid="29" grpId="0"/>
      <p:bldP spid="31" grpId="0"/>
      <p:bldP spid="32" grpId="0"/>
      <p:bldP spid="34" grpId="0"/>
      <p:bldP spid="35" grpId="0"/>
      <p:bldP spid="36" grpId="0"/>
      <p:bldP spid="38" grpId="0"/>
      <p:bldP spid="39" grpId="0"/>
      <p:bldP spid="43" grpId="0"/>
      <p:bldP spid="50" grpId="0"/>
      <p:bldP spid="51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7" grpId="0"/>
      <p:bldP spid="68" grpId="0" animBg="1"/>
      <p:bldP spid="68" grpId="1" animBg="1"/>
      <p:bldP spid="66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2" grpId="0"/>
      <p:bldP spid="85" grpId="0"/>
      <p:bldP spid="86" grpId="0"/>
      <p:bldP spid="87" grpId="0"/>
      <p:bldP spid="88" grpId="0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1883192" y="1507978"/>
            <a:ext cx="1198982" cy="24065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868345" y="1183708"/>
            <a:ext cx="1135686" cy="237298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534317" y="2108520"/>
            <a:ext cx="926360" cy="26481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448050" y="1798263"/>
            <a:ext cx="961276" cy="264815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Horizontal Scroll 85"/>
          <p:cNvSpPr/>
          <p:nvPr/>
        </p:nvSpPr>
        <p:spPr>
          <a:xfrm>
            <a:off x="2438052" y="3614262"/>
            <a:ext cx="1189795" cy="455400"/>
          </a:xfrm>
          <a:prstGeom prst="horizontalScrol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29766" y="1500509"/>
            <a:ext cx="203200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48219" y="1190867"/>
            <a:ext cx="203200" cy="244039"/>
          </a:xfrm>
          <a:prstGeom prst="roundRect">
            <a:avLst/>
          </a:prstGeom>
          <a:solidFill>
            <a:srgbClr val="3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13" y="1748782"/>
            <a:ext cx="2981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original number =</a:t>
            </a:r>
          </a:p>
        </p:txBody>
      </p:sp>
      <p:sp>
        <p:nvSpPr>
          <p:cNvPr id="41" name="Arc 40"/>
          <p:cNvSpPr/>
          <p:nvPr/>
        </p:nvSpPr>
        <p:spPr>
          <a:xfrm rot="9610664" flipH="1">
            <a:off x="3771016" y="1572083"/>
            <a:ext cx="511462" cy="511190"/>
          </a:xfrm>
          <a:prstGeom prst="arc">
            <a:avLst>
              <a:gd name="adj1" fmla="val 12323702"/>
              <a:gd name="adj2" fmla="val 18202129"/>
            </a:avLst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Arc 41"/>
          <p:cNvSpPr/>
          <p:nvPr/>
        </p:nvSpPr>
        <p:spPr>
          <a:xfrm rot="9819586" flipV="1">
            <a:off x="3794264" y="1768396"/>
            <a:ext cx="464965" cy="464718"/>
          </a:xfrm>
          <a:prstGeom prst="arc">
            <a:avLst>
              <a:gd name="adj1" fmla="val 12323702"/>
              <a:gd name="adj2" fmla="val 18202129"/>
            </a:avLst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6413" y="2059039"/>
            <a:ext cx="309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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The reversed number =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2968" y="2059039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0326" y="234315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  <a:sym typeface="Symbol"/>
              </a:rPr>
              <a:t>According to given condition,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4948" y="2718750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96001" y="27187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–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45917" y="2718750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86526" y="27187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0600" y="1121570"/>
            <a:ext cx="49153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Let the ten’s digit of required number be </a:t>
            </a:r>
            <a:r>
              <a:rPr lang="en-US" sz="1600" b="1" i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a</a:t>
            </a:r>
            <a:endParaRPr lang="en-US" sz="1600" i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0600" y="1457382"/>
            <a:ext cx="4914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Let the unit’s digit of required number be </a:t>
            </a:r>
            <a:r>
              <a:rPr lang="en-US" sz="1600" b="1" i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b</a:t>
            </a:r>
            <a:endParaRPr lang="en-US" sz="1600" i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35778" y="3004102"/>
            <a:ext cx="9845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69353" y="3001954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– 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b</a:t>
            </a:r>
          </a:p>
        </p:txBody>
      </p:sp>
      <p:sp>
        <p:nvSpPr>
          <p:cNvPr id="63" name="Arc 62"/>
          <p:cNvSpPr/>
          <p:nvPr/>
        </p:nvSpPr>
        <p:spPr>
          <a:xfrm>
            <a:off x="2002241" y="2675352"/>
            <a:ext cx="741495" cy="452038"/>
          </a:xfrm>
          <a:prstGeom prst="arc">
            <a:avLst>
              <a:gd name="adj1" fmla="val 11500095"/>
              <a:gd name="adj2" fmla="val 20699211"/>
            </a:avLst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44111" y="2992430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065459" y="299243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63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196260" y="3293485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46123" y="3293485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222664" y="3320666"/>
            <a:ext cx="4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9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1859679" y="3293485"/>
            <a:ext cx="73152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549689" y="3322809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– 9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b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65459" y="3332338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63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143000" y="4149216"/>
            <a:ext cx="1594371" cy="556134"/>
            <a:chOff x="5428663" y="3109677"/>
            <a:chExt cx="1594371" cy="556134"/>
          </a:xfrm>
        </p:grpSpPr>
        <p:sp>
          <p:nvSpPr>
            <p:cNvPr id="74" name="Rounded Rectangle 73"/>
            <p:cNvSpPr/>
            <p:nvPr/>
          </p:nvSpPr>
          <p:spPr>
            <a:xfrm>
              <a:off x="5428663" y="3109677"/>
              <a:ext cx="1594371" cy="55613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22164" y="3128040"/>
              <a:ext cx="14477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Dividing both sides by 9 </a:t>
              </a:r>
              <a:endParaRPr lang="en-US" sz="1400" dirty="0">
                <a:solidFill>
                  <a:srgbClr val="FF0000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2487101" y="3652137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65459" y="3652137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= 7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04825" y="112157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0" name="Round Diagonal Corner Rectangle 79"/>
          <p:cNvSpPr/>
          <p:nvPr/>
        </p:nvSpPr>
        <p:spPr>
          <a:xfrm>
            <a:off x="533801" y="275924"/>
            <a:ext cx="6552800" cy="830997"/>
          </a:xfrm>
          <a:prstGeom prst="round2DiagRect">
            <a:avLst>
              <a:gd name="adj1" fmla="val 10329"/>
              <a:gd name="adj2" fmla="val 0"/>
            </a:avLst>
          </a:prstGeom>
          <a:gradFill flip="none" rotWithShape="1">
            <a:gsLst>
              <a:gs pos="0">
                <a:srgbClr val="39DDF3">
                  <a:tint val="66000"/>
                  <a:satMod val="160000"/>
                </a:srgbClr>
              </a:gs>
              <a:gs pos="50000">
                <a:srgbClr val="39DDF3">
                  <a:tint val="44500"/>
                  <a:satMod val="160000"/>
                </a:srgbClr>
              </a:gs>
              <a:gs pos="100000">
                <a:srgbClr val="39DDF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62984" y="809602"/>
            <a:ext cx="3134840" cy="2346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3771" y="2991308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3771" y="3289138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3771" y="3638672"/>
            <a:ext cx="34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anose="02040503050406030204" pitchFamily="18" charset="0"/>
                <a:cs typeface="Arial" pitchFamily="34" charset="0"/>
              </a:rPr>
              <a:t>\</a:t>
            </a:r>
          </a:p>
        </p:txBody>
      </p: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3590" y="3597525"/>
            <a:ext cx="289245" cy="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ounded Rectangle 87"/>
          <p:cNvSpPr/>
          <p:nvPr/>
        </p:nvSpPr>
        <p:spPr>
          <a:xfrm>
            <a:off x="858710" y="324305"/>
            <a:ext cx="6123480" cy="2509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59628" y="586235"/>
            <a:ext cx="4476743" cy="2343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971184" y="571823"/>
            <a:ext cx="328335" cy="2555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376139" y="324305"/>
            <a:ext cx="1055215" cy="2580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69713" y="581104"/>
            <a:ext cx="2798961" cy="23696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97791" y="303406"/>
            <a:ext cx="858823" cy="2580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98922" y="312597"/>
            <a:ext cx="1642358" cy="24172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712913" y="571822"/>
            <a:ext cx="224257" cy="2555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17271" y="275924"/>
            <a:ext cx="6645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  <a:cs typeface="Arial" pitchFamily="34" charset="0"/>
              </a:rPr>
              <a:t>Q. The difference between a 2 digit number and the number obtained by interchanging its digits is 63. What is the difference between the digits of the number.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3685" y="271875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63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77997" y="1754117"/>
            <a:ext cx="662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(10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5703" y="1754117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+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00"/>
                            </p:stCondLst>
                            <p:childTnLst>
                              <p:par>
                                <p:cTn id="3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3" grpId="0" animBg="1"/>
      <p:bldP spid="93" grpId="1" animBg="1"/>
      <p:bldP spid="92" grpId="0" animBg="1"/>
      <p:bldP spid="92" grpId="1" animBg="1"/>
      <p:bldP spid="91" grpId="0" animBg="1"/>
      <p:bldP spid="91" grpId="1" animBg="1"/>
      <p:bldP spid="86" grpId="0" animBg="1"/>
      <p:bldP spid="14" grpId="0" animBg="1"/>
      <p:bldP spid="14" grpId="1" animBg="1"/>
      <p:bldP spid="17" grpId="0" animBg="1"/>
      <p:bldP spid="17" grpId="1" animBg="1"/>
      <p:bldP spid="31" grpId="0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/>
      <p:bldP spid="47" grpId="0"/>
      <p:bldP spid="50" grpId="0"/>
      <p:bldP spid="51" grpId="0"/>
      <p:bldP spid="53" grpId="0"/>
      <p:bldP spid="56" grpId="0"/>
      <p:bldP spid="57" grpId="0"/>
      <p:bldP spid="58" grpId="0"/>
      <p:bldP spid="59" grpId="0"/>
      <p:bldP spid="63" grpId="0" animBg="1"/>
      <p:bldP spid="63" grpId="1" animBg="1"/>
      <p:bldP spid="64" grpId="0"/>
      <p:bldP spid="65" grpId="0"/>
      <p:bldP spid="68" grpId="0"/>
      <p:bldP spid="70" grpId="0"/>
      <p:bldP spid="71" grpId="0"/>
      <p:bldP spid="76" grpId="0"/>
      <p:bldP spid="77" grpId="0"/>
      <p:bldP spid="82" grpId="0"/>
      <p:bldP spid="80" grpId="0" animBg="1"/>
      <p:bldP spid="24" grpId="0" animBg="1"/>
      <p:bldP spid="24" grpId="1" animBg="1"/>
      <p:bldP spid="83" grpId="0"/>
      <p:bldP spid="84" grpId="0"/>
      <p:bldP spid="85" grpId="0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89" grpId="2" animBg="1"/>
      <p:bldP spid="89" grpId="3" animBg="1"/>
      <p:bldP spid="52" grpId="0" animBg="1"/>
      <p:bldP spid="52" grpId="1" animBg="1"/>
      <p:bldP spid="49" grpId="0" animBg="1"/>
      <p:bldP spid="49" grpId="1" animBg="1"/>
      <p:bldP spid="33" grpId="0" animBg="1"/>
      <p:bldP spid="33" grpId="1" animBg="1"/>
      <p:bldP spid="33" grpId="2" animBg="1"/>
      <p:bldP spid="33" grpId="3" animBg="1"/>
      <p:bldP spid="32" grpId="0" animBg="1"/>
      <p:bldP spid="32" grpId="1" animBg="1"/>
      <p:bldP spid="32" grpId="2" animBg="1"/>
      <p:bldP spid="32" grpId="3" animBg="1"/>
      <p:bldP spid="5" grpId="0" animBg="1"/>
      <p:bldP spid="5" grpId="1" animBg="1"/>
      <p:bldP spid="5" grpId="2" animBg="1"/>
      <p:bldP spid="5" grpId="3" animBg="1"/>
      <p:bldP spid="90" grpId="0" animBg="1"/>
      <p:bldP spid="90" grpId="1" animBg="1"/>
      <p:bldP spid="81" grpId="0"/>
      <p:bldP spid="3" grpId="0"/>
      <p:bldP spid="9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bff954bf903066736fd96e8f81fb795a3a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29075</TotalTime>
  <Words>5513</Words>
  <Application>Microsoft Office PowerPoint</Application>
  <PresentationFormat>On-screen Show (16:9)</PresentationFormat>
  <Paragraphs>1578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Book Antiqua</vt:lpstr>
      <vt:lpstr>Bookman Old Style</vt:lpstr>
      <vt:lpstr>Calibri</vt:lpstr>
      <vt:lpstr>Cambria Math</vt:lpstr>
      <vt:lpstr>MT Extra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4149</cp:revision>
  <cp:lastPrinted>2024-01-29T12:33:27Z</cp:lastPrinted>
  <dcterms:created xsi:type="dcterms:W3CDTF">2013-07-31T12:47:49Z</dcterms:created>
  <dcterms:modified xsi:type="dcterms:W3CDTF">2024-01-29T12:33:40Z</dcterms:modified>
</cp:coreProperties>
</file>