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4" r:id="rId2"/>
    <p:sldId id="361" r:id="rId3"/>
    <p:sldId id="362" r:id="rId4"/>
    <p:sldId id="363" r:id="rId5"/>
    <p:sldId id="364" r:id="rId6"/>
    <p:sldId id="365" r:id="rId7"/>
    <p:sldId id="366" r:id="rId8"/>
    <p:sldId id="360" r:id="rId9"/>
    <p:sldId id="32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FF"/>
    <a:srgbClr val="006600"/>
    <a:srgbClr val="CC00CC"/>
    <a:srgbClr val="FF3300"/>
    <a:srgbClr val="9933FF"/>
    <a:srgbClr val="6600CC"/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2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17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532447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OUR ENVIRONMENT</a:t>
            </a: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0892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Length of the food chain And flow of organic matter</a:t>
            </a:r>
          </a:p>
        </p:txBody>
      </p:sp>
    </p:spTree>
    <p:extLst>
      <p:ext uri="{BB962C8B-B14F-4D97-AF65-F5344CB8AC3E}">
        <p14:creationId xmlns:p14="http://schemas.microsoft.com/office/powerpoint/2010/main" val="37720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353020"/>
            <a:ext cx="674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i="1" dirty="0">
                <a:solidFill>
                  <a:srgbClr val="CC00FF"/>
                </a:solidFill>
                <a:latin typeface="Bookman Old Style" panose="02050604050505020204" pitchFamily="18" charset="0"/>
              </a:rPr>
              <a:t>However, </a:t>
            </a:r>
            <a:r>
              <a:rPr lang="en-US" i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we know that, </a:t>
            </a:r>
            <a:r>
              <a:rPr lang="en-US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when one </a:t>
            </a:r>
            <a:r>
              <a:rPr lang="en-US" i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form of </a:t>
            </a:r>
            <a:r>
              <a:rPr lang="en-US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energy is changed to another</a:t>
            </a:r>
            <a:r>
              <a:rPr lang="en-US" i="1" dirty="0">
                <a:solidFill>
                  <a:srgbClr val="CC00FF"/>
                </a:solidFill>
                <a:latin typeface="Bookman Old Style" panose="02050604050505020204" pitchFamily="18" charset="0"/>
              </a:rPr>
              <a:t>, some energy is lost to </a:t>
            </a:r>
            <a:r>
              <a:rPr lang="en-US" i="1" dirty="0" smtClean="0">
                <a:solidFill>
                  <a:srgbClr val="CC00FF"/>
                </a:solidFill>
                <a:latin typeface="Bookman Old Style" panose="02050604050505020204" pitchFamily="18" charset="0"/>
              </a:rPr>
              <a:t>the environment </a:t>
            </a:r>
            <a:r>
              <a:rPr lang="en-US" i="1" dirty="0">
                <a:solidFill>
                  <a:srgbClr val="CC00FF"/>
                </a:solidFill>
                <a:latin typeface="Bookman Old Style" panose="02050604050505020204" pitchFamily="18" charset="0"/>
              </a:rPr>
              <a:t>in forms which cannot be used again</a:t>
            </a:r>
            <a:r>
              <a:rPr lang="en-US" i="1" dirty="0" smtClean="0">
                <a:solidFill>
                  <a:srgbClr val="CC00FF"/>
                </a:solidFill>
                <a:latin typeface="Bookman Old Style" panose="02050604050505020204" pitchFamily="18" charset="0"/>
              </a:rPr>
              <a:t>.</a:t>
            </a:r>
            <a:endParaRPr lang="en-IN" i="1" dirty="0">
              <a:solidFill>
                <a:srgbClr val="CC00FF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38271" r="47037" b="23457"/>
          <a:stretch/>
        </p:blipFill>
        <p:spPr>
          <a:xfrm>
            <a:off x="520700" y="1352550"/>
            <a:ext cx="4839437" cy="350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0" y="2775753"/>
            <a:ext cx="1676400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en-US" b="1" cap="all" dirty="0" smtClean="0">
                <a:ln w="0"/>
                <a:solidFill>
                  <a:srgbClr val="D54385"/>
                </a:solidFill>
                <a:effectLst>
                  <a:reflection blurRad="12700" stA="50000" endPos="50000" dist="5000" dir="5400000" sy="-100000" rotWithShape="0"/>
                </a:effectLst>
                <a:latin typeface="Bookman Old Style" panose="02050604050505020204" pitchFamily="18" charset="0"/>
              </a:rPr>
              <a:t>Energy</a:t>
            </a:r>
            <a:endParaRPr lang="en-US" b="1" cap="all" dirty="0">
              <a:ln w="0"/>
              <a:solidFill>
                <a:srgbClr val="D54385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ight Arrow 21"/>
          <p:cNvSpPr/>
          <p:nvPr/>
        </p:nvSpPr>
        <p:spPr>
          <a:xfrm rot="4809313" flipH="1">
            <a:off x="1200111" y="2021204"/>
            <a:ext cx="403765" cy="230163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36092 w 998718"/>
              <a:gd name="connsiteY5" fmla="*/ 363474 h 484632"/>
              <a:gd name="connsiteX6" fmla="*/ 0 w 99871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15881 w 998718"/>
              <a:gd name="connsiteY5" fmla="*/ 299536 h 484632"/>
              <a:gd name="connsiteX6" fmla="*/ 0 w 998718"/>
              <a:gd name="connsiteY6" fmla="*/ 363474 h 484632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15881 w 998718"/>
              <a:gd name="connsiteY5" fmla="*/ 299536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45 w 998718"/>
              <a:gd name="connsiteY5" fmla="*/ 26153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07962 w 998718"/>
              <a:gd name="connsiteY1" fmla="*/ 153712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718" h="389060">
                <a:moveTo>
                  <a:pt x="0" y="363474"/>
                </a:moveTo>
                <a:cubicBezTo>
                  <a:pt x="245364" y="282702"/>
                  <a:pt x="343859" y="-52480"/>
                  <a:pt x="707962" y="153712"/>
                </a:cubicBezTo>
                <a:lnTo>
                  <a:pt x="736092" y="0"/>
                </a:lnTo>
                <a:lnTo>
                  <a:pt x="998718" y="354822"/>
                </a:lnTo>
                <a:lnTo>
                  <a:pt x="656040" y="389060"/>
                </a:lnTo>
                <a:lnTo>
                  <a:pt x="677890" y="270380"/>
                </a:lnTo>
                <a:cubicBezTo>
                  <a:pt x="377060" y="120979"/>
                  <a:pt x="245364" y="363474"/>
                  <a:pt x="0" y="363474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" name="Right Arrow 21"/>
          <p:cNvSpPr/>
          <p:nvPr/>
        </p:nvSpPr>
        <p:spPr>
          <a:xfrm rot="8098663" flipH="1">
            <a:off x="2647768" y="1373691"/>
            <a:ext cx="403765" cy="230163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36092 w 998718"/>
              <a:gd name="connsiteY5" fmla="*/ 363474 h 484632"/>
              <a:gd name="connsiteX6" fmla="*/ 0 w 99871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15881 w 998718"/>
              <a:gd name="connsiteY5" fmla="*/ 299536 h 484632"/>
              <a:gd name="connsiteX6" fmla="*/ 0 w 998718"/>
              <a:gd name="connsiteY6" fmla="*/ 363474 h 484632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15881 w 998718"/>
              <a:gd name="connsiteY5" fmla="*/ 299536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45 w 998718"/>
              <a:gd name="connsiteY5" fmla="*/ 26153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07962 w 998718"/>
              <a:gd name="connsiteY1" fmla="*/ 153712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718" h="389060">
                <a:moveTo>
                  <a:pt x="0" y="363474"/>
                </a:moveTo>
                <a:cubicBezTo>
                  <a:pt x="245364" y="282702"/>
                  <a:pt x="343859" y="-52480"/>
                  <a:pt x="707962" y="153712"/>
                </a:cubicBezTo>
                <a:lnTo>
                  <a:pt x="736092" y="0"/>
                </a:lnTo>
                <a:lnTo>
                  <a:pt x="998718" y="354822"/>
                </a:lnTo>
                <a:lnTo>
                  <a:pt x="656040" y="389060"/>
                </a:lnTo>
                <a:lnTo>
                  <a:pt x="677890" y="270380"/>
                </a:lnTo>
                <a:cubicBezTo>
                  <a:pt x="377060" y="120979"/>
                  <a:pt x="245364" y="363474"/>
                  <a:pt x="0" y="363474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9" name="Right Arrow 21"/>
          <p:cNvSpPr/>
          <p:nvPr/>
        </p:nvSpPr>
        <p:spPr>
          <a:xfrm rot="11517020" flipH="1">
            <a:off x="3875688" y="2188293"/>
            <a:ext cx="403765" cy="230163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36092 w 998718"/>
              <a:gd name="connsiteY5" fmla="*/ 363474 h 484632"/>
              <a:gd name="connsiteX6" fmla="*/ 0 w 99871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15881 w 998718"/>
              <a:gd name="connsiteY5" fmla="*/ 299536 h 484632"/>
              <a:gd name="connsiteX6" fmla="*/ 0 w 998718"/>
              <a:gd name="connsiteY6" fmla="*/ 363474 h 484632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15881 w 998718"/>
              <a:gd name="connsiteY5" fmla="*/ 299536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45 w 998718"/>
              <a:gd name="connsiteY5" fmla="*/ 26153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07962 w 998718"/>
              <a:gd name="connsiteY1" fmla="*/ 153712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718" h="389060">
                <a:moveTo>
                  <a:pt x="0" y="363474"/>
                </a:moveTo>
                <a:cubicBezTo>
                  <a:pt x="245364" y="282702"/>
                  <a:pt x="343859" y="-52480"/>
                  <a:pt x="707962" y="153712"/>
                </a:cubicBezTo>
                <a:lnTo>
                  <a:pt x="736092" y="0"/>
                </a:lnTo>
                <a:lnTo>
                  <a:pt x="998718" y="354822"/>
                </a:lnTo>
                <a:lnTo>
                  <a:pt x="656040" y="389060"/>
                </a:lnTo>
                <a:lnTo>
                  <a:pt x="677890" y="270380"/>
                </a:lnTo>
                <a:cubicBezTo>
                  <a:pt x="377060" y="120979"/>
                  <a:pt x="245364" y="363474"/>
                  <a:pt x="0" y="363474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0" name="Right Arrow 21"/>
          <p:cNvSpPr/>
          <p:nvPr/>
        </p:nvSpPr>
        <p:spPr>
          <a:xfrm rot="14294150" flipH="1">
            <a:off x="3913875" y="3550859"/>
            <a:ext cx="403765" cy="230163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36092 w 998718"/>
              <a:gd name="connsiteY5" fmla="*/ 363474 h 484632"/>
              <a:gd name="connsiteX6" fmla="*/ 0 w 99871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15881 w 998718"/>
              <a:gd name="connsiteY5" fmla="*/ 299536 h 484632"/>
              <a:gd name="connsiteX6" fmla="*/ 0 w 998718"/>
              <a:gd name="connsiteY6" fmla="*/ 363474 h 484632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15881 w 998718"/>
              <a:gd name="connsiteY5" fmla="*/ 299536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45 w 998718"/>
              <a:gd name="connsiteY5" fmla="*/ 26153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07962 w 998718"/>
              <a:gd name="connsiteY1" fmla="*/ 153712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718" h="389060">
                <a:moveTo>
                  <a:pt x="0" y="363474"/>
                </a:moveTo>
                <a:cubicBezTo>
                  <a:pt x="245364" y="282702"/>
                  <a:pt x="343859" y="-52480"/>
                  <a:pt x="707962" y="153712"/>
                </a:cubicBezTo>
                <a:lnTo>
                  <a:pt x="736092" y="0"/>
                </a:lnTo>
                <a:lnTo>
                  <a:pt x="998718" y="354822"/>
                </a:lnTo>
                <a:lnTo>
                  <a:pt x="656040" y="389060"/>
                </a:lnTo>
                <a:lnTo>
                  <a:pt x="677890" y="270380"/>
                </a:lnTo>
                <a:cubicBezTo>
                  <a:pt x="377060" y="120979"/>
                  <a:pt x="245364" y="363474"/>
                  <a:pt x="0" y="363474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1" name="Right Arrow 21"/>
          <p:cNvSpPr/>
          <p:nvPr/>
        </p:nvSpPr>
        <p:spPr>
          <a:xfrm rot="19105706" flipH="1">
            <a:off x="2206925" y="4484514"/>
            <a:ext cx="403765" cy="230163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36092 w 998718"/>
              <a:gd name="connsiteY5" fmla="*/ 363474 h 484632"/>
              <a:gd name="connsiteX6" fmla="*/ 0 w 99871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15881 w 998718"/>
              <a:gd name="connsiteY5" fmla="*/ 299536 h 484632"/>
              <a:gd name="connsiteX6" fmla="*/ 0 w 998718"/>
              <a:gd name="connsiteY6" fmla="*/ 363474 h 484632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15881 w 998718"/>
              <a:gd name="connsiteY5" fmla="*/ 299536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45 w 998718"/>
              <a:gd name="connsiteY5" fmla="*/ 26153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07962 w 998718"/>
              <a:gd name="connsiteY1" fmla="*/ 153712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718" h="389060">
                <a:moveTo>
                  <a:pt x="0" y="363474"/>
                </a:moveTo>
                <a:cubicBezTo>
                  <a:pt x="245364" y="282702"/>
                  <a:pt x="343859" y="-52480"/>
                  <a:pt x="707962" y="153712"/>
                </a:cubicBezTo>
                <a:lnTo>
                  <a:pt x="736092" y="0"/>
                </a:lnTo>
                <a:lnTo>
                  <a:pt x="998718" y="354822"/>
                </a:lnTo>
                <a:lnTo>
                  <a:pt x="656040" y="389060"/>
                </a:lnTo>
                <a:lnTo>
                  <a:pt x="677890" y="270380"/>
                </a:lnTo>
                <a:cubicBezTo>
                  <a:pt x="377060" y="120979"/>
                  <a:pt x="245364" y="363474"/>
                  <a:pt x="0" y="363474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2" name="Right Arrow 21"/>
          <p:cNvSpPr/>
          <p:nvPr/>
        </p:nvSpPr>
        <p:spPr>
          <a:xfrm rot="1304675" flipH="1">
            <a:off x="1035717" y="3433586"/>
            <a:ext cx="403765" cy="230163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36092 w 998718"/>
              <a:gd name="connsiteY5" fmla="*/ 363474 h 484632"/>
              <a:gd name="connsiteX6" fmla="*/ 0 w 99871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15881 w 998718"/>
              <a:gd name="connsiteY5" fmla="*/ 299536 h 484632"/>
              <a:gd name="connsiteX6" fmla="*/ 0 w 998718"/>
              <a:gd name="connsiteY6" fmla="*/ 363474 h 484632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15881 w 998718"/>
              <a:gd name="connsiteY5" fmla="*/ 299536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45 w 998718"/>
              <a:gd name="connsiteY5" fmla="*/ 26153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07962 w 998718"/>
              <a:gd name="connsiteY1" fmla="*/ 153712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718" h="389060">
                <a:moveTo>
                  <a:pt x="0" y="363474"/>
                </a:moveTo>
                <a:cubicBezTo>
                  <a:pt x="245364" y="282702"/>
                  <a:pt x="343859" y="-52480"/>
                  <a:pt x="707962" y="153712"/>
                </a:cubicBezTo>
                <a:lnTo>
                  <a:pt x="736092" y="0"/>
                </a:lnTo>
                <a:lnTo>
                  <a:pt x="998718" y="354822"/>
                </a:lnTo>
                <a:lnTo>
                  <a:pt x="656040" y="389060"/>
                </a:lnTo>
                <a:lnTo>
                  <a:pt x="677890" y="270380"/>
                </a:lnTo>
                <a:cubicBezTo>
                  <a:pt x="377060" y="120979"/>
                  <a:pt x="245364" y="363474"/>
                  <a:pt x="0" y="363474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0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5300" y="247650"/>
            <a:ext cx="674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6600"/>
                </a:solidFill>
                <a:latin typeface="Bookman Old Style" panose="02050604050505020204" pitchFamily="18" charset="0"/>
              </a:rPr>
              <a:t>The green plants in a terrestrial ecosystem </a:t>
            </a:r>
            <a:r>
              <a:rPr lang="en-US" b="1" i="1" dirty="0">
                <a:solidFill>
                  <a:srgbClr val="FF3300"/>
                </a:solidFill>
                <a:latin typeface="Bookman Old Style" panose="02050604050505020204" pitchFamily="18" charset="0"/>
              </a:rPr>
              <a:t>capture </a:t>
            </a:r>
            <a:r>
              <a:rPr lang="en-US" b="1" i="1" dirty="0" smtClean="0">
                <a:solidFill>
                  <a:srgbClr val="FF3300"/>
                </a:solidFill>
                <a:latin typeface="Bookman Old Style" panose="02050604050505020204" pitchFamily="18" charset="0"/>
              </a:rPr>
              <a:t>about 1</a:t>
            </a:r>
            <a:r>
              <a:rPr lang="en-US" b="1" i="1" dirty="0">
                <a:solidFill>
                  <a:srgbClr val="FF3300"/>
                </a:solidFill>
                <a:latin typeface="Bookman Old Style" panose="02050604050505020204" pitchFamily="18" charset="0"/>
              </a:rPr>
              <a:t>% of the energy of sunlight that falls on their leaves </a:t>
            </a:r>
            <a:r>
              <a:rPr lang="en-US" dirty="0" smtClean="0">
                <a:solidFill>
                  <a:srgbClr val="006600"/>
                </a:solidFill>
                <a:latin typeface="Bookman Old Style" panose="02050604050505020204" pitchFamily="18" charset="0"/>
              </a:rPr>
              <a:t>and convert </a:t>
            </a:r>
            <a:r>
              <a:rPr lang="en-US" dirty="0">
                <a:solidFill>
                  <a:srgbClr val="006600"/>
                </a:solidFill>
                <a:latin typeface="Bookman Old Style" panose="02050604050505020204" pitchFamily="18" charset="0"/>
              </a:rPr>
              <a:t>it into food energy.</a:t>
            </a:r>
            <a:endParaRPr lang="en-IN" dirty="0">
              <a:solidFill>
                <a:srgbClr val="0066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352550"/>
            <a:ext cx="2933700" cy="3500882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2681633" y="2641643"/>
            <a:ext cx="754107" cy="477500"/>
          </a:xfrm>
          <a:prstGeom prst="snip2Diag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2000" b="1" dirty="0" smtClean="0">
                <a:solidFill>
                  <a:srgbClr val="C010A7"/>
                </a:solidFill>
                <a:latin typeface="Bookman Old Style" panose="02050604050505020204" pitchFamily="18" charset="0"/>
              </a:rPr>
              <a:t>1 %</a:t>
            </a:r>
            <a:endParaRPr lang="en-US" sz="2000" b="1" dirty="0">
              <a:solidFill>
                <a:srgbClr val="C010A7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1" t="65504"/>
          <a:stretch/>
        </p:blipFill>
        <p:spPr>
          <a:xfrm>
            <a:off x="2286000" y="3714750"/>
            <a:ext cx="1657350" cy="6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80"/>
          <a:stretch/>
        </p:blipFill>
        <p:spPr>
          <a:xfrm>
            <a:off x="454650" y="3333750"/>
            <a:ext cx="5336550" cy="1657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5300" y="247650"/>
            <a:ext cx="70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Bookman Old Style" panose="02050604050505020204" pitchFamily="18" charset="0"/>
              </a:rPr>
              <a:t>When green plants are eaten by primary consumers, </a:t>
            </a:r>
            <a:r>
              <a:rPr lang="en-US" b="1" i="1" dirty="0">
                <a:solidFill>
                  <a:srgbClr val="FF3300"/>
                </a:solidFill>
                <a:latin typeface="Bookman Old Style" panose="02050604050505020204" pitchFamily="18" charset="0"/>
              </a:rPr>
              <a:t>a </a:t>
            </a:r>
            <a:r>
              <a:rPr lang="en-US" b="1" i="1" dirty="0" smtClean="0">
                <a:solidFill>
                  <a:srgbClr val="FF3300"/>
                </a:solidFill>
                <a:latin typeface="Bookman Old Style" panose="02050604050505020204" pitchFamily="18" charset="0"/>
              </a:rPr>
              <a:t>great deal </a:t>
            </a:r>
            <a:r>
              <a:rPr lang="en-US" b="1" i="1" dirty="0">
                <a:solidFill>
                  <a:srgbClr val="FF3300"/>
                </a:solidFill>
                <a:latin typeface="Bookman Old Style" panose="02050604050505020204" pitchFamily="18" charset="0"/>
              </a:rPr>
              <a:t>of energy is lost as heat to the environment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b="1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some </a:t>
            </a:r>
            <a:r>
              <a:rPr lang="en-US" b="1" i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amount goes </a:t>
            </a:r>
            <a:r>
              <a:rPr lang="en-US" b="1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into digestion </a:t>
            </a:r>
            <a:r>
              <a:rPr lang="en-US" dirty="0">
                <a:latin typeface="Bookman Old Style" panose="02050604050505020204" pitchFamily="18" charset="0"/>
              </a:rPr>
              <a:t>and </a:t>
            </a:r>
            <a:r>
              <a:rPr lang="en-US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in doing work and the rest </a:t>
            </a:r>
            <a:r>
              <a:rPr lang="en-US" b="1" i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goes towards </a:t>
            </a:r>
            <a:r>
              <a:rPr lang="en-US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growth and reproduction.</a:t>
            </a:r>
            <a:endParaRPr lang="en-IN" b="1" i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4" b="9967"/>
          <a:stretch/>
        </p:blipFill>
        <p:spPr>
          <a:xfrm>
            <a:off x="4495800" y="1441629"/>
            <a:ext cx="2892334" cy="1885771"/>
          </a:xfrm>
          <a:prstGeom prst="roundRect">
            <a:avLst>
              <a:gd name="adj" fmla="val 5504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9" y="1359078"/>
            <a:ext cx="3818910" cy="223531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070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249019"/>
            <a:ext cx="674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Only 10</a:t>
            </a:r>
            <a:r>
              <a:rPr lang="en-US" b="1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% </a:t>
            </a:r>
            <a:r>
              <a:rPr lang="en-US" b="1" i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amount </a:t>
            </a:r>
            <a:r>
              <a:rPr lang="en-US" b="1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of organic matter </a:t>
            </a:r>
            <a:r>
              <a:rPr lang="en-US" dirty="0">
                <a:latin typeface="Bookman Old Style" panose="02050604050505020204" pitchFamily="18" charset="0"/>
              </a:rPr>
              <a:t>that is present at each step and </a:t>
            </a:r>
            <a:r>
              <a:rPr lang="en-US" b="1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reaches</a:t>
            </a:r>
            <a:r>
              <a:rPr lang="en-US" dirty="0">
                <a:latin typeface="Bookman Old Style" panose="02050604050505020204" pitchFamily="18" charset="0"/>
              </a:rPr>
              <a:t> the next level of consumers.</a:t>
            </a:r>
            <a:endParaRPr lang="en-IN" dirty="0">
              <a:latin typeface="Bookman Old Style" panose="0205060405050502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793751"/>
            <a:ext cx="3733800" cy="4063999"/>
            <a:chOff x="609600" y="742950"/>
            <a:chExt cx="3733800" cy="4063999"/>
          </a:xfrm>
        </p:grpSpPr>
        <p:sp>
          <p:nvSpPr>
            <p:cNvPr id="4" name="Freeform 3"/>
            <p:cNvSpPr/>
            <p:nvPr/>
          </p:nvSpPr>
          <p:spPr>
            <a:xfrm>
              <a:off x="2009774" y="742950"/>
              <a:ext cx="933450" cy="1016000"/>
            </a:xfrm>
            <a:custGeom>
              <a:avLst/>
              <a:gdLst>
                <a:gd name="connsiteX0" fmla="*/ 0 w 933450"/>
                <a:gd name="connsiteY0" fmla="*/ 1016000 h 1016000"/>
                <a:gd name="connsiteX1" fmla="*/ 466725 w 933450"/>
                <a:gd name="connsiteY1" fmla="*/ 0 h 1016000"/>
                <a:gd name="connsiteX2" fmla="*/ 466725 w 933450"/>
                <a:gd name="connsiteY2" fmla="*/ 0 h 1016000"/>
                <a:gd name="connsiteX3" fmla="*/ 933450 w 933450"/>
                <a:gd name="connsiteY3" fmla="*/ 1016000 h 1016000"/>
                <a:gd name="connsiteX4" fmla="*/ 0 w 93345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450" h="1016000">
                  <a:moveTo>
                    <a:pt x="0" y="1016000"/>
                  </a:moveTo>
                  <a:lnTo>
                    <a:pt x="466725" y="0"/>
                  </a:lnTo>
                  <a:lnTo>
                    <a:pt x="466725" y="0"/>
                  </a:lnTo>
                  <a:lnTo>
                    <a:pt x="933450" y="1016000"/>
                  </a:lnTo>
                  <a:lnTo>
                    <a:pt x="0" y="101600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77470" tIns="77470" rIns="77470" bIns="77470" numCol="1" spcCol="1270" anchor="ctr" anchorCtr="0">
              <a:noAutofit/>
            </a:bodyPr>
            <a:lstStyle/>
            <a:p>
              <a:pPr lvl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100" kern="120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543050" y="1758949"/>
              <a:ext cx="1866900" cy="1016000"/>
            </a:xfrm>
            <a:custGeom>
              <a:avLst/>
              <a:gdLst>
                <a:gd name="connsiteX0" fmla="*/ 0 w 1866900"/>
                <a:gd name="connsiteY0" fmla="*/ 1016000 h 1016000"/>
                <a:gd name="connsiteX1" fmla="*/ 466730 w 1866900"/>
                <a:gd name="connsiteY1" fmla="*/ 0 h 1016000"/>
                <a:gd name="connsiteX2" fmla="*/ 1400170 w 1866900"/>
                <a:gd name="connsiteY2" fmla="*/ 0 h 1016000"/>
                <a:gd name="connsiteX3" fmla="*/ 1866900 w 1866900"/>
                <a:gd name="connsiteY3" fmla="*/ 1016000 h 1016000"/>
                <a:gd name="connsiteX4" fmla="*/ 0 w 18669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1016000">
                  <a:moveTo>
                    <a:pt x="0" y="1016000"/>
                  </a:moveTo>
                  <a:lnTo>
                    <a:pt x="466730" y="0"/>
                  </a:lnTo>
                  <a:lnTo>
                    <a:pt x="1400170" y="0"/>
                  </a:lnTo>
                  <a:lnTo>
                    <a:pt x="1866900" y="1016000"/>
                  </a:lnTo>
                  <a:lnTo>
                    <a:pt x="0" y="101600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374967" tIns="48260" rIns="374968" bIns="4826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8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076325" y="2774949"/>
              <a:ext cx="2800349" cy="1016000"/>
            </a:xfrm>
            <a:custGeom>
              <a:avLst/>
              <a:gdLst>
                <a:gd name="connsiteX0" fmla="*/ 0 w 2800349"/>
                <a:gd name="connsiteY0" fmla="*/ 1016000 h 1016000"/>
                <a:gd name="connsiteX1" fmla="*/ 466730 w 2800349"/>
                <a:gd name="connsiteY1" fmla="*/ 0 h 1016000"/>
                <a:gd name="connsiteX2" fmla="*/ 2333619 w 2800349"/>
                <a:gd name="connsiteY2" fmla="*/ 0 h 1016000"/>
                <a:gd name="connsiteX3" fmla="*/ 2800349 w 2800349"/>
                <a:gd name="connsiteY3" fmla="*/ 1016000 h 1016000"/>
                <a:gd name="connsiteX4" fmla="*/ 0 w 2800349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0349" h="1016000">
                  <a:moveTo>
                    <a:pt x="0" y="1016000"/>
                  </a:moveTo>
                  <a:lnTo>
                    <a:pt x="466730" y="0"/>
                  </a:lnTo>
                  <a:lnTo>
                    <a:pt x="2333619" y="0"/>
                  </a:lnTo>
                  <a:lnTo>
                    <a:pt x="2800349" y="1016000"/>
                  </a:lnTo>
                  <a:lnTo>
                    <a:pt x="0" y="101600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567531" tIns="77470" rIns="567531" bIns="77470" numCol="1" spcCol="1270" anchor="ctr" anchorCtr="0">
              <a:noAutofit/>
            </a:bodyPr>
            <a:lstStyle/>
            <a:p>
              <a:pPr lvl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1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609600" y="3790949"/>
              <a:ext cx="3733800" cy="1016000"/>
            </a:xfrm>
            <a:custGeom>
              <a:avLst/>
              <a:gdLst>
                <a:gd name="connsiteX0" fmla="*/ 0 w 3733800"/>
                <a:gd name="connsiteY0" fmla="*/ 1016000 h 1016000"/>
                <a:gd name="connsiteX1" fmla="*/ 466730 w 3733800"/>
                <a:gd name="connsiteY1" fmla="*/ 0 h 1016000"/>
                <a:gd name="connsiteX2" fmla="*/ 3267070 w 3733800"/>
                <a:gd name="connsiteY2" fmla="*/ 0 h 1016000"/>
                <a:gd name="connsiteX3" fmla="*/ 3733800 w 3733800"/>
                <a:gd name="connsiteY3" fmla="*/ 1016000 h 1016000"/>
                <a:gd name="connsiteX4" fmla="*/ 0 w 37338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3800" h="1016000">
                  <a:moveTo>
                    <a:pt x="0" y="1016000"/>
                  </a:moveTo>
                  <a:lnTo>
                    <a:pt x="466730" y="0"/>
                  </a:lnTo>
                  <a:lnTo>
                    <a:pt x="3267070" y="0"/>
                  </a:lnTo>
                  <a:lnTo>
                    <a:pt x="3733800" y="1016000"/>
                  </a:lnTo>
                  <a:lnTo>
                    <a:pt x="0" y="101600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730884" tIns="77470" rIns="730886" bIns="77470" numCol="1" spcCol="1270" anchor="ctr" anchorCtr="0">
              <a:noAutofit/>
            </a:bodyPr>
            <a:lstStyle/>
            <a:p>
              <a:pPr lvl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100" kern="12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22751"/>
            <a:ext cx="3733800" cy="634999"/>
          </a:xfrm>
          <a:prstGeom prst="trapezoid">
            <a:avLst>
              <a:gd name="adj" fmla="val 52000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3600" y="3042439"/>
            <a:ext cx="819150" cy="693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6" y="2768594"/>
            <a:ext cx="1412875" cy="10596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04616" y="2096345"/>
            <a:ext cx="915492" cy="620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1669" y="1403351"/>
            <a:ext cx="877533" cy="406399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3276600" y="4084162"/>
            <a:ext cx="1485900" cy="408623"/>
          </a:xfrm>
          <a:prstGeom prst="roundRect">
            <a:avLst/>
          </a:prstGeom>
          <a:solidFill>
            <a:srgbClr val="E795BA"/>
          </a:solidFill>
          <a:ln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dirty="0" smtClean="0">
                <a:latin typeface="Bookman Old Style" panose="02050604050505020204" pitchFamily="18" charset="0"/>
              </a:rPr>
              <a:t>1000 Units</a:t>
            </a:r>
            <a:endParaRPr lang="en-US" altLang="en-US" dirty="0">
              <a:latin typeface="Bookman Old Style" panose="020506040505050202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8000" y="3107920"/>
            <a:ext cx="1485900" cy="408623"/>
          </a:xfrm>
          <a:prstGeom prst="roundRect">
            <a:avLst/>
          </a:prstGeom>
          <a:solidFill>
            <a:srgbClr val="E795BA"/>
          </a:solidFill>
          <a:ln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dirty="0">
                <a:latin typeface="Bookman Old Style" panose="02050604050505020204" pitchFamily="18" charset="0"/>
              </a:rPr>
              <a:t>100 Units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743200" y="2127249"/>
            <a:ext cx="1200150" cy="408623"/>
          </a:xfrm>
          <a:prstGeom prst="roundRect">
            <a:avLst/>
          </a:prstGeom>
          <a:solidFill>
            <a:srgbClr val="E795BA"/>
          </a:solidFill>
          <a:ln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dirty="0">
                <a:latin typeface="Bookman Old Style" panose="02050604050505020204" pitchFamily="18" charset="0"/>
              </a:rPr>
              <a:t>10 Units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590800" y="1112428"/>
            <a:ext cx="1043354" cy="408623"/>
          </a:xfrm>
          <a:prstGeom prst="roundRect">
            <a:avLst/>
          </a:prstGeom>
          <a:solidFill>
            <a:srgbClr val="E795BA"/>
          </a:solidFill>
          <a:ln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dirty="0">
                <a:latin typeface="Bookman Old Style" panose="02050604050505020204" pitchFamily="18" charset="0"/>
              </a:rPr>
              <a:t>1 Units</a:t>
            </a:r>
          </a:p>
        </p:txBody>
      </p:sp>
      <p:sp>
        <p:nvSpPr>
          <p:cNvPr id="22" name="Curved Down Arrow 21"/>
          <p:cNvSpPr/>
          <p:nvPr/>
        </p:nvSpPr>
        <p:spPr>
          <a:xfrm rot="15266822" flipV="1">
            <a:off x="4489662" y="3326746"/>
            <a:ext cx="1133554" cy="657177"/>
          </a:xfrm>
          <a:prstGeom prst="curved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rgbClr val="DDA31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Curved Down Arrow 22"/>
          <p:cNvSpPr/>
          <p:nvPr/>
        </p:nvSpPr>
        <p:spPr>
          <a:xfrm rot="14650497" flipV="1">
            <a:off x="4100895" y="2178198"/>
            <a:ext cx="1133554" cy="657177"/>
          </a:xfrm>
          <a:prstGeom prst="curved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rgbClr val="DDA31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Curved Down Arrow 23"/>
          <p:cNvSpPr/>
          <p:nvPr/>
        </p:nvSpPr>
        <p:spPr>
          <a:xfrm rot="14650497" flipV="1">
            <a:off x="3608461" y="1136996"/>
            <a:ext cx="1133554" cy="657177"/>
          </a:xfrm>
          <a:prstGeom prst="curved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rgbClr val="DDA31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Snip Diagonal Corner Rectangle 24"/>
          <p:cNvSpPr/>
          <p:nvPr/>
        </p:nvSpPr>
        <p:spPr>
          <a:xfrm>
            <a:off x="5410200" y="3536347"/>
            <a:ext cx="634630" cy="330577"/>
          </a:xfrm>
          <a:prstGeom prst="snip2Diag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 smtClean="0">
                <a:solidFill>
                  <a:srgbClr val="C010A7"/>
                </a:solidFill>
                <a:latin typeface="Bookman Old Style" panose="02050604050505020204" pitchFamily="18" charset="0"/>
              </a:rPr>
              <a:t>10 %</a:t>
            </a:r>
            <a:endParaRPr lang="en-US" sz="1200" b="1" dirty="0">
              <a:solidFill>
                <a:srgbClr val="C010A7"/>
              </a:solidFill>
            </a:endParaRPr>
          </a:p>
        </p:txBody>
      </p:sp>
      <p:sp>
        <p:nvSpPr>
          <p:cNvPr id="26" name="Snip Diagonal Corner Rectangle 25"/>
          <p:cNvSpPr/>
          <p:nvPr/>
        </p:nvSpPr>
        <p:spPr>
          <a:xfrm>
            <a:off x="5071951" y="2241176"/>
            <a:ext cx="634630" cy="330577"/>
          </a:xfrm>
          <a:prstGeom prst="snip2Diag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 smtClean="0">
                <a:solidFill>
                  <a:srgbClr val="C010A7"/>
                </a:solidFill>
                <a:latin typeface="Bookman Old Style" panose="02050604050505020204" pitchFamily="18" charset="0"/>
              </a:rPr>
              <a:t>10 %</a:t>
            </a:r>
            <a:endParaRPr lang="en-US" sz="1200" b="1" dirty="0">
              <a:solidFill>
                <a:srgbClr val="C010A7"/>
              </a:solidFill>
            </a:endParaRPr>
          </a:p>
        </p:txBody>
      </p:sp>
      <p:sp>
        <p:nvSpPr>
          <p:cNvPr id="27" name="Snip Diagonal Corner Rectangle 26"/>
          <p:cNvSpPr/>
          <p:nvPr/>
        </p:nvSpPr>
        <p:spPr>
          <a:xfrm>
            <a:off x="4575716" y="1238062"/>
            <a:ext cx="634630" cy="330577"/>
          </a:xfrm>
          <a:prstGeom prst="snip2Diag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 smtClean="0">
                <a:solidFill>
                  <a:srgbClr val="C010A7"/>
                </a:solidFill>
                <a:latin typeface="Bookman Old Style" panose="02050604050505020204" pitchFamily="18" charset="0"/>
              </a:rPr>
              <a:t>10 %</a:t>
            </a:r>
            <a:endParaRPr lang="en-US" sz="1200" b="1" dirty="0">
              <a:solidFill>
                <a:srgbClr val="C010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285750"/>
            <a:ext cx="674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F</a:t>
            </a:r>
            <a:r>
              <a:rPr lang="en-US" b="1" i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ood chains generally </a:t>
            </a:r>
            <a:r>
              <a:rPr lang="en-US" b="1" i="1" dirty="0">
                <a:solidFill>
                  <a:srgbClr val="6600CC"/>
                </a:solidFill>
                <a:latin typeface="Bookman Old Style" panose="02050604050505020204" pitchFamily="18" charset="0"/>
              </a:rPr>
              <a:t>consist of only three or </a:t>
            </a:r>
            <a:r>
              <a:rPr lang="en-US" b="1" i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four steps.</a:t>
            </a:r>
            <a:endParaRPr lang="en-IN" b="1" i="1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41777" y="1658555"/>
            <a:ext cx="1301879" cy="1137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62" y="1568109"/>
            <a:ext cx="1110678" cy="118351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43461" y="2796227"/>
            <a:ext cx="877796" cy="408623"/>
          </a:xfrm>
          <a:prstGeom prst="round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Grass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91781" y="2824124"/>
            <a:ext cx="1562440" cy="408623"/>
          </a:xfrm>
          <a:prstGeom prst="round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en-US" b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Grasshoper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6069" y="2824124"/>
            <a:ext cx="759931" cy="408623"/>
          </a:xfrm>
          <a:prstGeom prst="round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Frog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ight Arrow 2"/>
          <p:cNvSpPr/>
          <p:nvPr/>
        </p:nvSpPr>
        <p:spPr>
          <a:xfrm rot="21576027">
            <a:off x="1830495" y="1936244"/>
            <a:ext cx="990600" cy="489394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1038733"/>
              <a:gd name="connsiteY0" fmla="*/ 223774 h 484632"/>
              <a:gd name="connsiteX1" fmla="*/ 796417 w 1038733"/>
              <a:gd name="connsiteY1" fmla="*/ 121158 h 484632"/>
              <a:gd name="connsiteX2" fmla="*/ 796417 w 1038733"/>
              <a:gd name="connsiteY2" fmla="*/ 0 h 484632"/>
              <a:gd name="connsiteX3" fmla="*/ 1038733 w 1038733"/>
              <a:gd name="connsiteY3" fmla="*/ 242316 h 484632"/>
              <a:gd name="connsiteX4" fmla="*/ 796417 w 1038733"/>
              <a:gd name="connsiteY4" fmla="*/ 484632 h 484632"/>
              <a:gd name="connsiteX5" fmla="*/ 796417 w 1038733"/>
              <a:gd name="connsiteY5" fmla="*/ 363474 h 484632"/>
              <a:gd name="connsiteX6" fmla="*/ 0 w 1038733"/>
              <a:gd name="connsiteY6" fmla="*/ 223774 h 484632"/>
              <a:gd name="connsiteX0" fmla="*/ 0 w 1356233"/>
              <a:gd name="connsiteY0" fmla="*/ 223774 h 484632"/>
              <a:gd name="connsiteX1" fmla="*/ 1113917 w 1356233"/>
              <a:gd name="connsiteY1" fmla="*/ 121158 h 484632"/>
              <a:gd name="connsiteX2" fmla="*/ 1113917 w 1356233"/>
              <a:gd name="connsiteY2" fmla="*/ 0 h 484632"/>
              <a:gd name="connsiteX3" fmla="*/ 1356233 w 1356233"/>
              <a:gd name="connsiteY3" fmla="*/ 242316 h 484632"/>
              <a:gd name="connsiteX4" fmla="*/ 1113917 w 1356233"/>
              <a:gd name="connsiteY4" fmla="*/ 484632 h 484632"/>
              <a:gd name="connsiteX5" fmla="*/ 1113917 w 1356233"/>
              <a:gd name="connsiteY5" fmla="*/ 363474 h 484632"/>
              <a:gd name="connsiteX6" fmla="*/ 0 w 1356233"/>
              <a:gd name="connsiteY6" fmla="*/ 223774 h 484632"/>
              <a:gd name="connsiteX0" fmla="*/ 0 w 1356233"/>
              <a:gd name="connsiteY0" fmla="*/ 221393 h 482251"/>
              <a:gd name="connsiteX1" fmla="*/ 1113917 w 1356233"/>
              <a:gd name="connsiteY1" fmla="*/ 118777 h 482251"/>
              <a:gd name="connsiteX2" fmla="*/ 1028192 w 1356233"/>
              <a:gd name="connsiteY2" fmla="*/ 0 h 482251"/>
              <a:gd name="connsiteX3" fmla="*/ 1356233 w 1356233"/>
              <a:gd name="connsiteY3" fmla="*/ 239935 h 482251"/>
              <a:gd name="connsiteX4" fmla="*/ 1113917 w 1356233"/>
              <a:gd name="connsiteY4" fmla="*/ 482251 h 482251"/>
              <a:gd name="connsiteX5" fmla="*/ 1113917 w 1356233"/>
              <a:gd name="connsiteY5" fmla="*/ 361093 h 482251"/>
              <a:gd name="connsiteX6" fmla="*/ 0 w 1356233"/>
              <a:gd name="connsiteY6" fmla="*/ 221393 h 482251"/>
              <a:gd name="connsiteX0" fmla="*/ 0 w 1356233"/>
              <a:gd name="connsiteY0" fmla="*/ 221393 h 489394"/>
              <a:gd name="connsiteX1" fmla="*/ 1113917 w 1356233"/>
              <a:gd name="connsiteY1" fmla="*/ 118777 h 489394"/>
              <a:gd name="connsiteX2" fmla="*/ 1028192 w 1356233"/>
              <a:gd name="connsiteY2" fmla="*/ 0 h 489394"/>
              <a:gd name="connsiteX3" fmla="*/ 1356233 w 1356233"/>
              <a:gd name="connsiteY3" fmla="*/ 239935 h 489394"/>
              <a:gd name="connsiteX4" fmla="*/ 1021049 w 1356233"/>
              <a:gd name="connsiteY4" fmla="*/ 489394 h 489394"/>
              <a:gd name="connsiteX5" fmla="*/ 1113917 w 1356233"/>
              <a:gd name="connsiteY5" fmla="*/ 361093 h 489394"/>
              <a:gd name="connsiteX6" fmla="*/ 0 w 1356233"/>
              <a:gd name="connsiteY6" fmla="*/ 221393 h 48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233" h="489394">
                <a:moveTo>
                  <a:pt x="0" y="221393"/>
                </a:moveTo>
                <a:lnTo>
                  <a:pt x="1113917" y="118777"/>
                </a:lnTo>
                <a:lnTo>
                  <a:pt x="1028192" y="0"/>
                </a:lnTo>
                <a:lnTo>
                  <a:pt x="1356233" y="239935"/>
                </a:lnTo>
                <a:lnTo>
                  <a:pt x="1021049" y="489394"/>
                </a:lnTo>
                <a:lnTo>
                  <a:pt x="1113917" y="361093"/>
                </a:lnTo>
                <a:lnTo>
                  <a:pt x="0" y="2213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harsh" dir="t"/>
          </a:scene3d>
          <a:sp3d prstMaterial="plastic">
            <a:bevelT w="184150" h="381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0" name="Right Arrow 2"/>
          <p:cNvSpPr/>
          <p:nvPr/>
        </p:nvSpPr>
        <p:spPr>
          <a:xfrm>
            <a:off x="4038600" y="1945387"/>
            <a:ext cx="990600" cy="489394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1038733"/>
              <a:gd name="connsiteY0" fmla="*/ 223774 h 484632"/>
              <a:gd name="connsiteX1" fmla="*/ 796417 w 1038733"/>
              <a:gd name="connsiteY1" fmla="*/ 121158 h 484632"/>
              <a:gd name="connsiteX2" fmla="*/ 796417 w 1038733"/>
              <a:gd name="connsiteY2" fmla="*/ 0 h 484632"/>
              <a:gd name="connsiteX3" fmla="*/ 1038733 w 1038733"/>
              <a:gd name="connsiteY3" fmla="*/ 242316 h 484632"/>
              <a:gd name="connsiteX4" fmla="*/ 796417 w 1038733"/>
              <a:gd name="connsiteY4" fmla="*/ 484632 h 484632"/>
              <a:gd name="connsiteX5" fmla="*/ 796417 w 1038733"/>
              <a:gd name="connsiteY5" fmla="*/ 363474 h 484632"/>
              <a:gd name="connsiteX6" fmla="*/ 0 w 1038733"/>
              <a:gd name="connsiteY6" fmla="*/ 223774 h 484632"/>
              <a:gd name="connsiteX0" fmla="*/ 0 w 1356233"/>
              <a:gd name="connsiteY0" fmla="*/ 223774 h 484632"/>
              <a:gd name="connsiteX1" fmla="*/ 1113917 w 1356233"/>
              <a:gd name="connsiteY1" fmla="*/ 121158 h 484632"/>
              <a:gd name="connsiteX2" fmla="*/ 1113917 w 1356233"/>
              <a:gd name="connsiteY2" fmla="*/ 0 h 484632"/>
              <a:gd name="connsiteX3" fmla="*/ 1356233 w 1356233"/>
              <a:gd name="connsiteY3" fmla="*/ 242316 h 484632"/>
              <a:gd name="connsiteX4" fmla="*/ 1113917 w 1356233"/>
              <a:gd name="connsiteY4" fmla="*/ 484632 h 484632"/>
              <a:gd name="connsiteX5" fmla="*/ 1113917 w 1356233"/>
              <a:gd name="connsiteY5" fmla="*/ 363474 h 484632"/>
              <a:gd name="connsiteX6" fmla="*/ 0 w 1356233"/>
              <a:gd name="connsiteY6" fmla="*/ 223774 h 484632"/>
              <a:gd name="connsiteX0" fmla="*/ 0 w 1356233"/>
              <a:gd name="connsiteY0" fmla="*/ 221393 h 482251"/>
              <a:gd name="connsiteX1" fmla="*/ 1113917 w 1356233"/>
              <a:gd name="connsiteY1" fmla="*/ 118777 h 482251"/>
              <a:gd name="connsiteX2" fmla="*/ 1028192 w 1356233"/>
              <a:gd name="connsiteY2" fmla="*/ 0 h 482251"/>
              <a:gd name="connsiteX3" fmla="*/ 1356233 w 1356233"/>
              <a:gd name="connsiteY3" fmla="*/ 239935 h 482251"/>
              <a:gd name="connsiteX4" fmla="*/ 1113917 w 1356233"/>
              <a:gd name="connsiteY4" fmla="*/ 482251 h 482251"/>
              <a:gd name="connsiteX5" fmla="*/ 1113917 w 1356233"/>
              <a:gd name="connsiteY5" fmla="*/ 361093 h 482251"/>
              <a:gd name="connsiteX6" fmla="*/ 0 w 1356233"/>
              <a:gd name="connsiteY6" fmla="*/ 221393 h 482251"/>
              <a:gd name="connsiteX0" fmla="*/ 0 w 1356233"/>
              <a:gd name="connsiteY0" fmla="*/ 221393 h 489394"/>
              <a:gd name="connsiteX1" fmla="*/ 1113917 w 1356233"/>
              <a:gd name="connsiteY1" fmla="*/ 118777 h 489394"/>
              <a:gd name="connsiteX2" fmla="*/ 1028192 w 1356233"/>
              <a:gd name="connsiteY2" fmla="*/ 0 h 489394"/>
              <a:gd name="connsiteX3" fmla="*/ 1356233 w 1356233"/>
              <a:gd name="connsiteY3" fmla="*/ 239935 h 489394"/>
              <a:gd name="connsiteX4" fmla="*/ 1021049 w 1356233"/>
              <a:gd name="connsiteY4" fmla="*/ 489394 h 489394"/>
              <a:gd name="connsiteX5" fmla="*/ 1113917 w 1356233"/>
              <a:gd name="connsiteY5" fmla="*/ 361093 h 489394"/>
              <a:gd name="connsiteX6" fmla="*/ 0 w 1356233"/>
              <a:gd name="connsiteY6" fmla="*/ 221393 h 48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233" h="489394">
                <a:moveTo>
                  <a:pt x="0" y="221393"/>
                </a:moveTo>
                <a:lnTo>
                  <a:pt x="1113917" y="118777"/>
                </a:lnTo>
                <a:lnTo>
                  <a:pt x="1028192" y="0"/>
                </a:lnTo>
                <a:lnTo>
                  <a:pt x="1356233" y="239935"/>
                </a:lnTo>
                <a:lnTo>
                  <a:pt x="1021049" y="489394"/>
                </a:lnTo>
                <a:lnTo>
                  <a:pt x="1113917" y="361093"/>
                </a:lnTo>
                <a:lnTo>
                  <a:pt x="0" y="2213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harsh" dir="t"/>
          </a:scene3d>
          <a:sp3d prstMaterial="plastic">
            <a:bevelT w="184150" h="381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6" y="1211818"/>
            <a:ext cx="1638867" cy="13954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1000" y="3193018"/>
            <a:ext cx="1750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solidFill>
                  <a:srgbClr val="0033CC"/>
                </a:solidFill>
                <a:latin typeface="Bookman Old Style" panose="02050604050505020204" pitchFamily="18" charset="0"/>
              </a:rPr>
              <a:t>First </a:t>
            </a:r>
            <a:r>
              <a:rPr lang="en-US" altLang="en-US" sz="1400" b="1" dirty="0">
                <a:solidFill>
                  <a:srgbClr val="0033CC"/>
                </a:solidFill>
                <a:latin typeface="Bookman Old Style" panose="02050604050505020204" pitchFamily="18" charset="0"/>
              </a:rPr>
              <a:t>tropic level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2425769" y="3193018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solidFill>
                  <a:srgbClr val="0033CC"/>
                </a:solidFill>
                <a:latin typeface="Bookman Old Style" panose="02050604050505020204" pitchFamily="18" charset="0"/>
              </a:rPr>
              <a:t>Second tropic </a:t>
            </a:r>
            <a:r>
              <a:rPr lang="en-US" altLang="en-US" sz="1400" b="1" dirty="0">
                <a:solidFill>
                  <a:srgbClr val="0033CC"/>
                </a:solidFill>
                <a:latin typeface="Bookman Old Style" panose="02050604050505020204" pitchFamily="18" charset="0"/>
              </a:rPr>
              <a:t>level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4750481" y="3193018"/>
            <a:ext cx="1814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solidFill>
                  <a:srgbClr val="0033CC"/>
                </a:solidFill>
                <a:latin typeface="Bookman Old Style" panose="02050604050505020204" pitchFamily="18" charset="0"/>
              </a:rPr>
              <a:t>Third tropic </a:t>
            </a:r>
            <a:r>
              <a:rPr lang="en-US" altLang="en-US" sz="1400" b="1" dirty="0">
                <a:solidFill>
                  <a:srgbClr val="0033CC"/>
                </a:solidFill>
                <a:latin typeface="Bookman Old Style" panose="02050604050505020204" pitchFamily="18" charset="0"/>
              </a:rPr>
              <a:t>level</a:t>
            </a:r>
            <a:endParaRPr lang="en-US" sz="14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2918" y="1281543"/>
            <a:ext cx="1395113" cy="147007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7434946" y="2804206"/>
            <a:ext cx="951056" cy="408623"/>
          </a:xfrm>
          <a:prstGeom prst="round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Snake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ight Arrow 2"/>
          <p:cNvSpPr/>
          <p:nvPr/>
        </p:nvSpPr>
        <p:spPr>
          <a:xfrm>
            <a:off x="6324600" y="1925469"/>
            <a:ext cx="990600" cy="489394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1038733"/>
              <a:gd name="connsiteY0" fmla="*/ 223774 h 484632"/>
              <a:gd name="connsiteX1" fmla="*/ 796417 w 1038733"/>
              <a:gd name="connsiteY1" fmla="*/ 121158 h 484632"/>
              <a:gd name="connsiteX2" fmla="*/ 796417 w 1038733"/>
              <a:gd name="connsiteY2" fmla="*/ 0 h 484632"/>
              <a:gd name="connsiteX3" fmla="*/ 1038733 w 1038733"/>
              <a:gd name="connsiteY3" fmla="*/ 242316 h 484632"/>
              <a:gd name="connsiteX4" fmla="*/ 796417 w 1038733"/>
              <a:gd name="connsiteY4" fmla="*/ 484632 h 484632"/>
              <a:gd name="connsiteX5" fmla="*/ 796417 w 1038733"/>
              <a:gd name="connsiteY5" fmla="*/ 363474 h 484632"/>
              <a:gd name="connsiteX6" fmla="*/ 0 w 1038733"/>
              <a:gd name="connsiteY6" fmla="*/ 223774 h 484632"/>
              <a:gd name="connsiteX0" fmla="*/ 0 w 1356233"/>
              <a:gd name="connsiteY0" fmla="*/ 223774 h 484632"/>
              <a:gd name="connsiteX1" fmla="*/ 1113917 w 1356233"/>
              <a:gd name="connsiteY1" fmla="*/ 121158 h 484632"/>
              <a:gd name="connsiteX2" fmla="*/ 1113917 w 1356233"/>
              <a:gd name="connsiteY2" fmla="*/ 0 h 484632"/>
              <a:gd name="connsiteX3" fmla="*/ 1356233 w 1356233"/>
              <a:gd name="connsiteY3" fmla="*/ 242316 h 484632"/>
              <a:gd name="connsiteX4" fmla="*/ 1113917 w 1356233"/>
              <a:gd name="connsiteY4" fmla="*/ 484632 h 484632"/>
              <a:gd name="connsiteX5" fmla="*/ 1113917 w 1356233"/>
              <a:gd name="connsiteY5" fmla="*/ 363474 h 484632"/>
              <a:gd name="connsiteX6" fmla="*/ 0 w 1356233"/>
              <a:gd name="connsiteY6" fmla="*/ 223774 h 484632"/>
              <a:gd name="connsiteX0" fmla="*/ 0 w 1356233"/>
              <a:gd name="connsiteY0" fmla="*/ 221393 h 482251"/>
              <a:gd name="connsiteX1" fmla="*/ 1113917 w 1356233"/>
              <a:gd name="connsiteY1" fmla="*/ 118777 h 482251"/>
              <a:gd name="connsiteX2" fmla="*/ 1028192 w 1356233"/>
              <a:gd name="connsiteY2" fmla="*/ 0 h 482251"/>
              <a:gd name="connsiteX3" fmla="*/ 1356233 w 1356233"/>
              <a:gd name="connsiteY3" fmla="*/ 239935 h 482251"/>
              <a:gd name="connsiteX4" fmla="*/ 1113917 w 1356233"/>
              <a:gd name="connsiteY4" fmla="*/ 482251 h 482251"/>
              <a:gd name="connsiteX5" fmla="*/ 1113917 w 1356233"/>
              <a:gd name="connsiteY5" fmla="*/ 361093 h 482251"/>
              <a:gd name="connsiteX6" fmla="*/ 0 w 1356233"/>
              <a:gd name="connsiteY6" fmla="*/ 221393 h 482251"/>
              <a:gd name="connsiteX0" fmla="*/ 0 w 1356233"/>
              <a:gd name="connsiteY0" fmla="*/ 221393 h 489394"/>
              <a:gd name="connsiteX1" fmla="*/ 1113917 w 1356233"/>
              <a:gd name="connsiteY1" fmla="*/ 118777 h 489394"/>
              <a:gd name="connsiteX2" fmla="*/ 1028192 w 1356233"/>
              <a:gd name="connsiteY2" fmla="*/ 0 h 489394"/>
              <a:gd name="connsiteX3" fmla="*/ 1356233 w 1356233"/>
              <a:gd name="connsiteY3" fmla="*/ 239935 h 489394"/>
              <a:gd name="connsiteX4" fmla="*/ 1021049 w 1356233"/>
              <a:gd name="connsiteY4" fmla="*/ 489394 h 489394"/>
              <a:gd name="connsiteX5" fmla="*/ 1113917 w 1356233"/>
              <a:gd name="connsiteY5" fmla="*/ 361093 h 489394"/>
              <a:gd name="connsiteX6" fmla="*/ 0 w 1356233"/>
              <a:gd name="connsiteY6" fmla="*/ 221393 h 48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233" h="489394">
                <a:moveTo>
                  <a:pt x="0" y="221393"/>
                </a:moveTo>
                <a:lnTo>
                  <a:pt x="1113917" y="118777"/>
                </a:lnTo>
                <a:lnTo>
                  <a:pt x="1028192" y="0"/>
                </a:lnTo>
                <a:lnTo>
                  <a:pt x="1356233" y="239935"/>
                </a:lnTo>
                <a:lnTo>
                  <a:pt x="1021049" y="489394"/>
                </a:lnTo>
                <a:lnTo>
                  <a:pt x="1113917" y="361093"/>
                </a:lnTo>
                <a:lnTo>
                  <a:pt x="0" y="2213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harsh" dir="t"/>
          </a:scene3d>
          <a:sp3d prstMaterial="plastic">
            <a:bevelT w="184150" h="381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84081" y="3193018"/>
            <a:ext cx="1944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solidFill>
                  <a:srgbClr val="0033CC"/>
                </a:solidFill>
                <a:latin typeface="Bookman Old Style" panose="02050604050505020204" pitchFamily="18" charset="0"/>
              </a:rPr>
              <a:t>Fourth tropic </a:t>
            </a:r>
            <a:r>
              <a:rPr lang="en-US" altLang="en-US" sz="1400" b="1" dirty="0">
                <a:solidFill>
                  <a:srgbClr val="0033CC"/>
                </a:solidFill>
                <a:latin typeface="Bookman Old Style" panose="02050604050505020204" pitchFamily="18" charset="0"/>
              </a:rPr>
              <a:t>level</a:t>
            </a:r>
            <a:endParaRPr lang="en-US" sz="1400" b="1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1265900" y="860030"/>
            <a:ext cx="6430300" cy="703575"/>
          </a:xfrm>
          <a:prstGeom prst="wedgeRoundRectCallout">
            <a:avLst>
              <a:gd name="adj1" fmla="val 18475"/>
              <a:gd name="adj2" fmla="val -87979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ookman Old Style" pitchFamily="18" charset="0"/>
              </a:rPr>
              <a:t>Since so little </a:t>
            </a:r>
            <a:r>
              <a:rPr lang="en-US" dirty="0" smtClean="0">
                <a:solidFill>
                  <a:sysClr val="windowText" lastClr="000000"/>
                </a:solidFill>
                <a:latin typeface="Bookman Old Style" pitchFamily="18" charset="0"/>
              </a:rPr>
              <a:t>energy (</a:t>
            </a:r>
            <a:r>
              <a:rPr lang="en-US" i="1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Only 10% amount of organic </a:t>
            </a:r>
            <a:r>
              <a:rPr lang="en-US" i="1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matter)</a:t>
            </a:r>
            <a:r>
              <a:rPr lang="en-US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Bookman Old Style" pitchFamily="18" charset="0"/>
              </a:rPr>
              <a:t>is available for the next level of consumers, </a:t>
            </a:r>
            <a:endParaRPr lang="en-IN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0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6" grpId="0" animBg="1"/>
      <p:bldP spid="17" grpId="0" animBg="1"/>
      <p:bldP spid="18" grpId="0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249019"/>
            <a:ext cx="674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loss of energy at each step </a:t>
            </a:r>
            <a:r>
              <a:rPr lang="en-US" dirty="0" smtClean="0">
                <a:latin typeface="Bookman Old Style" panose="02050604050505020204" pitchFamily="18" charset="0"/>
              </a:rPr>
              <a:t>is so </a:t>
            </a:r>
            <a:r>
              <a:rPr lang="en-US" dirty="0">
                <a:latin typeface="Bookman Old Style" panose="02050604050505020204" pitchFamily="18" charset="0"/>
              </a:rPr>
              <a:t>great that </a:t>
            </a:r>
            <a:r>
              <a:rPr lang="en-US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very little usable </a:t>
            </a:r>
            <a:r>
              <a:rPr lang="en-US" b="1" i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energy remains </a:t>
            </a:r>
            <a:r>
              <a:rPr lang="en-US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after four trophic levels.</a:t>
            </a:r>
            <a:endParaRPr lang="en-IN" b="1" i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ight Arrow 21"/>
          <p:cNvSpPr/>
          <p:nvPr/>
        </p:nvSpPr>
        <p:spPr>
          <a:xfrm rot="5851228" flipH="1">
            <a:off x="4898747" y="1793322"/>
            <a:ext cx="403765" cy="230163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36092 w 998718"/>
              <a:gd name="connsiteY5" fmla="*/ 363474 h 484632"/>
              <a:gd name="connsiteX6" fmla="*/ 0 w 99871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15881 w 998718"/>
              <a:gd name="connsiteY5" fmla="*/ 299536 h 484632"/>
              <a:gd name="connsiteX6" fmla="*/ 0 w 998718"/>
              <a:gd name="connsiteY6" fmla="*/ 363474 h 484632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15881 w 998718"/>
              <a:gd name="connsiteY5" fmla="*/ 299536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45 w 998718"/>
              <a:gd name="connsiteY5" fmla="*/ 26153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07962 w 998718"/>
              <a:gd name="connsiteY1" fmla="*/ 153712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718" h="389060">
                <a:moveTo>
                  <a:pt x="0" y="363474"/>
                </a:moveTo>
                <a:cubicBezTo>
                  <a:pt x="245364" y="282702"/>
                  <a:pt x="343859" y="-52480"/>
                  <a:pt x="707962" y="153712"/>
                </a:cubicBezTo>
                <a:lnTo>
                  <a:pt x="736092" y="0"/>
                </a:lnTo>
                <a:lnTo>
                  <a:pt x="998718" y="354822"/>
                </a:lnTo>
                <a:lnTo>
                  <a:pt x="656040" y="389060"/>
                </a:lnTo>
                <a:lnTo>
                  <a:pt x="677890" y="270380"/>
                </a:lnTo>
                <a:cubicBezTo>
                  <a:pt x="377060" y="120979"/>
                  <a:pt x="245364" y="363474"/>
                  <a:pt x="0" y="363474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" name="Right Arrow 21"/>
          <p:cNvSpPr/>
          <p:nvPr/>
        </p:nvSpPr>
        <p:spPr>
          <a:xfrm rot="5572656" flipH="1">
            <a:off x="3341810" y="2211650"/>
            <a:ext cx="403765" cy="230163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36092 w 998718"/>
              <a:gd name="connsiteY5" fmla="*/ 363474 h 484632"/>
              <a:gd name="connsiteX6" fmla="*/ 0 w 99871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15881 w 998718"/>
              <a:gd name="connsiteY5" fmla="*/ 299536 h 484632"/>
              <a:gd name="connsiteX6" fmla="*/ 0 w 998718"/>
              <a:gd name="connsiteY6" fmla="*/ 363474 h 484632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15881 w 998718"/>
              <a:gd name="connsiteY5" fmla="*/ 299536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45 w 998718"/>
              <a:gd name="connsiteY5" fmla="*/ 26153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07962 w 998718"/>
              <a:gd name="connsiteY1" fmla="*/ 153712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718" h="389060">
                <a:moveTo>
                  <a:pt x="0" y="363474"/>
                </a:moveTo>
                <a:cubicBezTo>
                  <a:pt x="245364" y="282702"/>
                  <a:pt x="343859" y="-52480"/>
                  <a:pt x="707962" y="153712"/>
                </a:cubicBezTo>
                <a:lnTo>
                  <a:pt x="736092" y="0"/>
                </a:lnTo>
                <a:lnTo>
                  <a:pt x="998718" y="354822"/>
                </a:lnTo>
                <a:lnTo>
                  <a:pt x="656040" y="389060"/>
                </a:lnTo>
                <a:lnTo>
                  <a:pt x="677890" y="270380"/>
                </a:lnTo>
                <a:cubicBezTo>
                  <a:pt x="377060" y="120979"/>
                  <a:pt x="245364" y="363474"/>
                  <a:pt x="0" y="363474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" name="Right Arrow 21"/>
          <p:cNvSpPr/>
          <p:nvPr/>
        </p:nvSpPr>
        <p:spPr>
          <a:xfrm rot="5741467" flipH="1">
            <a:off x="1905162" y="2694878"/>
            <a:ext cx="403765" cy="230163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36092 w 998718"/>
              <a:gd name="connsiteY5" fmla="*/ 363474 h 484632"/>
              <a:gd name="connsiteX6" fmla="*/ 0 w 998718"/>
              <a:gd name="connsiteY6" fmla="*/ 363474 h 484632"/>
              <a:gd name="connsiteX0" fmla="*/ 0 w 998718"/>
              <a:gd name="connsiteY0" fmla="*/ 363474 h 484632"/>
              <a:gd name="connsiteX1" fmla="*/ 736092 w 998718"/>
              <a:gd name="connsiteY1" fmla="*/ 121158 h 484632"/>
              <a:gd name="connsiteX2" fmla="*/ 736092 w 998718"/>
              <a:gd name="connsiteY2" fmla="*/ 0 h 484632"/>
              <a:gd name="connsiteX3" fmla="*/ 998718 w 998718"/>
              <a:gd name="connsiteY3" fmla="*/ 354822 h 484632"/>
              <a:gd name="connsiteX4" fmla="*/ 736092 w 998718"/>
              <a:gd name="connsiteY4" fmla="*/ 484632 h 484632"/>
              <a:gd name="connsiteX5" fmla="*/ 715881 w 998718"/>
              <a:gd name="connsiteY5" fmla="*/ 299536 h 484632"/>
              <a:gd name="connsiteX6" fmla="*/ 0 w 998718"/>
              <a:gd name="connsiteY6" fmla="*/ 363474 h 484632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15881 w 998718"/>
              <a:gd name="connsiteY5" fmla="*/ 299536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88 w 998718"/>
              <a:gd name="connsiteY5" fmla="*/ 275859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700445 w 998718"/>
              <a:gd name="connsiteY5" fmla="*/ 26153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36092 w 998718"/>
              <a:gd name="connsiteY1" fmla="*/ 121158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  <a:gd name="connsiteX0" fmla="*/ 0 w 998718"/>
              <a:gd name="connsiteY0" fmla="*/ 363474 h 389060"/>
              <a:gd name="connsiteX1" fmla="*/ 707962 w 998718"/>
              <a:gd name="connsiteY1" fmla="*/ 153712 h 389060"/>
              <a:gd name="connsiteX2" fmla="*/ 736092 w 998718"/>
              <a:gd name="connsiteY2" fmla="*/ 0 h 389060"/>
              <a:gd name="connsiteX3" fmla="*/ 998718 w 998718"/>
              <a:gd name="connsiteY3" fmla="*/ 354822 h 389060"/>
              <a:gd name="connsiteX4" fmla="*/ 656040 w 998718"/>
              <a:gd name="connsiteY4" fmla="*/ 389060 h 389060"/>
              <a:gd name="connsiteX5" fmla="*/ 677890 w 998718"/>
              <a:gd name="connsiteY5" fmla="*/ 270380 h 389060"/>
              <a:gd name="connsiteX6" fmla="*/ 0 w 998718"/>
              <a:gd name="connsiteY6" fmla="*/ 363474 h 38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718" h="389060">
                <a:moveTo>
                  <a:pt x="0" y="363474"/>
                </a:moveTo>
                <a:cubicBezTo>
                  <a:pt x="245364" y="282702"/>
                  <a:pt x="343859" y="-52480"/>
                  <a:pt x="707962" y="153712"/>
                </a:cubicBezTo>
                <a:lnTo>
                  <a:pt x="736092" y="0"/>
                </a:lnTo>
                <a:lnTo>
                  <a:pt x="998718" y="354822"/>
                </a:lnTo>
                <a:lnTo>
                  <a:pt x="656040" y="389060"/>
                </a:lnTo>
                <a:lnTo>
                  <a:pt x="677890" y="270380"/>
                </a:lnTo>
                <a:cubicBezTo>
                  <a:pt x="377060" y="120979"/>
                  <a:pt x="245364" y="363474"/>
                  <a:pt x="0" y="363474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64612" flipH="1">
            <a:off x="4075815" y="1776902"/>
            <a:ext cx="691373" cy="565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23" y="2159931"/>
            <a:ext cx="838077" cy="893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71" y="2692890"/>
            <a:ext cx="1200142" cy="1021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1266994"/>
            <a:ext cx="945454" cy="1109554"/>
          </a:xfrm>
          <a:prstGeom prst="rect">
            <a:avLst/>
          </a:prstGeom>
        </p:spPr>
      </p:pic>
      <p:sp>
        <p:nvSpPr>
          <p:cNvPr id="10" name="Right Arrow 2"/>
          <p:cNvSpPr/>
          <p:nvPr/>
        </p:nvSpPr>
        <p:spPr>
          <a:xfrm rot="4039885">
            <a:off x="711945" y="2305110"/>
            <a:ext cx="1143317" cy="263426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1038733"/>
              <a:gd name="connsiteY0" fmla="*/ 223774 h 484632"/>
              <a:gd name="connsiteX1" fmla="*/ 796417 w 1038733"/>
              <a:gd name="connsiteY1" fmla="*/ 121158 h 484632"/>
              <a:gd name="connsiteX2" fmla="*/ 796417 w 1038733"/>
              <a:gd name="connsiteY2" fmla="*/ 0 h 484632"/>
              <a:gd name="connsiteX3" fmla="*/ 1038733 w 1038733"/>
              <a:gd name="connsiteY3" fmla="*/ 242316 h 484632"/>
              <a:gd name="connsiteX4" fmla="*/ 796417 w 1038733"/>
              <a:gd name="connsiteY4" fmla="*/ 484632 h 484632"/>
              <a:gd name="connsiteX5" fmla="*/ 796417 w 1038733"/>
              <a:gd name="connsiteY5" fmla="*/ 363474 h 484632"/>
              <a:gd name="connsiteX6" fmla="*/ 0 w 1038733"/>
              <a:gd name="connsiteY6" fmla="*/ 223774 h 484632"/>
              <a:gd name="connsiteX0" fmla="*/ 0 w 1356233"/>
              <a:gd name="connsiteY0" fmla="*/ 223774 h 484632"/>
              <a:gd name="connsiteX1" fmla="*/ 1113917 w 1356233"/>
              <a:gd name="connsiteY1" fmla="*/ 121158 h 484632"/>
              <a:gd name="connsiteX2" fmla="*/ 1113917 w 1356233"/>
              <a:gd name="connsiteY2" fmla="*/ 0 h 484632"/>
              <a:gd name="connsiteX3" fmla="*/ 1356233 w 1356233"/>
              <a:gd name="connsiteY3" fmla="*/ 242316 h 484632"/>
              <a:gd name="connsiteX4" fmla="*/ 1113917 w 1356233"/>
              <a:gd name="connsiteY4" fmla="*/ 484632 h 484632"/>
              <a:gd name="connsiteX5" fmla="*/ 1113917 w 1356233"/>
              <a:gd name="connsiteY5" fmla="*/ 363474 h 484632"/>
              <a:gd name="connsiteX6" fmla="*/ 0 w 1356233"/>
              <a:gd name="connsiteY6" fmla="*/ 223774 h 484632"/>
              <a:gd name="connsiteX0" fmla="*/ 0 w 1356233"/>
              <a:gd name="connsiteY0" fmla="*/ 221393 h 482251"/>
              <a:gd name="connsiteX1" fmla="*/ 1113917 w 1356233"/>
              <a:gd name="connsiteY1" fmla="*/ 118777 h 482251"/>
              <a:gd name="connsiteX2" fmla="*/ 1028192 w 1356233"/>
              <a:gd name="connsiteY2" fmla="*/ 0 h 482251"/>
              <a:gd name="connsiteX3" fmla="*/ 1356233 w 1356233"/>
              <a:gd name="connsiteY3" fmla="*/ 239935 h 482251"/>
              <a:gd name="connsiteX4" fmla="*/ 1113917 w 1356233"/>
              <a:gd name="connsiteY4" fmla="*/ 482251 h 482251"/>
              <a:gd name="connsiteX5" fmla="*/ 1113917 w 1356233"/>
              <a:gd name="connsiteY5" fmla="*/ 361093 h 482251"/>
              <a:gd name="connsiteX6" fmla="*/ 0 w 1356233"/>
              <a:gd name="connsiteY6" fmla="*/ 221393 h 482251"/>
              <a:gd name="connsiteX0" fmla="*/ 0 w 1356233"/>
              <a:gd name="connsiteY0" fmla="*/ 221393 h 489394"/>
              <a:gd name="connsiteX1" fmla="*/ 1113917 w 1356233"/>
              <a:gd name="connsiteY1" fmla="*/ 118777 h 489394"/>
              <a:gd name="connsiteX2" fmla="*/ 1028192 w 1356233"/>
              <a:gd name="connsiteY2" fmla="*/ 0 h 489394"/>
              <a:gd name="connsiteX3" fmla="*/ 1356233 w 1356233"/>
              <a:gd name="connsiteY3" fmla="*/ 239935 h 489394"/>
              <a:gd name="connsiteX4" fmla="*/ 1021049 w 1356233"/>
              <a:gd name="connsiteY4" fmla="*/ 489394 h 489394"/>
              <a:gd name="connsiteX5" fmla="*/ 1113917 w 1356233"/>
              <a:gd name="connsiteY5" fmla="*/ 361093 h 489394"/>
              <a:gd name="connsiteX6" fmla="*/ 0 w 1356233"/>
              <a:gd name="connsiteY6" fmla="*/ 221393 h 48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233" h="489394">
                <a:moveTo>
                  <a:pt x="0" y="221393"/>
                </a:moveTo>
                <a:lnTo>
                  <a:pt x="1113917" y="118777"/>
                </a:lnTo>
                <a:lnTo>
                  <a:pt x="1028192" y="0"/>
                </a:lnTo>
                <a:lnTo>
                  <a:pt x="1356233" y="239935"/>
                </a:lnTo>
                <a:lnTo>
                  <a:pt x="1021049" y="489394"/>
                </a:lnTo>
                <a:lnTo>
                  <a:pt x="1113917" y="361093"/>
                </a:lnTo>
                <a:lnTo>
                  <a:pt x="0" y="2213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harsh" dir="t"/>
          </a:scene3d>
          <a:sp3d prstMaterial="plastic">
            <a:bevelT w="184150" h="381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2" y="860061"/>
            <a:ext cx="1051754" cy="1067882"/>
          </a:xfrm>
          <a:prstGeom prst="rect">
            <a:avLst/>
          </a:prstGeom>
        </p:spPr>
      </p:pic>
      <p:sp>
        <p:nvSpPr>
          <p:cNvPr id="12" name="Right Arrow 2"/>
          <p:cNvSpPr/>
          <p:nvPr/>
        </p:nvSpPr>
        <p:spPr>
          <a:xfrm rot="19812561">
            <a:off x="1822864" y="2790248"/>
            <a:ext cx="582652" cy="287852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1038733"/>
              <a:gd name="connsiteY0" fmla="*/ 223774 h 484632"/>
              <a:gd name="connsiteX1" fmla="*/ 796417 w 1038733"/>
              <a:gd name="connsiteY1" fmla="*/ 121158 h 484632"/>
              <a:gd name="connsiteX2" fmla="*/ 796417 w 1038733"/>
              <a:gd name="connsiteY2" fmla="*/ 0 h 484632"/>
              <a:gd name="connsiteX3" fmla="*/ 1038733 w 1038733"/>
              <a:gd name="connsiteY3" fmla="*/ 242316 h 484632"/>
              <a:gd name="connsiteX4" fmla="*/ 796417 w 1038733"/>
              <a:gd name="connsiteY4" fmla="*/ 484632 h 484632"/>
              <a:gd name="connsiteX5" fmla="*/ 796417 w 1038733"/>
              <a:gd name="connsiteY5" fmla="*/ 363474 h 484632"/>
              <a:gd name="connsiteX6" fmla="*/ 0 w 1038733"/>
              <a:gd name="connsiteY6" fmla="*/ 223774 h 484632"/>
              <a:gd name="connsiteX0" fmla="*/ 0 w 1356233"/>
              <a:gd name="connsiteY0" fmla="*/ 223774 h 484632"/>
              <a:gd name="connsiteX1" fmla="*/ 1113917 w 1356233"/>
              <a:gd name="connsiteY1" fmla="*/ 121158 h 484632"/>
              <a:gd name="connsiteX2" fmla="*/ 1113917 w 1356233"/>
              <a:gd name="connsiteY2" fmla="*/ 0 h 484632"/>
              <a:gd name="connsiteX3" fmla="*/ 1356233 w 1356233"/>
              <a:gd name="connsiteY3" fmla="*/ 242316 h 484632"/>
              <a:gd name="connsiteX4" fmla="*/ 1113917 w 1356233"/>
              <a:gd name="connsiteY4" fmla="*/ 484632 h 484632"/>
              <a:gd name="connsiteX5" fmla="*/ 1113917 w 1356233"/>
              <a:gd name="connsiteY5" fmla="*/ 363474 h 484632"/>
              <a:gd name="connsiteX6" fmla="*/ 0 w 1356233"/>
              <a:gd name="connsiteY6" fmla="*/ 223774 h 484632"/>
              <a:gd name="connsiteX0" fmla="*/ 0 w 1356233"/>
              <a:gd name="connsiteY0" fmla="*/ 221393 h 482251"/>
              <a:gd name="connsiteX1" fmla="*/ 1113917 w 1356233"/>
              <a:gd name="connsiteY1" fmla="*/ 118777 h 482251"/>
              <a:gd name="connsiteX2" fmla="*/ 1028192 w 1356233"/>
              <a:gd name="connsiteY2" fmla="*/ 0 h 482251"/>
              <a:gd name="connsiteX3" fmla="*/ 1356233 w 1356233"/>
              <a:gd name="connsiteY3" fmla="*/ 239935 h 482251"/>
              <a:gd name="connsiteX4" fmla="*/ 1113917 w 1356233"/>
              <a:gd name="connsiteY4" fmla="*/ 482251 h 482251"/>
              <a:gd name="connsiteX5" fmla="*/ 1113917 w 1356233"/>
              <a:gd name="connsiteY5" fmla="*/ 361093 h 482251"/>
              <a:gd name="connsiteX6" fmla="*/ 0 w 1356233"/>
              <a:gd name="connsiteY6" fmla="*/ 221393 h 482251"/>
              <a:gd name="connsiteX0" fmla="*/ 0 w 1356233"/>
              <a:gd name="connsiteY0" fmla="*/ 221393 h 489394"/>
              <a:gd name="connsiteX1" fmla="*/ 1113917 w 1356233"/>
              <a:gd name="connsiteY1" fmla="*/ 118777 h 489394"/>
              <a:gd name="connsiteX2" fmla="*/ 1028192 w 1356233"/>
              <a:gd name="connsiteY2" fmla="*/ 0 h 489394"/>
              <a:gd name="connsiteX3" fmla="*/ 1356233 w 1356233"/>
              <a:gd name="connsiteY3" fmla="*/ 239935 h 489394"/>
              <a:gd name="connsiteX4" fmla="*/ 1021049 w 1356233"/>
              <a:gd name="connsiteY4" fmla="*/ 489394 h 489394"/>
              <a:gd name="connsiteX5" fmla="*/ 1113917 w 1356233"/>
              <a:gd name="connsiteY5" fmla="*/ 361093 h 489394"/>
              <a:gd name="connsiteX6" fmla="*/ 0 w 1356233"/>
              <a:gd name="connsiteY6" fmla="*/ 221393 h 48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233" h="489394">
                <a:moveTo>
                  <a:pt x="0" y="221393"/>
                </a:moveTo>
                <a:lnTo>
                  <a:pt x="1113917" y="118777"/>
                </a:lnTo>
                <a:lnTo>
                  <a:pt x="1028192" y="0"/>
                </a:lnTo>
                <a:lnTo>
                  <a:pt x="1356233" y="239935"/>
                </a:lnTo>
                <a:lnTo>
                  <a:pt x="1021049" y="489394"/>
                </a:lnTo>
                <a:lnTo>
                  <a:pt x="1113917" y="361093"/>
                </a:lnTo>
                <a:lnTo>
                  <a:pt x="0" y="2213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harsh" dir="t"/>
          </a:scene3d>
          <a:sp3d prstMaterial="plastic">
            <a:bevelT w="184150" h="381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3" name="Right Arrow 2"/>
          <p:cNvSpPr/>
          <p:nvPr/>
        </p:nvSpPr>
        <p:spPr>
          <a:xfrm rot="19812561">
            <a:off x="3309608" y="2270002"/>
            <a:ext cx="582652" cy="287852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1038733"/>
              <a:gd name="connsiteY0" fmla="*/ 223774 h 484632"/>
              <a:gd name="connsiteX1" fmla="*/ 796417 w 1038733"/>
              <a:gd name="connsiteY1" fmla="*/ 121158 h 484632"/>
              <a:gd name="connsiteX2" fmla="*/ 796417 w 1038733"/>
              <a:gd name="connsiteY2" fmla="*/ 0 h 484632"/>
              <a:gd name="connsiteX3" fmla="*/ 1038733 w 1038733"/>
              <a:gd name="connsiteY3" fmla="*/ 242316 h 484632"/>
              <a:gd name="connsiteX4" fmla="*/ 796417 w 1038733"/>
              <a:gd name="connsiteY4" fmla="*/ 484632 h 484632"/>
              <a:gd name="connsiteX5" fmla="*/ 796417 w 1038733"/>
              <a:gd name="connsiteY5" fmla="*/ 363474 h 484632"/>
              <a:gd name="connsiteX6" fmla="*/ 0 w 1038733"/>
              <a:gd name="connsiteY6" fmla="*/ 223774 h 484632"/>
              <a:gd name="connsiteX0" fmla="*/ 0 w 1356233"/>
              <a:gd name="connsiteY0" fmla="*/ 223774 h 484632"/>
              <a:gd name="connsiteX1" fmla="*/ 1113917 w 1356233"/>
              <a:gd name="connsiteY1" fmla="*/ 121158 h 484632"/>
              <a:gd name="connsiteX2" fmla="*/ 1113917 w 1356233"/>
              <a:gd name="connsiteY2" fmla="*/ 0 h 484632"/>
              <a:gd name="connsiteX3" fmla="*/ 1356233 w 1356233"/>
              <a:gd name="connsiteY3" fmla="*/ 242316 h 484632"/>
              <a:gd name="connsiteX4" fmla="*/ 1113917 w 1356233"/>
              <a:gd name="connsiteY4" fmla="*/ 484632 h 484632"/>
              <a:gd name="connsiteX5" fmla="*/ 1113917 w 1356233"/>
              <a:gd name="connsiteY5" fmla="*/ 363474 h 484632"/>
              <a:gd name="connsiteX6" fmla="*/ 0 w 1356233"/>
              <a:gd name="connsiteY6" fmla="*/ 223774 h 484632"/>
              <a:gd name="connsiteX0" fmla="*/ 0 w 1356233"/>
              <a:gd name="connsiteY0" fmla="*/ 221393 h 482251"/>
              <a:gd name="connsiteX1" fmla="*/ 1113917 w 1356233"/>
              <a:gd name="connsiteY1" fmla="*/ 118777 h 482251"/>
              <a:gd name="connsiteX2" fmla="*/ 1028192 w 1356233"/>
              <a:gd name="connsiteY2" fmla="*/ 0 h 482251"/>
              <a:gd name="connsiteX3" fmla="*/ 1356233 w 1356233"/>
              <a:gd name="connsiteY3" fmla="*/ 239935 h 482251"/>
              <a:gd name="connsiteX4" fmla="*/ 1113917 w 1356233"/>
              <a:gd name="connsiteY4" fmla="*/ 482251 h 482251"/>
              <a:gd name="connsiteX5" fmla="*/ 1113917 w 1356233"/>
              <a:gd name="connsiteY5" fmla="*/ 361093 h 482251"/>
              <a:gd name="connsiteX6" fmla="*/ 0 w 1356233"/>
              <a:gd name="connsiteY6" fmla="*/ 221393 h 482251"/>
              <a:gd name="connsiteX0" fmla="*/ 0 w 1356233"/>
              <a:gd name="connsiteY0" fmla="*/ 221393 h 489394"/>
              <a:gd name="connsiteX1" fmla="*/ 1113917 w 1356233"/>
              <a:gd name="connsiteY1" fmla="*/ 118777 h 489394"/>
              <a:gd name="connsiteX2" fmla="*/ 1028192 w 1356233"/>
              <a:gd name="connsiteY2" fmla="*/ 0 h 489394"/>
              <a:gd name="connsiteX3" fmla="*/ 1356233 w 1356233"/>
              <a:gd name="connsiteY3" fmla="*/ 239935 h 489394"/>
              <a:gd name="connsiteX4" fmla="*/ 1021049 w 1356233"/>
              <a:gd name="connsiteY4" fmla="*/ 489394 h 489394"/>
              <a:gd name="connsiteX5" fmla="*/ 1113917 w 1356233"/>
              <a:gd name="connsiteY5" fmla="*/ 361093 h 489394"/>
              <a:gd name="connsiteX6" fmla="*/ 0 w 1356233"/>
              <a:gd name="connsiteY6" fmla="*/ 221393 h 48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233" h="489394">
                <a:moveTo>
                  <a:pt x="0" y="221393"/>
                </a:moveTo>
                <a:lnTo>
                  <a:pt x="1113917" y="118777"/>
                </a:lnTo>
                <a:lnTo>
                  <a:pt x="1028192" y="0"/>
                </a:lnTo>
                <a:lnTo>
                  <a:pt x="1356233" y="239935"/>
                </a:lnTo>
                <a:lnTo>
                  <a:pt x="1021049" y="489394"/>
                </a:lnTo>
                <a:lnTo>
                  <a:pt x="1113917" y="361093"/>
                </a:lnTo>
                <a:lnTo>
                  <a:pt x="0" y="2213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harsh" dir="t"/>
          </a:scene3d>
          <a:sp3d prstMaterial="plastic">
            <a:bevelT w="184150" h="381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4" name="Right Arrow 2"/>
          <p:cNvSpPr/>
          <p:nvPr/>
        </p:nvSpPr>
        <p:spPr>
          <a:xfrm rot="19812561">
            <a:off x="4853358" y="1836619"/>
            <a:ext cx="582652" cy="287852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0 w 978408"/>
              <a:gd name="connsiteY0" fmla="*/ 363474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0" fmla="*/ 0 w 1038733"/>
              <a:gd name="connsiteY0" fmla="*/ 223774 h 484632"/>
              <a:gd name="connsiteX1" fmla="*/ 796417 w 1038733"/>
              <a:gd name="connsiteY1" fmla="*/ 121158 h 484632"/>
              <a:gd name="connsiteX2" fmla="*/ 796417 w 1038733"/>
              <a:gd name="connsiteY2" fmla="*/ 0 h 484632"/>
              <a:gd name="connsiteX3" fmla="*/ 1038733 w 1038733"/>
              <a:gd name="connsiteY3" fmla="*/ 242316 h 484632"/>
              <a:gd name="connsiteX4" fmla="*/ 796417 w 1038733"/>
              <a:gd name="connsiteY4" fmla="*/ 484632 h 484632"/>
              <a:gd name="connsiteX5" fmla="*/ 796417 w 1038733"/>
              <a:gd name="connsiteY5" fmla="*/ 363474 h 484632"/>
              <a:gd name="connsiteX6" fmla="*/ 0 w 1038733"/>
              <a:gd name="connsiteY6" fmla="*/ 223774 h 484632"/>
              <a:gd name="connsiteX0" fmla="*/ 0 w 1356233"/>
              <a:gd name="connsiteY0" fmla="*/ 223774 h 484632"/>
              <a:gd name="connsiteX1" fmla="*/ 1113917 w 1356233"/>
              <a:gd name="connsiteY1" fmla="*/ 121158 h 484632"/>
              <a:gd name="connsiteX2" fmla="*/ 1113917 w 1356233"/>
              <a:gd name="connsiteY2" fmla="*/ 0 h 484632"/>
              <a:gd name="connsiteX3" fmla="*/ 1356233 w 1356233"/>
              <a:gd name="connsiteY3" fmla="*/ 242316 h 484632"/>
              <a:gd name="connsiteX4" fmla="*/ 1113917 w 1356233"/>
              <a:gd name="connsiteY4" fmla="*/ 484632 h 484632"/>
              <a:gd name="connsiteX5" fmla="*/ 1113917 w 1356233"/>
              <a:gd name="connsiteY5" fmla="*/ 363474 h 484632"/>
              <a:gd name="connsiteX6" fmla="*/ 0 w 1356233"/>
              <a:gd name="connsiteY6" fmla="*/ 223774 h 484632"/>
              <a:gd name="connsiteX0" fmla="*/ 0 w 1356233"/>
              <a:gd name="connsiteY0" fmla="*/ 221393 h 482251"/>
              <a:gd name="connsiteX1" fmla="*/ 1113917 w 1356233"/>
              <a:gd name="connsiteY1" fmla="*/ 118777 h 482251"/>
              <a:gd name="connsiteX2" fmla="*/ 1028192 w 1356233"/>
              <a:gd name="connsiteY2" fmla="*/ 0 h 482251"/>
              <a:gd name="connsiteX3" fmla="*/ 1356233 w 1356233"/>
              <a:gd name="connsiteY3" fmla="*/ 239935 h 482251"/>
              <a:gd name="connsiteX4" fmla="*/ 1113917 w 1356233"/>
              <a:gd name="connsiteY4" fmla="*/ 482251 h 482251"/>
              <a:gd name="connsiteX5" fmla="*/ 1113917 w 1356233"/>
              <a:gd name="connsiteY5" fmla="*/ 361093 h 482251"/>
              <a:gd name="connsiteX6" fmla="*/ 0 w 1356233"/>
              <a:gd name="connsiteY6" fmla="*/ 221393 h 482251"/>
              <a:gd name="connsiteX0" fmla="*/ 0 w 1356233"/>
              <a:gd name="connsiteY0" fmla="*/ 221393 h 489394"/>
              <a:gd name="connsiteX1" fmla="*/ 1113917 w 1356233"/>
              <a:gd name="connsiteY1" fmla="*/ 118777 h 489394"/>
              <a:gd name="connsiteX2" fmla="*/ 1028192 w 1356233"/>
              <a:gd name="connsiteY2" fmla="*/ 0 h 489394"/>
              <a:gd name="connsiteX3" fmla="*/ 1356233 w 1356233"/>
              <a:gd name="connsiteY3" fmla="*/ 239935 h 489394"/>
              <a:gd name="connsiteX4" fmla="*/ 1021049 w 1356233"/>
              <a:gd name="connsiteY4" fmla="*/ 489394 h 489394"/>
              <a:gd name="connsiteX5" fmla="*/ 1113917 w 1356233"/>
              <a:gd name="connsiteY5" fmla="*/ 361093 h 489394"/>
              <a:gd name="connsiteX6" fmla="*/ 0 w 1356233"/>
              <a:gd name="connsiteY6" fmla="*/ 221393 h 48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233" h="489394">
                <a:moveTo>
                  <a:pt x="0" y="221393"/>
                </a:moveTo>
                <a:lnTo>
                  <a:pt x="1113917" y="118777"/>
                </a:lnTo>
                <a:lnTo>
                  <a:pt x="1028192" y="0"/>
                </a:lnTo>
                <a:lnTo>
                  <a:pt x="1356233" y="239935"/>
                </a:lnTo>
                <a:lnTo>
                  <a:pt x="1021049" y="489394"/>
                </a:lnTo>
                <a:lnTo>
                  <a:pt x="1113917" y="361093"/>
                </a:lnTo>
                <a:lnTo>
                  <a:pt x="0" y="2213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harsh" dir="t"/>
          </a:scene3d>
          <a:sp3d prstMaterial="plastic">
            <a:bevelT w="184150" h="381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1678342" y="2158432"/>
            <a:ext cx="615663" cy="330577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 smtClean="0">
                <a:solidFill>
                  <a:srgbClr val="C010A7"/>
                </a:solidFill>
                <a:latin typeface="Bookman Old Style" panose="02050604050505020204" pitchFamily="18" charset="0"/>
              </a:rPr>
              <a:t>Heat</a:t>
            </a:r>
            <a:endParaRPr lang="en-US" sz="1200" b="1" dirty="0">
              <a:solidFill>
                <a:srgbClr val="C010A7"/>
              </a:solidFill>
            </a:endParaRPr>
          </a:p>
        </p:txBody>
      </p:sp>
      <p:sp>
        <p:nvSpPr>
          <p:cNvPr id="18" name="Snip Diagonal Corner Rectangle 17"/>
          <p:cNvSpPr/>
          <p:nvPr/>
        </p:nvSpPr>
        <p:spPr>
          <a:xfrm>
            <a:off x="3201579" y="1590997"/>
            <a:ext cx="615663" cy="330577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 smtClean="0">
                <a:solidFill>
                  <a:srgbClr val="C010A7"/>
                </a:solidFill>
                <a:latin typeface="Bookman Old Style" panose="02050604050505020204" pitchFamily="18" charset="0"/>
              </a:rPr>
              <a:t>Heat</a:t>
            </a:r>
            <a:endParaRPr lang="en-US" sz="1200" b="1" dirty="0">
              <a:solidFill>
                <a:srgbClr val="C010A7"/>
              </a:solidFill>
            </a:endParaRPr>
          </a:p>
        </p:txBody>
      </p:sp>
      <p:sp>
        <p:nvSpPr>
          <p:cNvPr id="19" name="Snip Diagonal Corner Rectangle 18"/>
          <p:cNvSpPr/>
          <p:nvPr/>
        </p:nvSpPr>
        <p:spPr>
          <a:xfrm>
            <a:off x="4556918" y="1257899"/>
            <a:ext cx="615663" cy="330577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 smtClean="0">
                <a:solidFill>
                  <a:srgbClr val="C010A7"/>
                </a:solidFill>
                <a:latin typeface="Bookman Old Style" panose="02050604050505020204" pitchFamily="18" charset="0"/>
              </a:rPr>
              <a:t>Heat</a:t>
            </a:r>
            <a:endParaRPr lang="en-US" sz="1200" b="1" dirty="0">
              <a:solidFill>
                <a:srgbClr val="C010A7"/>
              </a:solidFill>
            </a:endParaRPr>
          </a:p>
        </p:txBody>
      </p:sp>
      <p:sp>
        <p:nvSpPr>
          <p:cNvPr id="20" name="Snip Diagonal Corner Rectangle 19"/>
          <p:cNvSpPr/>
          <p:nvPr/>
        </p:nvSpPr>
        <p:spPr>
          <a:xfrm>
            <a:off x="2129257" y="3177704"/>
            <a:ext cx="483978" cy="330577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 smtClean="0">
                <a:solidFill>
                  <a:srgbClr val="C010A7"/>
                </a:solidFill>
                <a:latin typeface="Bookman Old Style" panose="02050604050505020204" pitchFamily="18" charset="0"/>
              </a:rPr>
              <a:t>1%</a:t>
            </a:r>
            <a:endParaRPr lang="en-US" sz="1200" b="1" dirty="0">
              <a:solidFill>
                <a:srgbClr val="C010A7"/>
              </a:solidFill>
            </a:endParaRPr>
          </a:p>
        </p:txBody>
      </p:sp>
      <p:sp>
        <p:nvSpPr>
          <p:cNvPr id="21" name="Snip Diagonal Corner Rectangle 20"/>
          <p:cNvSpPr/>
          <p:nvPr/>
        </p:nvSpPr>
        <p:spPr>
          <a:xfrm>
            <a:off x="5007833" y="2277171"/>
            <a:ext cx="737786" cy="330577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 smtClean="0">
                <a:solidFill>
                  <a:srgbClr val="C010A7"/>
                </a:solidFill>
                <a:latin typeface="Bookman Old Style" panose="02050604050505020204" pitchFamily="18" charset="0"/>
              </a:rPr>
              <a:t>0.01%</a:t>
            </a:r>
            <a:endParaRPr lang="en-US" sz="1200" b="1" dirty="0">
              <a:solidFill>
                <a:srgbClr val="C010A7"/>
              </a:solidFill>
            </a:endParaRPr>
          </a:p>
        </p:txBody>
      </p:sp>
      <p:sp>
        <p:nvSpPr>
          <p:cNvPr id="22" name="Snip Diagonal Corner Rectangle 21"/>
          <p:cNvSpPr/>
          <p:nvPr/>
        </p:nvSpPr>
        <p:spPr>
          <a:xfrm>
            <a:off x="575709" y="2534137"/>
            <a:ext cx="582260" cy="330577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 smtClean="0">
                <a:solidFill>
                  <a:srgbClr val="C010A7"/>
                </a:solidFill>
                <a:latin typeface="Bookman Old Style" panose="02050604050505020204" pitchFamily="18" charset="0"/>
              </a:rPr>
              <a:t>10%</a:t>
            </a:r>
            <a:endParaRPr lang="en-US" sz="1200" b="1" dirty="0">
              <a:solidFill>
                <a:srgbClr val="C010A7"/>
              </a:solidFill>
            </a:endParaRPr>
          </a:p>
        </p:txBody>
      </p:sp>
      <p:sp>
        <p:nvSpPr>
          <p:cNvPr id="24" name="Snip Diagonal Corner Rectangle 23"/>
          <p:cNvSpPr/>
          <p:nvPr/>
        </p:nvSpPr>
        <p:spPr>
          <a:xfrm>
            <a:off x="3352800" y="2610269"/>
            <a:ext cx="634630" cy="330577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200" b="1" dirty="0" smtClean="0">
                <a:solidFill>
                  <a:srgbClr val="C010A7"/>
                </a:solidFill>
                <a:latin typeface="Bookman Old Style" panose="02050604050505020204" pitchFamily="18" charset="0"/>
              </a:rPr>
              <a:t>0.1%</a:t>
            </a:r>
            <a:endParaRPr lang="en-US" sz="1200" b="1" dirty="0">
              <a:solidFill>
                <a:srgbClr val="C010A7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07721" y="2087995"/>
            <a:ext cx="1110140" cy="6989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33400" y="1276350"/>
            <a:ext cx="3733800" cy="3358678"/>
            <a:chOff x="457200" y="1499073"/>
            <a:chExt cx="3733800" cy="3358678"/>
          </a:xfrm>
        </p:grpSpPr>
        <p:grpSp>
          <p:nvGrpSpPr>
            <p:cNvPr id="26" name="Group 25"/>
            <p:cNvGrpSpPr/>
            <p:nvPr/>
          </p:nvGrpSpPr>
          <p:grpSpPr>
            <a:xfrm>
              <a:off x="457200" y="1499073"/>
              <a:ext cx="3733800" cy="3358677"/>
              <a:chOff x="457200" y="1499073"/>
              <a:chExt cx="3733800" cy="335867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57200" y="1499073"/>
                <a:ext cx="3733800" cy="3358677"/>
                <a:chOff x="609600" y="742950"/>
                <a:chExt cx="3733800" cy="4063999"/>
              </a:xfrm>
            </p:grpSpPr>
            <p:sp>
              <p:nvSpPr>
                <p:cNvPr id="7" name="Freeform 6"/>
                <p:cNvSpPr/>
                <p:nvPr/>
              </p:nvSpPr>
              <p:spPr>
                <a:xfrm>
                  <a:off x="2009774" y="742950"/>
                  <a:ext cx="933450" cy="1016000"/>
                </a:xfrm>
                <a:custGeom>
                  <a:avLst/>
                  <a:gdLst>
                    <a:gd name="connsiteX0" fmla="*/ 0 w 933450"/>
                    <a:gd name="connsiteY0" fmla="*/ 1016000 h 1016000"/>
                    <a:gd name="connsiteX1" fmla="*/ 466725 w 933450"/>
                    <a:gd name="connsiteY1" fmla="*/ 0 h 1016000"/>
                    <a:gd name="connsiteX2" fmla="*/ 466725 w 933450"/>
                    <a:gd name="connsiteY2" fmla="*/ 0 h 1016000"/>
                    <a:gd name="connsiteX3" fmla="*/ 933450 w 933450"/>
                    <a:gd name="connsiteY3" fmla="*/ 1016000 h 1016000"/>
                    <a:gd name="connsiteX4" fmla="*/ 0 w 933450"/>
                    <a:gd name="connsiteY4" fmla="*/ 1016000 h 101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3450" h="1016000">
                      <a:moveTo>
                        <a:pt x="0" y="1016000"/>
                      </a:moveTo>
                      <a:lnTo>
                        <a:pt x="466725" y="0"/>
                      </a:lnTo>
                      <a:lnTo>
                        <a:pt x="466725" y="0"/>
                      </a:lnTo>
                      <a:lnTo>
                        <a:pt x="933450" y="1016000"/>
                      </a:lnTo>
                      <a:lnTo>
                        <a:pt x="0" y="1016000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0" vert="horz" wrap="square" lIns="77470" tIns="77470" rIns="77470" bIns="77470" numCol="1" spcCol="1270" anchor="ctr" anchorCtr="0">
                  <a:noAutofit/>
                </a:bodyPr>
                <a:lstStyle/>
                <a:p>
                  <a:pPr lvl="0" algn="ctr" defTabSz="27114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6100" kern="1200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1543050" y="1758949"/>
                  <a:ext cx="1866900" cy="1016000"/>
                </a:xfrm>
                <a:custGeom>
                  <a:avLst/>
                  <a:gdLst>
                    <a:gd name="connsiteX0" fmla="*/ 0 w 1866900"/>
                    <a:gd name="connsiteY0" fmla="*/ 1016000 h 1016000"/>
                    <a:gd name="connsiteX1" fmla="*/ 466730 w 1866900"/>
                    <a:gd name="connsiteY1" fmla="*/ 0 h 1016000"/>
                    <a:gd name="connsiteX2" fmla="*/ 1400170 w 1866900"/>
                    <a:gd name="connsiteY2" fmla="*/ 0 h 1016000"/>
                    <a:gd name="connsiteX3" fmla="*/ 1866900 w 1866900"/>
                    <a:gd name="connsiteY3" fmla="*/ 1016000 h 1016000"/>
                    <a:gd name="connsiteX4" fmla="*/ 0 w 1866900"/>
                    <a:gd name="connsiteY4" fmla="*/ 1016000 h 101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6900" h="1016000">
                      <a:moveTo>
                        <a:pt x="0" y="1016000"/>
                      </a:moveTo>
                      <a:lnTo>
                        <a:pt x="466730" y="0"/>
                      </a:lnTo>
                      <a:lnTo>
                        <a:pt x="1400170" y="0"/>
                      </a:lnTo>
                      <a:lnTo>
                        <a:pt x="1866900" y="1016000"/>
                      </a:lnTo>
                      <a:lnTo>
                        <a:pt x="0" y="1016000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0" vert="horz" wrap="square" lIns="374967" tIns="48260" rIns="374968" bIns="48260" numCol="1" spcCol="1270" anchor="ctr" anchorCtr="0">
                  <a:noAutofit/>
                </a:bodyPr>
                <a:lstStyle/>
                <a:p>
                  <a:pPr lvl="0" algn="ctr" defTabSz="1689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3800" kern="1200" dirty="0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1076325" y="2774949"/>
                  <a:ext cx="2800349" cy="1016000"/>
                </a:xfrm>
                <a:custGeom>
                  <a:avLst/>
                  <a:gdLst>
                    <a:gd name="connsiteX0" fmla="*/ 0 w 2800349"/>
                    <a:gd name="connsiteY0" fmla="*/ 1016000 h 1016000"/>
                    <a:gd name="connsiteX1" fmla="*/ 466730 w 2800349"/>
                    <a:gd name="connsiteY1" fmla="*/ 0 h 1016000"/>
                    <a:gd name="connsiteX2" fmla="*/ 2333619 w 2800349"/>
                    <a:gd name="connsiteY2" fmla="*/ 0 h 1016000"/>
                    <a:gd name="connsiteX3" fmla="*/ 2800349 w 2800349"/>
                    <a:gd name="connsiteY3" fmla="*/ 1016000 h 1016000"/>
                    <a:gd name="connsiteX4" fmla="*/ 0 w 2800349"/>
                    <a:gd name="connsiteY4" fmla="*/ 1016000 h 101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00349" h="1016000">
                      <a:moveTo>
                        <a:pt x="0" y="1016000"/>
                      </a:moveTo>
                      <a:lnTo>
                        <a:pt x="466730" y="0"/>
                      </a:lnTo>
                      <a:lnTo>
                        <a:pt x="2333619" y="0"/>
                      </a:lnTo>
                      <a:lnTo>
                        <a:pt x="2800349" y="1016000"/>
                      </a:lnTo>
                      <a:lnTo>
                        <a:pt x="0" y="1016000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0" vert="horz" wrap="square" lIns="567531" tIns="77470" rIns="567531" bIns="77470" numCol="1" spcCol="1270" anchor="ctr" anchorCtr="0">
                  <a:noAutofit/>
                </a:bodyPr>
                <a:lstStyle/>
                <a:p>
                  <a:pPr lvl="0" algn="ctr" defTabSz="27114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6100" kern="1200" dirty="0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609600" y="3790949"/>
                  <a:ext cx="3733800" cy="1016000"/>
                </a:xfrm>
                <a:custGeom>
                  <a:avLst/>
                  <a:gdLst>
                    <a:gd name="connsiteX0" fmla="*/ 0 w 3733800"/>
                    <a:gd name="connsiteY0" fmla="*/ 1016000 h 1016000"/>
                    <a:gd name="connsiteX1" fmla="*/ 466730 w 3733800"/>
                    <a:gd name="connsiteY1" fmla="*/ 0 h 1016000"/>
                    <a:gd name="connsiteX2" fmla="*/ 3267070 w 3733800"/>
                    <a:gd name="connsiteY2" fmla="*/ 0 h 1016000"/>
                    <a:gd name="connsiteX3" fmla="*/ 3733800 w 3733800"/>
                    <a:gd name="connsiteY3" fmla="*/ 1016000 h 1016000"/>
                    <a:gd name="connsiteX4" fmla="*/ 0 w 3733800"/>
                    <a:gd name="connsiteY4" fmla="*/ 1016000 h 101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33800" h="1016000">
                      <a:moveTo>
                        <a:pt x="0" y="1016000"/>
                      </a:moveTo>
                      <a:lnTo>
                        <a:pt x="466730" y="0"/>
                      </a:lnTo>
                      <a:lnTo>
                        <a:pt x="3267070" y="0"/>
                      </a:lnTo>
                      <a:lnTo>
                        <a:pt x="3733800" y="1016000"/>
                      </a:lnTo>
                      <a:lnTo>
                        <a:pt x="0" y="1016000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0" vert="horz" wrap="square" lIns="730884" tIns="77470" rIns="730886" bIns="77470" numCol="1" spcCol="1270" anchor="ctr" anchorCtr="0">
                  <a:noAutofit/>
                </a:bodyPr>
                <a:lstStyle/>
                <a:p>
                  <a:pPr lvl="0" algn="ctr" defTabSz="27114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6100" kern="1200" dirty="0"/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37167" y="3423444"/>
                <a:ext cx="676984" cy="57335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6025" y="3181350"/>
                <a:ext cx="1167665" cy="87574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752600" y="2668755"/>
                <a:ext cx="756605" cy="51259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66358" y="1957204"/>
                <a:ext cx="725234" cy="335867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057099"/>
              <a:ext cx="3733800" cy="800652"/>
            </a:xfrm>
            <a:prstGeom prst="trapezoid">
              <a:avLst>
                <a:gd name="adj" fmla="val 52000"/>
              </a:avLst>
            </a:prstGeom>
          </p:spPr>
        </p:pic>
      </p:grpSp>
      <p:sp>
        <p:nvSpPr>
          <p:cNvPr id="28" name="Rounded Rectangle 27"/>
          <p:cNvSpPr/>
          <p:nvPr/>
        </p:nvSpPr>
        <p:spPr>
          <a:xfrm>
            <a:off x="4183044" y="4175000"/>
            <a:ext cx="1485900" cy="408623"/>
          </a:xfrm>
          <a:prstGeom prst="roundRect">
            <a:avLst/>
          </a:prstGeom>
          <a:solidFill>
            <a:srgbClr val="E795BA"/>
          </a:solidFill>
          <a:ln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dirty="0" smtClean="0">
                <a:latin typeface="Bookman Old Style" panose="02050604050505020204" pitchFamily="18" charset="0"/>
              </a:rPr>
              <a:t>Producers</a:t>
            </a:r>
            <a:endParaRPr lang="en-US" altLang="en-US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000" y="276820"/>
            <a:ext cx="703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Bookman Old Style" panose="02050604050505020204" pitchFamily="18" charset="0"/>
              </a:rPr>
              <a:t>There are generally a </a:t>
            </a:r>
            <a:r>
              <a:rPr lang="en-US" b="1" i="1" dirty="0">
                <a:solidFill>
                  <a:srgbClr val="9933FF"/>
                </a:solidFill>
                <a:latin typeface="Bookman Old Style" panose="02050604050505020204" pitchFamily="18" charset="0"/>
              </a:rPr>
              <a:t>greater </a:t>
            </a:r>
            <a:r>
              <a:rPr lang="en-US" b="1" i="1" dirty="0" smtClean="0">
                <a:solidFill>
                  <a:srgbClr val="9933FF"/>
                </a:solidFill>
                <a:latin typeface="Bookman Old Style" panose="02050604050505020204" pitchFamily="18" charset="0"/>
              </a:rPr>
              <a:t>number of </a:t>
            </a:r>
            <a:r>
              <a:rPr lang="en-US" b="1" i="1" dirty="0">
                <a:solidFill>
                  <a:srgbClr val="9933FF"/>
                </a:solidFill>
                <a:latin typeface="Bookman Old Style" panose="02050604050505020204" pitchFamily="18" charset="0"/>
              </a:rPr>
              <a:t>individuals at the lower trophic </a:t>
            </a:r>
            <a:r>
              <a:rPr lang="en-US" b="1" i="1" dirty="0" smtClean="0">
                <a:solidFill>
                  <a:srgbClr val="9933FF"/>
                </a:solidFill>
                <a:latin typeface="Bookman Old Style" panose="02050604050505020204" pitchFamily="18" charset="0"/>
              </a:rPr>
              <a:t>levels </a:t>
            </a:r>
            <a:r>
              <a:rPr lang="en-US" dirty="0" smtClean="0">
                <a:latin typeface="Bookman Old Style" panose="02050604050505020204" pitchFamily="18" charset="0"/>
              </a:rPr>
              <a:t>of </a:t>
            </a:r>
            <a:r>
              <a:rPr lang="en-US" dirty="0">
                <a:latin typeface="Bookman Old Style" panose="02050604050505020204" pitchFamily="18" charset="0"/>
              </a:rPr>
              <a:t>an ecosystem, the </a:t>
            </a:r>
            <a:r>
              <a:rPr lang="en-US" b="1" i="1" dirty="0">
                <a:solidFill>
                  <a:srgbClr val="9933FF"/>
                </a:solidFill>
                <a:latin typeface="Bookman Old Style" panose="02050604050505020204" pitchFamily="18" charset="0"/>
              </a:rPr>
              <a:t>greatest </a:t>
            </a:r>
            <a:r>
              <a:rPr lang="en-US" b="1" i="1" dirty="0" smtClean="0">
                <a:solidFill>
                  <a:srgbClr val="9933FF"/>
                </a:solidFill>
                <a:latin typeface="Bookman Old Style" panose="02050604050505020204" pitchFamily="18" charset="0"/>
              </a:rPr>
              <a:t>number is </a:t>
            </a:r>
            <a:r>
              <a:rPr lang="en-US" b="1" i="1" dirty="0">
                <a:solidFill>
                  <a:srgbClr val="9933FF"/>
                </a:solidFill>
                <a:latin typeface="Bookman Old Style" panose="02050604050505020204" pitchFamily="18" charset="0"/>
              </a:rPr>
              <a:t>of the producers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5800" y="4005325"/>
            <a:ext cx="3467100" cy="6989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09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258</Words>
  <Application>Microsoft Office PowerPoint</Application>
  <PresentationFormat>On-screen Show (16:9)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243</cp:revision>
  <dcterms:created xsi:type="dcterms:W3CDTF">2013-07-31T12:47:49Z</dcterms:created>
  <dcterms:modified xsi:type="dcterms:W3CDTF">2022-04-25T02:26:51Z</dcterms:modified>
</cp:coreProperties>
</file>