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72" r:id="rId2"/>
    <p:sldId id="329" r:id="rId3"/>
    <p:sldId id="306" r:id="rId4"/>
    <p:sldId id="307" r:id="rId5"/>
    <p:sldId id="308" r:id="rId6"/>
    <p:sldId id="331" r:id="rId7"/>
    <p:sldId id="332" r:id="rId8"/>
    <p:sldId id="47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7033"/>
    <a:srgbClr val="0000FF"/>
    <a:srgbClr val="97F7B7"/>
    <a:srgbClr val="452D87"/>
    <a:srgbClr val="6600FF"/>
    <a:srgbClr val="FFFFCC"/>
    <a:srgbClr val="CCECFF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982" autoAdjust="0"/>
  </p:normalViewPr>
  <p:slideViewPr>
    <p:cSldViewPr>
      <p:cViewPr varScale="1">
        <p:scale>
          <a:sx n="143" d="100"/>
          <a:sy n="143" d="100"/>
        </p:scale>
        <p:origin x="648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8E209-1360-4287-A31A-944116C325D3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16B49-A166-4026-9980-76611C21A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3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16B49-A166-4026-9980-76611C21A8B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0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761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786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-190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7"/>
          <p:cNvSpPr txBox="1">
            <a:spLocks/>
          </p:cNvSpPr>
          <p:nvPr/>
        </p:nvSpPr>
        <p:spPr bwMode="auto">
          <a:xfrm>
            <a:off x="638628" y="3391806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Reduce, Recycle, Reuse</a:t>
            </a: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38628" y="2419350"/>
            <a:ext cx="6019800" cy="97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97125" algn="l"/>
                <a:tab pos="2519363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2900" dirty="0" smtClean="0">
                <a:solidFill>
                  <a:srgbClr val="034EA2"/>
                </a:solidFill>
                <a:latin typeface="Bookman Old Style" pitchFamily="18" charset="0"/>
              </a:rPr>
              <a:t>MANAGEMENT OF	</a:t>
            </a:r>
            <a:r>
              <a:rPr lang="en-US" altLang="en-US" sz="2900" dirty="0">
                <a:solidFill>
                  <a:srgbClr val="034EA2"/>
                </a:solidFill>
                <a:latin typeface="Bookman Old Style" pitchFamily="18" charset="0"/>
              </a:rPr>
              <a:t/>
            </a:r>
            <a:br>
              <a:rPr lang="en-US" altLang="en-US" sz="2900" dirty="0">
                <a:solidFill>
                  <a:srgbClr val="034EA2"/>
                </a:solidFill>
                <a:latin typeface="Bookman Old Style" pitchFamily="18" charset="0"/>
              </a:rPr>
            </a:br>
            <a:r>
              <a:rPr lang="en-US" altLang="en-US" sz="2900" dirty="0" smtClean="0">
                <a:solidFill>
                  <a:srgbClr val="034EA2"/>
                </a:solidFill>
                <a:latin typeface="Bookman Old Style" pitchFamily="18" charset="0"/>
              </a:rPr>
              <a:t>NATURAL RESOURCES</a:t>
            </a:r>
            <a:r>
              <a:rPr lang="en-US" altLang="en-US" sz="3000" dirty="0" smtClean="0">
                <a:solidFill>
                  <a:srgbClr val="034EA2"/>
                </a:solidFill>
                <a:latin typeface="Bookman Old Style" pitchFamily="18" charset="0"/>
              </a:rPr>
              <a:t>		 </a:t>
            </a:r>
            <a:endParaRPr lang="en-US" altLang="en-US" sz="30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53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81000" y="133350"/>
            <a:ext cx="7239000" cy="4852272"/>
            <a:chOff x="685800" y="-242172"/>
            <a:chExt cx="7239000" cy="48522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1809750"/>
              <a:ext cx="2800350" cy="2800350"/>
            </a:xfrm>
            <a:prstGeom prst="rect">
              <a:avLst/>
            </a:prstGeom>
          </p:spPr>
        </p:pic>
        <p:sp>
          <p:nvSpPr>
            <p:cNvPr id="5" name="Cloud Callout 4"/>
            <p:cNvSpPr/>
            <p:nvPr/>
          </p:nvSpPr>
          <p:spPr>
            <a:xfrm>
              <a:off x="3091057" y="-242172"/>
              <a:ext cx="4833743" cy="3118722"/>
            </a:xfrm>
            <a:prstGeom prst="cloudCallout">
              <a:avLst>
                <a:gd name="adj1" fmla="val -59082"/>
                <a:gd name="adj2" fmla="val 42450"/>
              </a:avLst>
            </a:prstGeom>
            <a:gradFill flip="none" rotWithShape="1">
              <a:gsLst>
                <a:gs pos="64000">
                  <a:srgbClr val="54C9F6"/>
                </a:gs>
                <a:gs pos="13000">
                  <a:srgbClr val="00B0F0"/>
                </a:gs>
                <a:gs pos="92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ookman Old Style" pitchFamily="18" charset="0"/>
                </a:rPr>
                <a:t>Students you must </a:t>
              </a:r>
              <a:r>
                <a:rPr lang="en-US" sz="2000" dirty="0">
                  <a:solidFill>
                    <a:schemeClr val="tx1"/>
                  </a:solidFill>
                  <a:latin typeface="Bookman Old Style" pitchFamily="18" charset="0"/>
                </a:rPr>
                <a:t>have come across the three R’s to save the environment: </a:t>
              </a:r>
              <a:r>
                <a:rPr lang="en-US" sz="2000" b="1" i="1" dirty="0">
                  <a:solidFill>
                    <a:srgbClr val="002060"/>
                  </a:solidFill>
                  <a:latin typeface="Bookman Old Style" pitchFamily="18" charset="0"/>
                </a:rPr>
                <a:t>Reduce,</a:t>
              </a:r>
            </a:p>
            <a:p>
              <a:pPr algn="ctr"/>
              <a:r>
                <a:rPr lang="en-US" sz="2000" b="1" i="1" dirty="0">
                  <a:solidFill>
                    <a:srgbClr val="002060"/>
                  </a:solidFill>
                  <a:latin typeface="Bookman Old Style" pitchFamily="18" charset="0"/>
                </a:rPr>
                <a:t>Recycle and Reuse</a:t>
              </a:r>
              <a:r>
                <a:rPr lang="en-US" sz="2000" dirty="0">
                  <a:solidFill>
                    <a:srgbClr val="002060"/>
                  </a:solidFill>
                  <a:latin typeface="Bookman Old Style" pitchFamily="18" charset="0"/>
                </a:rPr>
                <a:t>. </a:t>
              </a:r>
              <a:endParaRPr lang="en-US" sz="2000" dirty="0" smtClean="0">
                <a:solidFill>
                  <a:srgbClr val="002060"/>
                </a:solidFill>
                <a:latin typeface="Bookman Old Style" pitchFamily="18" charset="0"/>
              </a:endParaRPr>
            </a:p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ookman Old Style" pitchFamily="18" charset="0"/>
                </a:rPr>
                <a:t>Let us understand, What </a:t>
              </a:r>
              <a:r>
                <a:rPr lang="en-US" sz="2000" dirty="0">
                  <a:solidFill>
                    <a:schemeClr val="tx1"/>
                  </a:solidFill>
                  <a:latin typeface="Bookman Old Style" pitchFamily="18" charset="0"/>
                </a:rPr>
                <a:t>do they refer to?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07" y="285750"/>
            <a:ext cx="2266950" cy="206086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2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2920" y="226600"/>
            <a:ext cx="1828800" cy="6400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1652" y="223839"/>
            <a:ext cx="1828800" cy="640080"/>
          </a:xfrm>
          <a:prstGeom prst="rect">
            <a:avLst/>
          </a:prstGeom>
          <a:solidFill>
            <a:srgbClr val="CC009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60520" y="226601"/>
            <a:ext cx="1828800" cy="6400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31720" y="226601"/>
            <a:ext cx="1828800" cy="6400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67602" y="361975"/>
            <a:ext cx="1357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ookman Old Style" pitchFamily="18" charset="0"/>
              </a:rPr>
              <a:t>Recycle </a:t>
            </a:r>
          </a:p>
        </p:txBody>
      </p:sp>
      <p:sp>
        <p:nvSpPr>
          <p:cNvPr id="8" name="Rectangle 7"/>
          <p:cNvSpPr/>
          <p:nvPr/>
        </p:nvSpPr>
        <p:spPr>
          <a:xfrm>
            <a:off x="772666" y="361975"/>
            <a:ext cx="1289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ookman Old Style" pitchFamily="18" charset="0"/>
              </a:rPr>
              <a:t>Reduce</a:t>
            </a:r>
          </a:p>
        </p:txBody>
      </p:sp>
      <p:sp>
        <p:nvSpPr>
          <p:cNvPr id="9" name="Rectangle 8"/>
          <p:cNvSpPr/>
          <p:nvPr/>
        </p:nvSpPr>
        <p:spPr>
          <a:xfrm>
            <a:off x="4514088" y="361975"/>
            <a:ext cx="1121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ookman Old Style" pitchFamily="18" charset="0"/>
              </a:rPr>
              <a:t>Reuse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2410" y="226600"/>
            <a:ext cx="5522976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5620" y="892081"/>
            <a:ext cx="7409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Use less resources</a:t>
            </a:r>
          </a:p>
          <a:p>
            <a:pPr marL="285750" lvl="0" indent="-285750">
              <a:buFont typeface="Arial" pitchFamily="34" charset="0"/>
              <a:buChar char="•"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Save electricity by switching off unnecessary lights and fans</a:t>
            </a:r>
          </a:p>
          <a:p>
            <a:pPr marL="285750" lvl="0" indent="-285750">
              <a:buFont typeface="Arial" pitchFamily="34" charset="0"/>
              <a:buChar char="•"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Save water by repairing leaky taps</a:t>
            </a:r>
          </a:p>
          <a:p>
            <a:pPr marL="285750" lvl="0" indent="-285750">
              <a:buFont typeface="Arial" pitchFamily="34" charset="0"/>
              <a:buChar char="•"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Do not waste food</a:t>
            </a:r>
            <a:endParaRPr lang="en-IN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09" y="2114550"/>
            <a:ext cx="1828800" cy="1828800"/>
          </a:xfrm>
          <a:prstGeom prst="round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87093"/>
            <a:ext cx="2770909" cy="168371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309" y="2114550"/>
            <a:ext cx="2190314" cy="18288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5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4" grpId="0" animBg="1"/>
      <p:bldP spid="5" grpId="0" animBg="1"/>
      <p:bldP spid="7" grpId="0"/>
      <p:bldP spid="8" grpId="0"/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33550"/>
            <a:ext cx="3251200" cy="182880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331720" y="212312"/>
            <a:ext cx="1828800" cy="6400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339898" y="209550"/>
            <a:ext cx="1828800" cy="640080"/>
          </a:xfrm>
          <a:prstGeom prst="rect">
            <a:avLst/>
          </a:prstGeom>
          <a:solidFill>
            <a:srgbClr val="CC009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2920" y="212311"/>
            <a:ext cx="1828800" cy="6400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60520" y="212312"/>
            <a:ext cx="1828800" cy="6400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2666" y="347686"/>
            <a:ext cx="1289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ookman Old Style" pitchFamily="18" charset="0"/>
              </a:rPr>
              <a:t>Reduce</a:t>
            </a:r>
          </a:p>
        </p:txBody>
      </p:sp>
      <p:sp>
        <p:nvSpPr>
          <p:cNvPr id="9" name="Rectangle 8"/>
          <p:cNvSpPr/>
          <p:nvPr/>
        </p:nvSpPr>
        <p:spPr>
          <a:xfrm>
            <a:off x="4514088" y="347686"/>
            <a:ext cx="1121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ookman Old Style" pitchFamily="18" charset="0"/>
              </a:rPr>
              <a:t>Reuse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2410" y="212311"/>
            <a:ext cx="5522976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5620" y="877792"/>
            <a:ext cx="80949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Collect </a:t>
            </a:r>
            <a:r>
              <a:rPr lang="en-US" i="1" kern="0" dirty="0">
                <a:solidFill>
                  <a:srgbClr val="C00000"/>
                </a:solidFill>
                <a:latin typeface="Bookman Old Style" pitchFamily="18" charset="0"/>
              </a:rPr>
              <a:t>paper, plastic, glass 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and </a:t>
            </a:r>
            <a:r>
              <a:rPr lang="en-US" i="1" kern="0" dirty="0">
                <a:solidFill>
                  <a:srgbClr val="C00000"/>
                </a:solidFill>
                <a:latin typeface="Bookman Old Style" pitchFamily="18" charset="0"/>
              </a:rPr>
              <a:t>metal items</a:t>
            </a:r>
          </a:p>
          <a:p>
            <a:pPr marL="285750" lvl="0" indent="-285750">
              <a:buFont typeface="Arial" pitchFamily="34" charset="0"/>
              <a:buChar char="•"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Recycle them to make required things </a:t>
            </a:r>
            <a:r>
              <a:rPr lang="en-US" i="1" kern="0" dirty="0">
                <a:solidFill>
                  <a:srgbClr val="C00000"/>
                </a:solidFill>
                <a:latin typeface="Bookman Old Style" pitchFamily="18" charset="0"/>
              </a:rPr>
              <a:t>instead of </a:t>
            </a:r>
            <a:r>
              <a:rPr lang="en-US" i="1" kern="0" dirty="0" smtClean="0">
                <a:solidFill>
                  <a:srgbClr val="C00000"/>
                </a:solidFill>
                <a:latin typeface="Bookman Old Style" pitchFamily="18" charset="0"/>
              </a:rPr>
              <a:t>synthesizing </a:t>
            </a:r>
            <a:r>
              <a:rPr lang="en-US" i="1" kern="0" dirty="0">
                <a:solidFill>
                  <a:srgbClr val="C00000"/>
                </a:solidFill>
                <a:latin typeface="Bookman Old Style" pitchFamily="18" charset="0"/>
              </a:rPr>
              <a:t>or extracting fresh </a:t>
            </a:r>
            <a:r>
              <a:rPr lang="en-US" i="1" kern="0" dirty="0" smtClean="0">
                <a:solidFill>
                  <a:srgbClr val="C00000"/>
                </a:solidFill>
                <a:latin typeface="Bookman Old Style" pitchFamily="18" charset="0"/>
              </a:rPr>
              <a:t>ones.</a:t>
            </a:r>
            <a:endParaRPr lang="en-US" i="1" kern="0" dirty="0">
              <a:solidFill>
                <a:srgbClr val="C00000"/>
              </a:solidFill>
              <a:latin typeface="Bookman Old Style" pitchFamily="18" charset="0"/>
            </a:endParaRPr>
          </a:p>
          <a:p>
            <a:pPr marL="285750" lvl="0" indent="-285750">
              <a:buFont typeface="Arial" pitchFamily="34" charset="0"/>
              <a:buChar char="•"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We first need to </a:t>
            </a:r>
            <a:r>
              <a:rPr lang="en-US" i="1" kern="0" dirty="0">
                <a:solidFill>
                  <a:srgbClr val="C00000"/>
                </a:solidFill>
                <a:latin typeface="Bookman Old Style" pitchFamily="18" charset="0"/>
              </a:rPr>
              <a:t>segregate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 our wastes </a:t>
            </a:r>
          </a:p>
        </p:txBody>
      </p:sp>
      <p:sp>
        <p:nvSpPr>
          <p:cNvPr id="7" name="Rectangle 6"/>
          <p:cNvSpPr/>
          <p:nvPr/>
        </p:nvSpPr>
        <p:spPr>
          <a:xfrm>
            <a:off x="2567602" y="347686"/>
            <a:ext cx="1357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ookman Old Style" pitchFamily="18" charset="0"/>
              </a:rPr>
              <a:t>Recycle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9"/>
          <a:stretch/>
        </p:blipFill>
        <p:spPr>
          <a:xfrm>
            <a:off x="515620" y="1246840"/>
            <a:ext cx="2995485" cy="1744584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367" y="2800350"/>
            <a:ext cx="3926214" cy="199699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440" y="1733550"/>
            <a:ext cx="2438400" cy="182880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80" y="1733550"/>
            <a:ext cx="2743200" cy="182880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90" y="2078121"/>
            <a:ext cx="2203066" cy="182880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143" y="2078121"/>
            <a:ext cx="3013257" cy="182880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322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0520" y="212312"/>
            <a:ext cx="1828800" cy="6400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31720" y="212312"/>
            <a:ext cx="1828800" cy="6400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57547" y="209550"/>
            <a:ext cx="1828800" cy="640080"/>
          </a:xfrm>
          <a:prstGeom prst="rect">
            <a:avLst/>
          </a:prstGeom>
          <a:solidFill>
            <a:srgbClr val="CC009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2920" y="212311"/>
            <a:ext cx="1828800" cy="6400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2666" y="347686"/>
            <a:ext cx="1289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ookman Old Style" pitchFamily="18" charset="0"/>
              </a:rPr>
              <a:t>Reduce</a:t>
            </a:r>
          </a:p>
        </p:txBody>
      </p:sp>
      <p:sp>
        <p:nvSpPr>
          <p:cNvPr id="9" name="Rectangle 8"/>
          <p:cNvSpPr/>
          <p:nvPr/>
        </p:nvSpPr>
        <p:spPr>
          <a:xfrm>
            <a:off x="4514088" y="347686"/>
            <a:ext cx="1121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ookman Old Style" pitchFamily="18" charset="0"/>
              </a:rPr>
              <a:t>Reuse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2410" y="212311"/>
            <a:ext cx="5522976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5620" y="877792"/>
            <a:ext cx="80949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Simply </a:t>
            </a:r>
            <a:r>
              <a:rPr lang="en-US" i="1" kern="0" dirty="0">
                <a:solidFill>
                  <a:srgbClr val="C00000"/>
                </a:solidFill>
                <a:latin typeface="Bookman Old Style" pitchFamily="18" charset="0"/>
              </a:rPr>
              <a:t>use</a:t>
            </a:r>
            <a:r>
              <a:rPr lang="en-US" kern="0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things </a:t>
            </a:r>
            <a:r>
              <a:rPr lang="en-US" i="1" kern="0" dirty="0">
                <a:solidFill>
                  <a:srgbClr val="C00000"/>
                </a:solidFill>
                <a:latin typeface="Bookman Old Style" pitchFamily="18" charset="0"/>
              </a:rPr>
              <a:t>again</a:t>
            </a:r>
            <a:r>
              <a:rPr lang="en-US" i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and </a:t>
            </a:r>
            <a:r>
              <a:rPr lang="en-US" i="1" kern="0" dirty="0">
                <a:solidFill>
                  <a:srgbClr val="C00000"/>
                </a:solidFill>
                <a:latin typeface="Bookman Old Style" pitchFamily="18" charset="0"/>
              </a:rPr>
              <a:t>again</a:t>
            </a:r>
          </a:p>
          <a:p>
            <a:pPr marL="285750" lvl="0" indent="-285750">
              <a:buFont typeface="Arial" pitchFamily="34" charset="0"/>
              <a:buChar char="•"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Instead of throwing away used envelops you can </a:t>
            </a:r>
            <a:r>
              <a:rPr lang="en-US" i="1" kern="0" dirty="0">
                <a:solidFill>
                  <a:srgbClr val="C00000"/>
                </a:solidFill>
                <a:latin typeface="Bookman Old Style" pitchFamily="18" charset="0"/>
              </a:rPr>
              <a:t>reverse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i="1" kern="0" dirty="0">
                <a:solidFill>
                  <a:srgbClr val="C00000"/>
                </a:solidFill>
                <a:latin typeface="Bookman Old Style" pitchFamily="18" charset="0"/>
              </a:rPr>
              <a:t>it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i="1" kern="0" dirty="0">
                <a:solidFill>
                  <a:srgbClr val="C00000"/>
                </a:solidFill>
                <a:latin typeface="Bookman Old Style" pitchFamily="18" charset="0"/>
              </a:rPr>
              <a:t>and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i="1" kern="0" dirty="0">
                <a:solidFill>
                  <a:srgbClr val="C00000"/>
                </a:solidFill>
                <a:latin typeface="Bookman Old Style" pitchFamily="18" charset="0"/>
              </a:rPr>
              <a:t>use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i="1" kern="0" dirty="0">
                <a:solidFill>
                  <a:srgbClr val="C00000"/>
                </a:solidFill>
                <a:latin typeface="Bookman Old Style" pitchFamily="18" charset="0"/>
              </a:rPr>
              <a:t>it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i="1" kern="0" dirty="0" smtClean="0">
                <a:solidFill>
                  <a:srgbClr val="C00000"/>
                </a:solidFill>
                <a:latin typeface="Bookman Old Style" pitchFamily="18" charset="0"/>
              </a:rPr>
              <a:t>again.</a:t>
            </a:r>
            <a:endParaRPr lang="en-US" i="1" kern="0" dirty="0">
              <a:solidFill>
                <a:srgbClr val="C00000"/>
              </a:solidFill>
              <a:latin typeface="Bookman Old Style" pitchFamily="18" charset="0"/>
            </a:endParaRPr>
          </a:p>
          <a:p>
            <a:pPr marL="285750" lvl="0" indent="-285750">
              <a:buFont typeface="Arial" pitchFamily="34" charset="0"/>
              <a:buChar char="•"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Plastic bottles can be used for </a:t>
            </a:r>
            <a:r>
              <a:rPr lang="en-US" i="1" kern="0" dirty="0">
                <a:solidFill>
                  <a:srgbClr val="C00000"/>
                </a:solidFill>
                <a:latin typeface="Bookman Old Style" pitchFamily="18" charset="0"/>
              </a:rPr>
              <a:t>storing things in the kitchen</a:t>
            </a:r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.</a:t>
            </a:r>
            <a:endParaRPr lang="en-US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70" y="1231900"/>
            <a:ext cx="2559578" cy="1828800"/>
          </a:xfrm>
          <a:prstGeom prst="round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67602" y="347686"/>
            <a:ext cx="1357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ookman Old Style" pitchFamily="18" charset="0"/>
              </a:rPr>
              <a:t>Recycle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24"/>
          <a:stretch/>
        </p:blipFill>
        <p:spPr>
          <a:xfrm>
            <a:off x="3183859" y="1200150"/>
            <a:ext cx="2975567" cy="1828800"/>
          </a:xfrm>
          <a:prstGeom prst="round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736" y="1216025"/>
            <a:ext cx="1173464" cy="1828800"/>
          </a:xfrm>
          <a:prstGeom prst="round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70" y="2178050"/>
            <a:ext cx="3276600" cy="2457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70" y="2178050"/>
            <a:ext cx="3276600" cy="2457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6041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08000" y="403983"/>
            <a:ext cx="6892284" cy="4459245"/>
            <a:chOff x="812800" y="28461"/>
            <a:chExt cx="6892284" cy="445924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00" y="1967628"/>
              <a:ext cx="2520078" cy="2520078"/>
            </a:xfrm>
            <a:prstGeom prst="rect">
              <a:avLst/>
            </a:prstGeom>
          </p:spPr>
        </p:pic>
        <p:sp>
          <p:nvSpPr>
            <p:cNvPr id="4" name="Cloud Callout 3"/>
            <p:cNvSpPr/>
            <p:nvPr/>
          </p:nvSpPr>
          <p:spPr>
            <a:xfrm>
              <a:off x="3310772" y="28461"/>
              <a:ext cx="4394312" cy="2577456"/>
            </a:xfrm>
            <a:prstGeom prst="cloudCallout">
              <a:avLst>
                <a:gd name="adj1" fmla="val -59082"/>
                <a:gd name="adj2" fmla="val 42450"/>
              </a:avLst>
            </a:prstGeom>
            <a:gradFill flip="none" rotWithShape="1">
              <a:gsLst>
                <a:gs pos="64000">
                  <a:srgbClr val="54C9F6"/>
                </a:gs>
                <a:gs pos="13000">
                  <a:srgbClr val="00B0F0"/>
                </a:gs>
                <a:gs pos="92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ookman Old Style" pitchFamily="18" charset="0"/>
                </a:rPr>
                <a:t>But students </a:t>
              </a:r>
              <a:r>
                <a:rPr lang="en-US" sz="2000" dirty="0">
                  <a:solidFill>
                    <a:schemeClr val="tx1"/>
                  </a:solidFill>
                  <a:latin typeface="Bookman Old Style" pitchFamily="18" charset="0"/>
                </a:rPr>
                <a:t>even while making everyday choices, we can make environment friendly decisions.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198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20424" y="666750"/>
            <a:ext cx="8166376" cy="4313517"/>
            <a:chOff x="825224" y="291228"/>
            <a:chExt cx="8166376" cy="431351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224" y="1434228"/>
              <a:ext cx="2449262" cy="3170517"/>
            </a:xfrm>
            <a:prstGeom prst="rect">
              <a:avLst/>
            </a:prstGeom>
          </p:spPr>
        </p:pic>
        <p:sp>
          <p:nvSpPr>
            <p:cNvPr id="4" name="Cloud Callout 3"/>
            <p:cNvSpPr/>
            <p:nvPr/>
          </p:nvSpPr>
          <p:spPr>
            <a:xfrm>
              <a:off x="3319657" y="291228"/>
              <a:ext cx="5671943" cy="2743200"/>
            </a:xfrm>
            <a:prstGeom prst="cloudCallout">
              <a:avLst>
                <a:gd name="adj1" fmla="val -77579"/>
                <a:gd name="adj2" fmla="val 24430"/>
              </a:avLst>
            </a:prstGeom>
            <a:gradFill flip="none" rotWithShape="1">
              <a:gsLst>
                <a:gs pos="64000">
                  <a:srgbClr val="54C9F6"/>
                </a:gs>
                <a:gs pos="13000">
                  <a:srgbClr val="00B0F0"/>
                </a:gs>
                <a:gs pos="92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Bookman Old Style" pitchFamily="18" charset="0"/>
                </a:rPr>
                <a:t>For doing this, we need to know more about how our choices affect the environment, these effects may be immediate or long term or long-ranging.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396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68561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10260</TotalTime>
  <Words>184</Words>
  <Application>Microsoft Office PowerPoint</Application>
  <PresentationFormat>On-screen Show (16:9)</PresentationFormat>
  <Paragraphs>28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vedika</dc:creator>
  <cp:lastModifiedBy>T.S BORA</cp:lastModifiedBy>
  <cp:revision>860</cp:revision>
  <dcterms:created xsi:type="dcterms:W3CDTF">2013-09-21T02:10:41Z</dcterms:created>
  <dcterms:modified xsi:type="dcterms:W3CDTF">2022-04-25T02:27:56Z</dcterms:modified>
</cp:coreProperties>
</file>