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15" r:id="rId2"/>
    <p:sldId id="316" r:id="rId3"/>
    <p:sldId id="317" r:id="rId4"/>
    <p:sldId id="318" r:id="rId5"/>
    <p:sldId id="319" r:id="rId6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FF"/>
    <a:srgbClr val="0000CC"/>
    <a:srgbClr val="EC2095"/>
    <a:srgbClr val="FF99FF"/>
    <a:srgbClr val="FFFFFF"/>
    <a:srgbClr val="FF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53" autoAdjust="0"/>
  </p:normalViewPr>
  <p:slideViewPr>
    <p:cSldViewPr showGuides="1">
      <p:cViewPr varScale="1">
        <p:scale>
          <a:sx n="138" d="100"/>
          <a:sy n="138" d="100"/>
        </p:scale>
        <p:origin x="83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AA009A-1934-431F-957E-FADBD2FEF089}" type="datetimeFigureOut">
              <a:rPr lang="en-US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BA6C7D5-893E-4103-BBC0-BEF252B31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42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837EBE-719C-4C9D-81F6-362E6D942D6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48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5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05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023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76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6" r:id="rId4"/>
    <p:sldLayoutId id="214748368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C:\Users\200569\Desktop\Sceic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>
            <a:fillRect/>
          </a:stretch>
        </p:blipFill>
        <p:spPr bwMode="auto">
          <a:xfrm>
            <a:off x="-6350" y="0"/>
            <a:ext cx="915035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3" name="Title 7"/>
          <p:cNvSpPr txBox="1">
            <a:spLocks/>
          </p:cNvSpPr>
          <p:nvPr/>
        </p:nvSpPr>
        <p:spPr bwMode="auto">
          <a:xfrm>
            <a:off x="695325" y="2514600"/>
            <a:ext cx="54768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034EA2"/>
                </a:solidFill>
                <a:latin typeface="Bookman Old Style" pitchFamily="18" charset="0"/>
              </a:rPr>
              <a:t>How do Organisms</a:t>
            </a:r>
          </a:p>
          <a:p>
            <a:pPr eaLnBrk="1" hangingPunct="1"/>
            <a:r>
              <a:rPr lang="en-US" altLang="en-US" sz="3600" b="1">
                <a:solidFill>
                  <a:srgbClr val="034EA2"/>
                </a:solidFill>
                <a:latin typeface="Bookman Old Style" pitchFamily="18" charset="0"/>
              </a:rPr>
              <a:t>Reproduce?</a:t>
            </a:r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815975" y="3140075"/>
            <a:ext cx="4746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b="1" dirty="0">
                <a:solidFill>
                  <a:srgbClr val="FF6600"/>
                </a:solidFill>
                <a:latin typeface="Bookman Old Style" pitchFamily="18" charset="0"/>
              </a:rPr>
              <a:t>Introduction to sexual reproduction and its importance </a:t>
            </a:r>
            <a:endParaRPr lang="pt-BR" altLang="en-US" b="1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10"/>
          <p:cNvGrpSpPr>
            <a:grpSpLocks/>
          </p:cNvGrpSpPr>
          <p:nvPr/>
        </p:nvGrpSpPr>
        <p:grpSpPr bwMode="auto">
          <a:xfrm>
            <a:off x="1779588" y="285750"/>
            <a:ext cx="6831012" cy="1939925"/>
            <a:chOff x="1779588" y="285750"/>
            <a:chExt cx="6831012" cy="1939925"/>
          </a:xfrm>
        </p:grpSpPr>
        <p:pic>
          <p:nvPicPr>
            <p:cNvPr id="62472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430"/>
            <a:stretch>
              <a:fillRect/>
            </a:stretch>
          </p:blipFill>
          <p:spPr bwMode="auto">
            <a:xfrm>
              <a:off x="3041650" y="449263"/>
              <a:ext cx="150495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2393950" y="1123950"/>
              <a:ext cx="1295400" cy="442913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kern="0" dirty="0">
                  <a:solidFill>
                    <a:srgbClr val="FFFFFF"/>
                  </a:solidFill>
                  <a:latin typeface="Bookman Old Style" pitchFamily="18" charset="0"/>
                  <a:cs typeface="+mn-cs"/>
                </a:rPr>
                <a:t>Asexual</a:t>
              </a:r>
            </a:p>
          </p:txBody>
        </p: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4143375" y="1123950"/>
              <a:ext cx="1295400" cy="442913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kern="0" dirty="0">
                  <a:solidFill>
                    <a:srgbClr val="FFFFFF"/>
                  </a:solidFill>
                  <a:latin typeface="Bookman Old Style" pitchFamily="18" charset="0"/>
                  <a:cs typeface="+mn-cs"/>
                </a:rPr>
                <a:t>Sexual</a:t>
              </a:r>
            </a:p>
          </p:txBody>
        </p: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4211638" y="1590675"/>
              <a:ext cx="2646362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1" kern="0" dirty="0">
                  <a:solidFill>
                    <a:srgbClr val="FF0066"/>
                  </a:solidFill>
                  <a:latin typeface="Bookman Old Style" pitchFamily="18" charset="0"/>
                  <a:cs typeface="+mn-cs"/>
                </a:rPr>
                <a:t>Two parents involved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9588" y="285750"/>
              <a:ext cx="4030662" cy="544513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lope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5029200" y="1855788"/>
              <a:ext cx="35814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1" kern="0" dirty="0">
                  <a:solidFill>
                    <a:srgbClr val="0000FF"/>
                  </a:solidFill>
                  <a:latin typeface="Bookman Old Style" pitchFamily="18" charset="0"/>
                </a:rPr>
                <a:t>Dogs, </a:t>
              </a:r>
              <a:r>
                <a:rPr lang="en-US" i="1" kern="0" dirty="0">
                  <a:solidFill>
                    <a:srgbClr val="0000FF"/>
                  </a:solidFill>
                  <a:latin typeface="Bookman Old Style" pitchFamily="18" charset="0"/>
                  <a:cs typeface="+mn-cs"/>
                </a:rPr>
                <a:t>Human, Plants, </a:t>
              </a:r>
              <a:r>
                <a:rPr lang="en-US" i="1" kern="0" dirty="0">
                  <a:solidFill>
                    <a:srgbClr val="0000FF"/>
                  </a:solidFill>
                  <a:latin typeface="Bookman Old Style" pitchFamily="18" charset="0"/>
                </a:rPr>
                <a:t>Birds</a:t>
              </a:r>
              <a:endParaRPr lang="en-US" i="1" kern="0" dirty="0">
                <a:solidFill>
                  <a:srgbClr val="0000FF"/>
                </a:solidFill>
                <a:latin typeface="Bookman Old Style" pitchFamily="18" charset="0"/>
                <a:cs typeface="+mn-cs"/>
              </a:endParaRP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338138" y="1692275"/>
            <a:ext cx="3840162" cy="3074988"/>
            <a:chOff x="338675" y="1692853"/>
            <a:chExt cx="3838869" cy="30743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418" r="6964"/>
            <a:stretch/>
          </p:blipFill>
          <p:spPr>
            <a:xfrm>
              <a:off x="2562013" y="1692853"/>
              <a:ext cx="1598075" cy="1509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8675" y="3257798"/>
              <a:ext cx="2175729" cy="1509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9321" r="13756"/>
            <a:stretch/>
          </p:blipFill>
          <p:spPr>
            <a:xfrm>
              <a:off x="2562013" y="3257798"/>
              <a:ext cx="1615531" cy="1509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8675" y="1692853"/>
              <a:ext cx="2175729" cy="1509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338" y="644525"/>
            <a:ext cx="1924050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542925" y="244475"/>
            <a:ext cx="28860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Sexual</a:t>
            </a:r>
            <a:r>
              <a:rPr lang="en-US" sz="2000" b="1" kern="0" dirty="0">
                <a:ln w="17780" cmpd="sng">
                  <a:noFill/>
                  <a:prstDash val="solid"/>
                  <a:miter lim="800000"/>
                </a:ln>
                <a:solidFill>
                  <a:srgbClr val="6600CC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Bookman Old Style" pitchFamily="18" charset="0"/>
              </a:rPr>
              <a:t> </a:t>
            </a: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reproduction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30225" y="878999"/>
            <a:ext cx="3099762" cy="408623"/>
          </a:xfrm>
          <a:prstGeom prst="wedgeRoundRectCallout">
            <a:avLst>
              <a:gd name="adj1" fmla="val -44202"/>
              <a:gd name="adj2" fmla="val -135120"/>
              <a:gd name="adj3" fmla="val 16667"/>
            </a:avLst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0000FF"/>
                </a:solidFill>
                <a:latin typeface="Bookman Old Style" pitchFamily="18" charset="0"/>
                <a:cs typeface="+mn-cs"/>
              </a:rPr>
              <a:t>Two  parents are involved</a:t>
            </a: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2320868" y="1858803"/>
            <a:ext cx="1357878" cy="408623"/>
          </a:xfrm>
          <a:prstGeom prst="wedgeRoundRectCallout">
            <a:avLst>
              <a:gd name="adj1" fmla="val 64873"/>
              <a:gd name="adj2" fmla="val -140933"/>
              <a:gd name="adj3" fmla="val 16667"/>
            </a:avLst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dirty="0" smtClean="0">
                <a:latin typeface="Bookman Old Style" pitchFamily="18" charset="0"/>
              </a:rPr>
              <a:t>One </a:t>
            </a:r>
            <a:r>
              <a:rPr lang="en-US" altLang="en-US" i="1" dirty="0" smtClean="0">
                <a:solidFill>
                  <a:srgbClr val="FF0066"/>
                </a:solidFill>
                <a:latin typeface="Bookman Old Style" pitchFamily="18" charset="0"/>
              </a:rPr>
              <a:t>male </a:t>
            </a:r>
          </a:p>
        </p:txBody>
      </p:sp>
      <p:sp>
        <p:nvSpPr>
          <p:cNvPr id="56" name="Rounded Rectangular Callout 55"/>
          <p:cNvSpPr>
            <a:spLocks noChangeArrowheads="1"/>
          </p:cNvSpPr>
          <p:nvPr/>
        </p:nvSpPr>
        <p:spPr bwMode="auto">
          <a:xfrm>
            <a:off x="5678511" y="1094424"/>
            <a:ext cx="2551089" cy="408623"/>
          </a:xfrm>
          <a:prstGeom prst="wedgeRoundRectCallout">
            <a:avLst>
              <a:gd name="adj1" fmla="val -62263"/>
              <a:gd name="adj2" fmla="val 47969"/>
              <a:gd name="adj3" fmla="val 16667"/>
            </a:avLst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dirty="0" smtClean="0">
                <a:latin typeface="Bookman Old Style" pitchFamily="18" charset="0"/>
              </a:rPr>
              <a:t>and the other </a:t>
            </a:r>
            <a:r>
              <a:rPr lang="en-US" altLang="en-US" i="1" dirty="0" smtClean="0">
                <a:solidFill>
                  <a:srgbClr val="FF0066"/>
                </a:solidFill>
                <a:latin typeface="Bookman Old Style" pitchFamily="18" charset="0"/>
              </a:rPr>
              <a:t>female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261644" y="2765179"/>
            <a:ext cx="2497800" cy="36933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b="1" i="1" dirty="0" smtClean="0">
                <a:solidFill>
                  <a:srgbClr val="000066"/>
                </a:solidFill>
                <a:latin typeface="Bookman Old Style" pitchFamily="18" charset="0"/>
              </a:rPr>
              <a:t>Reproductive cells </a:t>
            </a:r>
          </a:p>
        </p:txBody>
      </p:sp>
      <p:sp>
        <p:nvSpPr>
          <p:cNvPr id="13" name="Rounded Rectangular Callout 12"/>
          <p:cNvSpPr>
            <a:spLocks noChangeArrowheads="1"/>
          </p:cNvSpPr>
          <p:nvPr/>
        </p:nvSpPr>
        <p:spPr bwMode="auto">
          <a:xfrm>
            <a:off x="426153" y="2550001"/>
            <a:ext cx="2568893" cy="408623"/>
          </a:xfrm>
          <a:prstGeom prst="wedgeRoundRectCallout">
            <a:avLst>
              <a:gd name="adj1" fmla="val 64872"/>
              <a:gd name="adj2" fmla="val 50875"/>
              <a:gd name="adj3" fmla="val 16667"/>
            </a:avLst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kern="0" dirty="0">
                <a:solidFill>
                  <a:srgbClr val="0000CC"/>
                </a:solidFill>
                <a:latin typeface="Bookman Old Style" pitchFamily="18" charset="0"/>
              </a:rPr>
              <a:t>Germ cells / gametes</a:t>
            </a:r>
            <a:endParaRPr lang="en-IN" i="1" kern="0" dirty="0">
              <a:solidFill>
                <a:srgbClr val="0000CC"/>
              </a:solidFill>
              <a:latin typeface="Bookman Old Style" pitchFamily="18" charset="0"/>
            </a:endParaRPr>
          </a:p>
        </p:txBody>
      </p:sp>
      <p:sp>
        <p:nvSpPr>
          <p:cNvPr id="18" name="Rounded Rectangular Callout 17"/>
          <p:cNvSpPr>
            <a:spLocks noChangeArrowheads="1"/>
          </p:cNvSpPr>
          <p:nvPr/>
        </p:nvSpPr>
        <p:spPr bwMode="auto">
          <a:xfrm>
            <a:off x="2337490" y="2010727"/>
            <a:ext cx="1629435" cy="408623"/>
          </a:xfrm>
          <a:prstGeom prst="wedgeRoundRectCallout">
            <a:avLst>
              <a:gd name="adj1" fmla="val 64873"/>
              <a:gd name="adj2" fmla="val -140933"/>
              <a:gd name="adj3" fmla="val 16667"/>
            </a:avLst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Bookman Old Style" pitchFamily="18" charset="0"/>
              </a:rPr>
              <a:t>Male gamete</a:t>
            </a:r>
            <a:endParaRPr lang="en-IN" kern="0" dirty="0">
              <a:solidFill>
                <a:sysClr val="windowText" lastClr="000000">
                  <a:lumMod val="95000"/>
                  <a:lumOff val="5000"/>
                </a:sysClr>
              </a:solidFill>
              <a:latin typeface="Bookman Old Style" pitchFamily="18" charset="0"/>
            </a:endParaRPr>
          </a:p>
        </p:txBody>
      </p:sp>
      <p:sp>
        <p:nvSpPr>
          <p:cNvPr id="19" name="Rounded Rectangular Callout 18"/>
          <p:cNvSpPr>
            <a:spLocks noChangeArrowheads="1"/>
          </p:cNvSpPr>
          <p:nvPr/>
        </p:nvSpPr>
        <p:spPr bwMode="auto">
          <a:xfrm>
            <a:off x="5616273" y="1811302"/>
            <a:ext cx="1907215" cy="408623"/>
          </a:xfrm>
          <a:prstGeom prst="wedgeRoundRectCallout">
            <a:avLst>
              <a:gd name="adj1" fmla="val -67867"/>
              <a:gd name="adj2" fmla="val -103152"/>
              <a:gd name="adj3" fmla="val 16667"/>
            </a:avLst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Bookman Old Style" pitchFamily="18" charset="0"/>
              </a:rPr>
              <a:t>Female gamete</a:t>
            </a:r>
            <a:endParaRPr lang="en-IN" b="1" kern="0" dirty="0">
              <a:solidFill>
                <a:sysClr val="windowText" lastClr="000000">
                  <a:lumMod val="95000"/>
                  <a:lumOff val="5000"/>
                </a:sysClr>
              </a:solidFill>
              <a:latin typeface="Bookman Old Style" pitchFamily="18" charset="0"/>
            </a:endParaRPr>
          </a:p>
        </p:txBody>
      </p:sp>
      <p:sp>
        <p:nvSpPr>
          <p:cNvPr id="20" name="Cloud Callout 19"/>
          <p:cNvSpPr>
            <a:spLocks noChangeArrowheads="1"/>
          </p:cNvSpPr>
          <p:nvPr/>
        </p:nvSpPr>
        <p:spPr bwMode="auto">
          <a:xfrm>
            <a:off x="685800" y="2578477"/>
            <a:ext cx="1961699" cy="983873"/>
          </a:xfrm>
          <a:prstGeom prst="cloudCallout">
            <a:avLst>
              <a:gd name="adj1" fmla="val 47573"/>
              <a:gd name="adj2" fmla="val -79926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kern="0" dirty="0">
                <a:solidFill>
                  <a:schemeClr val="bg1"/>
                </a:solidFill>
                <a:latin typeface="Bookman Old Style" pitchFamily="18" charset="0"/>
              </a:rPr>
              <a:t>Smaller, motile</a:t>
            </a:r>
          </a:p>
        </p:txBody>
      </p:sp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088" y="3486150"/>
            <a:ext cx="1052512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057650" y="4362450"/>
            <a:ext cx="113347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Bookman Old Style" pitchFamily="18" charset="0"/>
                <a:cs typeface="+mn-cs"/>
              </a:rPr>
              <a:t>zygote</a:t>
            </a:r>
            <a:endParaRPr lang="en-IN" b="1" kern="0" dirty="0">
              <a:solidFill>
                <a:sysClr val="windowText" lastClr="000000">
                  <a:lumMod val="95000"/>
                  <a:lumOff val="5000"/>
                </a:sysClr>
              </a:solidFill>
              <a:latin typeface="Bookman Old Style" pitchFamily="18" charset="0"/>
              <a:cs typeface="+mn-cs"/>
            </a:endParaRPr>
          </a:p>
        </p:txBody>
      </p: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488" y="920750"/>
            <a:ext cx="10731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loud Callout 20"/>
          <p:cNvSpPr>
            <a:spLocks noChangeArrowheads="1"/>
          </p:cNvSpPr>
          <p:nvPr/>
        </p:nvSpPr>
        <p:spPr bwMode="auto">
          <a:xfrm>
            <a:off x="3261644" y="2519076"/>
            <a:ext cx="2181769" cy="1405533"/>
          </a:xfrm>
          <a:prstGeom prst="cloudCallout">
            <a:avLst>
              <a:gd name="adj1" fmla="val 61177"/>
              <a:gd name="adj2" fmla="val -74373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kern="0" dirty="0">
                <a:solidFill>
                  <a:schemeClr val="bg1"/>
                </a:solidFill>
                <a:latin typeface="Bookman Old Style" pitchFamily="18" charset="0"/>
              </a:rPr>
              <a:t>Larger, contains stored food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0129" y="2495550"/>
            <a:ext cx="3098511" cy="1021556"/>
          </a:xfrm>
          <a:prstGeom prst="wedgeRoundRectCallout">
            <a:avLst>
              <a:gd name="adj1" fmla="val 47442"/>
              <a:gd name="adj2" fmla="val -9343"/>
              <a:gd name="adj3" fmla="val 16667"/>
            </a:avLst>
          </a:prstGeom>
          <a:blipFill dpi="0"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kern="0">
                <a:solidFill>
                  <a:sysClr val="windowText" lastClr="000000"/>
                </a:solidFill>
                <a:latin typeface="Bookman Old Style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3366"/>
                </a:solidFill>
              </a:rPr>
              <a:t>The male and female gamete fuse together to form unicellular zygote</a:t>
            </a:r>
            <a:endParaRPr lang="en-IN" dirty="0">
              <a:solidFill>
                <a:srgbClr val="003366"/>
              </a:solidFill>
            </a:endParaRPr>
          </a:p>
        </p:txBody>
      </p:sp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94719">
            <a:off x="2018507" y="1229519"/>
            <a:ext cx="604837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7539E-6 L -0.21302 0.48873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0" y="2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85185E-6 L 0.23681 0.41018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40" y="20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\\192.168.1.20\home\ICSE_BIO_TAT_2014-15\Std. 10th\Ch_10 Endocrine Glands\Images\Adaptation-of-Animals-and-Plants-01-Polar-Bear-Web2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0433"/>
          <a:stretch/>
        </p:blipFill>
        <p:spPr bwMode="auto">
          <a:xfrm>
            <a:off x="474447" y="2082060"/>
            <a:ext cx="2190295" cy="178509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279"/>
          <a:stretch/>
        </p:blipFill>
        <p:spPr bwMode="auto">
          <a:xfrm>
            <a:off x="5594350" y="1264285"/>
            <a:ext cx="2025650" cy="1554429"/>
          </a:xfrm>
          <a:prstGeom prst="round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\\192.168.1.20\home\ICSE_BIO_TAT_2014-15\Std. 10th\Ch_10 Endocrine Glands\Images\diversity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2289" y="1812925"/>
            <a:ext cx="1841500" cy="2206625"/>
          </a:xfrm>
          <a:prstGeom prst="round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438400" y="1644650"/>
            <a:ext cx="3053519" cy="1828800"/>
          </a:xfrm>
          <a:prstGeom prst="round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1346200"/>
            <a:ext cx="3190875" cy="2127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22288" y="666750"/>
            <a:ext cx="80883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SzPct val="140000"/>
            </a:pPr>
            <a:r>
              <a:rPr lang="en-US" altLang="en-US" i="1">
                <a:solidFill>
                  <a:srgbClr val="0000FF"/>
                </a:solidFill>
                <a:latin typeface="Bookman Old Style" pitchFamily="18" charset="0"/>
              </a:rPr>
              <a:t>Since there is fusion of two germ cells from two different individuals, variations are produced. 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22288" y="1300163"/>
            <a:ext cx="5067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SzPct val="140000"/>
            </a:pPr>
            <a:r>
              <a:rPr lang="en-US" altLang="en-US" i="1">
                <a:solidFill>
                  <a:srgbClr val="FF0066"/>
                </a:solidFill>
                <a:latin typeface="Bookman Old Style" pitchFamily="18" charset="0"/>
              </a:rPr>
              <a:t>Variations give rise to variety and diversity.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22288" y="1657350"/>
            <a:ext cx="82407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SzPct val="140000"/>
            </a:pPr>
            <a:r>
              <a:rPr lang="en-US" altLang="en-US" i="1">
                <a:solidFill>
                  <a:srgbClr val="0000FF"/>
                </a:solidFill>
                <a:latin typeface="Bookman Old Style" pitchFamily="18" charset="0"/>
              </a:rPr>
              <a:t>It enables organisms to adapt and surive in the changing environment.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22288" y="2038350"/>
            <a:ext cx="50212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SzPct val="140000"/>
            </a:pPr>
            <a:r>
              <a:rPr lang="en-US" altLang="en-US" i="1">
                <a:solidFill>
                  <a:srgbClr val="FF0066"/>
                </a:solidFill>
                <a:latin typeface="Bookman Old Style" pitchFamily="18" charset="0"/>
              </a:rPr>
              <a:t>It helps to prevent the complete extinction of animal and plant species.</a:t>
            </a:r>
          </a:p>
        </p:txBody>
      </p:sp>
      <p:pic>
        <p:nvPicPr>
          <p:cNvPr id="12" name="Picture 2" descr="\\192.168.1.20\home\ICSE_BIO_TAT_2014-15\Std. 10th\Ch_10 Endocrine Glands\Images\adaptations6 (1).jpg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81"/>
          <a:stretch/>
        </p:blipFill>
        <p:spPr bwMode="auto">
          <a:xfrm>
            <a:off x="2844800" y="2082060"/>
            <a:ext cx="2641600" cy="1785090"/>
          </a:xfrm>
          <a:prstGeom prst="round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14350" y="244475"/>
            <a:ext cx="5029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Importance of sexual</a:t>
            </a:r>
            <a:r>
              <a:rPr lang="en-US" sz="2000" b="1" kern="0" dirty="0">
                <a:ln w="17780" cmpd="sng">
                  <a:noFill/>
                  <a:prstDash val="solid"/>
                  <a:miter lim="800000"/>
                </a:ln>
                <a:solidFill>
                  <a:srgbClr val="6600CC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Bookman Old Style" pitchFamily="18" charset="0"/>
              </a:rPr>
              <a:t> </a:t>
            </a: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reproduction</a:t>
            </a:r>
          </a:p>
        </p:txBody>
      </p:sp>
      <p:pic>
        <p:nvPicPr>
          <p:cNvPr id="19" name="Picture 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3789" y="2763790"/>
            <a:ext cx="2667000" cy="1828800"/>
          </a:xfrm>
          <a:prstGeom prst="round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4288"/>
          <a:stretch/>
        </p:blipFill>
        <p:spPr>
          <a:xfrm>
            <a:off x="693736" y="2755214"/>
            <a:ext cx="1420176" cy="1837376"/>
          </a:xfrm>
          <a:prstGeom prst="round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5" grpId="0" build="allAtOnce"/>
      <p:bldP spid="6" grpId="0" build="allAtOnce"/>
      <p:bldP spid="7" grpId="0" build="allAtOnce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870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146387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</TotalTime>
  <Words>123</Words>
  <Application>Microsoft Office PowerPoint</Application>
  <PresentationFormat>On-screen Show (16:9)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239</cp:revision>
  <dcterms:created xsi:type="dcterms:W3CDTF">2013-07-31T12:47:49Z</dcterms:created>
  <dcterms:modified xsi:type="dcterms:W3CDTF">2022-04-24T13:25:58Z</dcterms:modified>
</cp:coreProperties>
</file>