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86" r:id="rId2"/>
    <p:sldId id="337" r:id="rId3"/>
    <p:sldId id="338" r:id="rId4"/>
    <p:sldId id="327" r:id="rId5"/>
    <p:sldId id="387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CDBC0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60"/>
  </p:normalViewPr>
  <p:slideViewPr>
    <p:cSldViewPr>
      <p:cViewPr varScale="1">
        <p:scale>
          <a:sx n="143" d="100"/>
          <a:sy n="143" d="100"/>
        </p:scale>
        <p:origin x="666" y="108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48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48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1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>
            <a:fillRect/>
          </a:stretch>
        </p:blipFill>
        <p:spPr bwMode="auto">
          <a:xfrm>
            <a:off x="-6350" y="0"/>
            <a:ext cx="9150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5" y="1974850"/>
            <a:ext cx="585787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34EA2"/>
                </a:solidFill>
                <a:latin typeface="Bookman Old Style" pitchFamily="18" charset="0"/>
              </a:rPr>
              <a:t>Heredity and Evolution </a:t>
            </a:r>
            <a:endParaRPr lang="en-US" altLang="en-US" sz="3600" b="1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15975" y="3140075"/>
            <a:ext cx="5203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pt-BR" alt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Mendel’s symbols</a:t>
            </a:r>
            <a:endParaRPr lang="pt-BR" altLang="en-US" sz="2000" b="1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47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74337" y="2060115"/>
            <a:ext cx="2042949" cy="1590958"/>
            <a:chOff x="1825883" y="2060115"/>
            <a:chExt cx="2042949" cy="1590958"/>
          </a:xfrm>
        </p:grpSpPr>
        <p:pic>
          <p:nvPicPr>
            <p:cNvPr id="20" name="Picture 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96667" y="2060115"/>
              <a:ext cx="1901381" cy="14260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TextBox 25"/>
            <p:cNvSpPr txBox="1"/>
            <p:nvPr/>
          </p:nvSpPr>
          <p:spPr>
            <a:xfrm>
              <a:off x="1825883" y="3281741"/>
              <a:ext cx="2042949" cy="369332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Book Antiqua" panose="0204060205030503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Red flower (RR)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501427" y="2050287"/>
            <a:ext cx="2007680" cy="1600786"/>
            <a:chOff x="3806227" y="2050287"/>
            <a:chExt cx="2007680" cy="1600786"/>
          </a:xfrm>
        </p:grpSpPr>
        <p:pic>
          <p:nvPicPr>
            <p:cNvPr id="21" name="Picture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940048" y="2050287"/>
              <a:ext cx="1740039" cy="1413783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3806227" y="3281741"/>
              <a:ext cx="2007680" cy="369332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Book Antiqua" panose="0204060205030503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Yellow </a:t>
              </a:r>
              <a:r>
                <a:rPr lang="en-US" dirty="0" smtClean="0">
                  <a:solidFill>
                    <a:schemeClr val="tx1"/>
                  </a:solidFill>
                </a:rPr>
                <a:t>seed (YY)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48598" y="304800"/>
            <a:ext cx="2549096" cy="369332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MENDEL THOUGHT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24702" y="983218"/>
            <a:ext cx="589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66"/>
                </a:solidFill>
                <a:latin typeface="Book Antiqua" panose="02040602050305030304" pitchFamily="18" charset="0"/>
              </a:rPr>
              <a:t>What is responsible for these traits or characters?</a:t>
            </a:r>
            <a:endParaRPr lang="en-US" sz="2000" b="1" dirty="0">
              <a:solidFill>
                <a:srgbClr val="FF0066"/>
              </a:solidFill>
              <a:latin typeface="Book Antiqua" panose="0204060205030503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9800" y="1428750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MENDEL STATED </a:t>
            </a:r>
            <a:endParaRPr lang="en-US" b="1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12374" y="140970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Some factors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0" y="1824514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Which were always present in pairs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400" y="3790950"/>
            <a:ext cx="534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But, today we know these factors are nothing but</a:t>
            </a:r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23" name="Picture 2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487" y="796349"/>
            <a:ext cx="1504813" cy="1634134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2678443" y="4095750"/>
            <a:ext cx="105028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u="sng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GENES</a:t>
            </a:r>
            <a:r>
              <a:rPr lang="en-US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.</a:t>
            </a:r>
            <a:endParaRPr lang="en-US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893280" y="1404883"/>
            <a:ext cx="1145363" cy="1073778"/>
            <a:chOff x="6781800" y="990600"/>
            <a:chExt cx="1371600" cy="1285875"/>
          </a:xfrm>
        </p:grpSpPr>
        <p:pic>
          <p:nvPicPr>
            <p:cNvPr id="29" name="Picture 2" descr="C:\Users\Rajat\Desktop\mapping of genes\dna.gi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81800" y="990600"/>
              <a:ext cx="685800" cy="128587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0" name="Picture 2" descr="C:\Users\Rajat\Desktop\mapping of genes\dna.gi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467600" y="990600"/>
              <a:ext cx="685800" cy="128587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41042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/>
      <p:bldP spid="17" grpId="0"/>
      <p:bldP spid="19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08000" y="273050"/>
            <a:ext cx="2971800" cy="369332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MENDEL’S SYMBOLS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3400" y="819150"/>
            <a:ext cx="629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Mendel showed Dominant genes with </a:t>
            </a:r>
            <a:r>
              <a:rPr lang="en-US" b="1" dirty="0">
                <a:latin typeface="Book Antiqua" panose="02040602050305030304" pitchFamily="18" charset="0"/>
              </a:rPr>
              <a:t>CAPITAL </a:t>
            </a:r>
            <a:r>
              <a:rPr lang="en-US" b="1" dirty="0" smtClean="0">
                <a:latin typeface="Book Antiqua" panose="02040602050305030304" pitchFamily="18" charset="0"/>
              </a:rPr>
              <a:t>LETTERS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3400" y="12001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a</a:t>
            </a:r>
            <a:r>
              <a:rPr lang="en-US" dirty="0" smtClean="0">
                <a:latin typeface="Book Antiqua" panose="02040602050305030304" pitchFamily="18" charset="0"/>
              </a:rPr>
              <a:t>nd Recessive genes with </a:t>
            </a:r>
            <a:r>
              <a:rPr lang="en-US" b="1" dirty="0" smtClean="0">
                <a:latin typeface="Book Antiqua" panose="02040602050305030304" pitchFamily="18" charset="0"/>
              </a:rPr>
              <a:t>SMALL LETTERS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2200" y="1200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36063" y="199216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Tall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98041" y="19921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Dwarf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32450" y="2343150"/>
            <a:ext cx="615085" cy="3554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ok Antiqua" panose="02040602050305030304" pitchFamily="18" charset="0"/>
              </a:rPr>
              <a:t>TT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929080" y="2354818"/>
            <a:ext cx="615085" cy="3554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Book Antiqua" panose="02040602050305030304" pitchFamily="18" charset="0"/>
              </a:rPr>
              <a:t>tt</a:t>
            </a:r>
            <a:endParaRPr lang="en-US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411331" y="1111210"/>
            <a:ext cx="1371600" cy="1285875"/>
            <a:chOff x="6781800" y="990600"/>
            <a:chExt cx="1371600" cy="1285875"/>
          </a:xfrm>
        </p:grpSpPr>
        <p:pic>
          <p:nvPicPr>
            <p:cNvPr id="50" name="Picture 2" descr="C:\Users\Rajat\Desktop\mapping of genes\dna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81800" y="990600"/>
              <a:ext cx="685800" cy="128587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51" name="Picture 2" descr="C:\Users\Rajat\Desktop\mapping of genes\dna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67600" y="990600"/>
              <a:ext cx="685800" cy="128587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52" name="TextBox 51"/>
          <p:cNvSpPr txBox="1"/>
          <p:nvPr/>
        </p:nvSpPr>
        <p:spPr>
          <a:xfrm>
            <a:off x="2736063" y="281420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Red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23689" y="281420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White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732450" y="3195204"/>
            <a:ext cx="615085" cy="3554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RR</a:t>
            </a:r>
            <a:endParaRPr lang="en-US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929080" y="3206872"/>
            <a:ext cx="615085" cy="3554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Book Antiqua" panose="02040602050305030304" pitchFamily="18" charset="0"/>
              </a:rPr>
              <a:t>rr</a:t>
            </a:r>
            <a:endParaRPr lang="en-US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20647" y="365240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Green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72393" y="365240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Yellow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32450" y="4033404"/>
            <a:ext cx="615085" cy="3554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GG</a:t>
            </a:r>
            <a:endParaRPr lang="en-US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929080" y="4045072"/>
            <a:ext cx="615085" cy="35547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Book Antiqua" panose="02040602050305030304" pitchFamily="18" charset="0"/>
              </a:rPr>
              <a:t>gg</a:t>
            </a:r>
            <a:endParaRPr lang="en-US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8139" y="2814204"/>
            <a:ext cx="189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002060"/>
                </a:solidFill>
                <a:latin typeface="Bookman Old Style" pitchFamily="18" charset="0"/>
              </a:rPr>
              <a:t>Colour</a:t>
            </a:r>
            <a:r>
              <a:rPr lang="en-US" sz="1600" b="1" dirty="0">
                <a:solidFill>
                  <a:srgbClr val="002060"/>
                </a:solidFill>
                <a:latin typeface="Bookman Old Style" pitchFamily="18" charset="0"/>
              </a:rPr>
              <a:t> of flower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9467" y="2022947"/>
            <a:ext cx="1798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Bookman Old Style" pitchFamily="18" charset="0"/>
              </a:rPr>
              <a:t>Height of plant</a:t>
            </a:r>
            <a:endParaRPr lang="en-US" sz="16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8139" y="365240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Bookman Old Style" pitchFamily="18" charset="0"/>
              </a:rPr>
              <a:t>Pod </a:t>
            </a:r>
            <a:r>
              <a:rPr lang="en-US" sz="1600" b="1" dirty="0" err="1" smtClean="0">
                <a:solidFill>
                  <a:srgbClr val="002060"/>
                </a:solidFill>
                <a:latin typeface="Bookman Old Style" pitchFamily="18" charset="0"/>
              </a:rPr>
              <a:t>colour</a:t>
            </a:r>
            <a:endParaRPr lang="en-US" sz="16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72644" y="1569482"/>
            <a:ext cx="1127956" cy="3385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i="1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Recessive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455722" y="1569482"/>
            <a:ext cx="1168540" cy="3385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i="1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Dominant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8799" y="1569482"/>
            <a:ext cx="965202" cy="369332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For </a:t>
            </a:r>
            <a:r>
              <a:rPr lang="en-US" b="1" dirty="0" err="1" smtClean="0">
                <a:solidFill>
                  <a:schemeClr val="tx1"/>
                </a:solidFill>
              </a:rPr>
              <a:t>eg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69259" y="925115"/>
            <a:ext cx="1908609" cy="919401"/>
          </a:xfrm>
          <a:prstGeom prst="wedgeRoundRectCallout">
            <a:avLst>
              <a:gd name="adj1" fmla="val -67171"/>
              <a:gd name="adj2" fmla="val 40178"/>
              <a:gd name="adj3" fmla="val 16667"/>
            </a:avLst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But, Genes are present always in pairs</a:t>
            </a:r>
            <a:endParaRPr lang="en-US" sz="1600" b="1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88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9" grpId="0"/>
      <p:bldP spid="31" grpId="0"/>
      <p:bldP spid="32" grpId="0"/>
      <p:bldP spid="43" grpId="0" animBg="1"/>
      <p:bldP spid="44" grpId="0" animBg="1"/>
      <p:bldP spid="52" grpId="0"/>
      <p:bldP spid="53" grpId="0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0" grpId="0"/>
      <p:bldP spid="61" grpId="0"/>
      <p:bldP spid="62" grpId="0"/>
      <p:bldP spid="63" grpId="0" animBg="1"/>
      <p:bldP spid="64" grpId="0" animBg="1"/>
      <p:bldP spid="33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8000" y="773728"/>
            <a:ext cx="6540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Book Antiqua" panose="02040602050305030304" pitchFamily="18" charset="0"/>
                <a:cs typeface="Times New Roman" pitchFamily="18" charset="0"/>
              </a:rPr>
              <a:t>Appearance  of any detectable characteristics of an individual</a:t>
            </a:r>
            <a:endParaRPr lang="en-US" b="1" i="1" dirty="0">
              <a:latin typeface="Book Antiqua" panose="020406020503050303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07133" y="742950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Phenotype</a:t>
            </a:r>
            <a:endParaRPr lang="en-US" sz="20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154728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Book Antiqua" panose="02040602050305030304" pitchFamily="18" charset="0"/>
                <a:cs typeface="Times New Roman" pitchFamily="18" charset="0"/>
              </a:rPr>
              <a:t>Genetic composition of an individual</a:t>
            </a:r>
            <a:endParaRPr lang="en-US" b="1" i="1" dirty="0">
              <a:latin typeface="Book Antiqua" panose="020406020503050303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4758" y="1123950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Genotype</a:t>
            </a:r>
            <a:endParaRPr lang="en-US" sz="2000" b="1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0502" y="1655141"/>
            <a:ext cx="2733698" cy="32673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b="1" dirty="0" smtClean="0">
                <a:solidFill>
                  <a:sysClr val="windowText" lastClr="000000"/>
                </a:solidFill>
              </a:rPr>
              <a:t>Appearance/</a:t>
            </a:r>
            <a:r>
              <a:rPr lang="en-US" b="1" dirty="0" smtClean="0"/>
              <a:t> </a:t>
            </a:r>
            <a:r>
              <a:rPr lang="en-US" b="1" dirty="0">
                <a:solidFill>
                  <a:schemeClr val="tx1"/>
                </a:solidFill>
              </a:rPr>
              <a:t>P</a:t>
            </a:r>
            <a:r>
              <a:rPr lang="en-US" b="1" dirty="0" smtClean="0">
                <a:solidFill>
                  <a:schemeClr val="tx1"/>
                </a:solidFill>
              </a:rPr>
              <a:t>henotype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502" y="3390840"/>
            <a:ext cx="3648098" cy="369332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dirty="0">
                <a:solidFill>
                  <a:sysClr val="windowText" lastClr="000000"/>
                </a:solidFill>
              </a:rPr>
              <a:t>Genetic </a:t>
            </a:r>
            <a:r>
              <a:rPr lang="en-US" b="1" dirty="0" smtClean="0">
                <a:solidFill>
                  <a:sysClr val="windowText" lastClr="000000"/>
                </a:solidFill>
              </a:rPr>
              <a:t>composition</a:t>
            </a:r>
            <a:r>
              <a:rPr lang="en-US" b="1" dirty="0">
                <a:solidFill>
                  <a:sysClr val="windowText" lastClr="000000"/>
                </a:solidFill>
              </a:rPr>
              <a:t> /</a:t>
            </a:r>
            <a:r>
              <a:rPr lang="en-US" b="1" dirty="0"/>
              <a:t> </a:t>
            </a:r>
            <a:r>
              <a:rPr lang="en-US" b="1" dirty="0">
                <a:solidFill>
                  <a:schemeClr val="tx1"/>
                </a:solidFill>
              </a:rPr>
              <a:t>G</a:t>
            </a:r>
            <a:r>
              <a:rPr lang="en-US" b="1" dirty="0" smtClean="0">
                <a:solidFill>
                  <a:schemeClr val="tx1"/>
                </a:solidFill>
              </a:rPr>
              <a:t>enotype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4131" y="301210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RED</a:t>
            </a:r>
            <a:endParaRPr lang="en-US" b="1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3632" y="3377366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 Antiqua" panose="02040602050305030304" pitchFamily="18" charset="0"/>
                <a:cs typeface="Times New Roman" pitchFamily="18" charset="0"/>
              </a:rPr>
              <a:t>RR</a:t>
            </a:r>
            <a:endParaRPr lang="en-US" sz="2000" b="1" dirty="0">
              <a:latin typeface="Book Antiqua" panose="02040602050305030304" pitchFamily="18" charset="0"/>
              <a:cs typeface="Times New Roman" pitchFamily="18" charset="0"/>
            </a:endParaRPr>
          </a:p>
        </p:txBody>
      </p:sp>
      <p:pic>
        <p:nvPicPr>
          <p:cNvPr id="15" name="Picture 2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9464" y="1371172"/>
            <a:ext cx="2434136" cy="1825600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508000" y="273050"/>
            <a:ext cx="5816600" cy="369332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MENDEL used two terms to explain his observations</a:t>
            </a:r>
          </a:p>
        </p:txBody>
      </p:sp>
    </p:spTree>
    <p:extLst>
      <p:ext uri="{BB962C8B-B14F-4D97-AF65-F5344CB8AC3E}">
        <p14:creationId xmlns:p14="http://schemas.microsoft.com/office/powerpoint/2010/main" val="180269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 animBg="1"/>
      <p:bldP spid="10" grpId="0" animBg="1"/>
      <p:bldP spid="11" grpId="0"/>
      <p:bldP spid="13" grpId="0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2866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5556</TotalTime>
  <Words>132</Words>
  <Application>Microsoft Office PowerPoint</Application>
  <PresentationFormat>On-screen Show (16:9)</PresentationFormat>
  <Paragraphs>46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Book Antiqua</vt:lpstr>
      <vt:lpstr>Bookman Old Style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285</cp:revision>
  <dcterms:created xsi:type="dcterms:W3CDTF">2013-07-31T12:47:49Z</dcterms:created>
  <dcterms:modified xsi:type="dcterms:W3CDTF">2022-04-25T02:19:34Z</dcterms:modified>
</cp:coreProperties>
</file>