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7289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4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7F90-4B37-4508-B704-1554B2936821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1143000"/>
            <a:ext cx="5162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1987E-C0E6-460D-B443-EF6ACD8AB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57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3030"/>
            <a:ext cx="9144000" cy="253793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8833"/>
            <a:ext cx="9144000" cy="17600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07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9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8114"/>
            <a:ext cx="2628900" cy="61777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8114"/>
            <a:ext cx="7734300" cy="61777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1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9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17389"/>
            <a:ext cx="10515600" cy="303235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78430"/>
            <a:ext cx="10515600" cy="159464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9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0572"/>
            <a:ext cx="5181600" cy="4625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0572"/>
            <a:ext cx="5181600" cy="4625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8115"/>
            <a:ext cx="10515600" cy="1409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87014"/>
            <a:ext cx="5157787" cy="875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62802"/>
            <a:ext cx="5157787" cy="3916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7014"/>
            <a:ext cx="5183188" cy="875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62802"/>
            <a:ext cx="5183188" cy="3916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65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4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8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5987"/>
            <a:ext cx="3932237" cy="1700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49597"/>
            <a:ext cx="6172200" cy="51804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86940"/>
            <a:ext cx="3932237" cy="40515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99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5987"/>
            <a:ext cx="3932237" cy="17009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49597"/>
            <a:ext cx="6172200" cy="51804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86940"/>
            <a:ext cx="3932237" cy="40515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5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8115"/>
            <a:ext cx="10515600" cy="1409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0572"/>
            <a:ext cx="10515600" cy="462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56565"/>
            <a:ext cx="2743200" cy="388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5A2E0-1DEB-407D-989C-7C47715714E3}" type="datetimeFigureOut">
              <a:rPr lang="en-IN" smtClean="0"/>
              <a:t>21-02-2024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56565"/>
            <a:ext cx="4114800" cy="388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56565"/>
            <a:ext cx="2743200" cy="388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4F238-FFC2-46C7-8DD3-51B8DADD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4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install-mysq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C1AD-076B-264A-A08A-E035D8F8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58BBE2-ADB2-45AB-99CD-F81B9A1375C4}"/>
              </a:ext>
            </a:extLst>
          </p:cNvPr>
          <p:cNvSpPr txBox="1"/>
          <p:nvPr/>
        </p:nvSpPr>
        <p:spPr>
          <a:xfrm>
            <a:off x="2176211" y="402688"/>
            <a:ext cx="7839581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Contents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84E7B6-67A0-3783-5A0F-10D6FFD6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40268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D3279A-1650-4AC4-E3FE-CD147CA2B563}"/>
              </a:ext>
            </a:extLst>
          </p:cNvPr>
          <p:cNvSpPr txBox="1"/>
          <p:nvPr/>
        </p:nvSpPr>
        <p:spPr>
          <a:xfrm>
            <a:off x="2176208" y="1651413"/>
            <a:ext cx="6436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Introduction of MySQL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FontTx/>
              <a:buAutoNum type="arabicPeriod"/>
            </a:pPr>
            <a:r>
              <a:rPr lang="en-IN" dirty="0">
                <a:solidFill>
                  <a:srgbClr val="111111"/>
                </a:solidFill>
                <a:latin typeface="-apple-system"/>
              </a:rPr>
              <a:t>Database, Tables ,Keys, Views ,Queries &amp; Indexes</a:t>
            </a:r>
          </a:p>
          <a:p>
            <a:pPr marL="342913" indent="-342913">
              <a:buFontTx/>
              <a:buAutoNum type="arabicPeriod"/>
            </a:pPr>
            <a:endParaRPr lang="en-IN" dirty="0">
              <a:solidFill>
                <a:srgbClr val="111111"/>
              </a:solidFill>
              <a:latin typeface="-apple-system"/>
            </a:endParaRPr>
          </a:p>
          <a:p>
            <a:pPr marL="342913" indent="-342913">
              <a:buFontTx/>
              <a:buAutoNum type="arabicPeriod"/>
            </a:pPr>
            <a:r>
              <a:rPr lang="en-IN" dirty="0">
                <a:solidFill>
                  <a:srgbClr val="111111"/>
                </a:solidFill>
                <a:latin typeface="-apple-system"/>
              </a:rPr>
              <a:t>DML Statements, Joins &amp; Aggregate functions</a:t>
            </a:r>
          </a:p>
          <a:p>
            <a:pPr marL="342913" indent="-342913">
              <a:buFontTx/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MySQL Procedures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MySQL Triggers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User Management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r>
              <a:rPr lang="en-US" dirty="0"/>
              <a:t>MySQL Backup &amp; Restore</a:t>
            </a:r>
          </a:p>
          <a:p>
            <a:pPr marL="342913" indent="-342913">
              <a:buAutoNum type="arabicPeriod"/>
            </a:pPr>
            <a:endParaRPr lang="en-US" dirty="0"/>
          </a:p>
          <a:p>
            <a:pPr marL="342913" indent="-342913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2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9186-A99B-FDA1-E8F3-BF8F0CF2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111CC-999B-5720-C759-14921A370EDD}"/>
              </a:ext>
            </a:extLst>
          </p:cNvPr>
          <p:cNvSpPr txBox="1"/>
          <p:nvPr/>
        </p:nvSpPr>
        <p:spPr>
          <a:xfrm>
            <a:off x="1930404" y="402688"/>
            <a:ext cx="7839581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Introduction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1953F-45CB-C2D6-715F-EBE18B566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40268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AE6EED-7E89-EAFB-B1DA-3C2D16C62552}"/>
              </a:ext>
            </a:extLst>
          </p:cNvPr>
          <p:cNvSpPr txBox="1"/>
          <p:nvPr/>
        </p:nvSpPr>
        <p:spPr>
          <a:xfrm>
            <a:off x="1474842" y="1149962"/>
            <a:ext cx="86523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13" indent="-342913">
              <a:buAutoNum type="arabicPeriod"/>
            </a:pPr>
            <a:endParaRPr lang="en-US" dirty="0"/>
          </a:p>
          <a:p>
            <a:r>
              <a:rPr lang="en-IN" sz="1400" dirty="0">
                <a:latin typeface="Oxygen" panose="02000503000000000000" pitchFamily="2" charset="0"/>
              </a:rPr>
              <a:t>MySQL is relational database management system.</a:t>
            </a:r>
          </a:p>
          <a:p>
            <a:r>
              <a:rPr lang="en-IN" sz="1400" dirty="0">
                <a:latin typeface="Oxygen" panose="02000503000000000000" pitchFamily="2" charset="0"/>
              </a:rPr>
              <a:t>It is free and open source.</a:t>
            </a:r>
          </a:p>
          <a:p>
            <a:r>
              <a:rPr lang="en-US" sz="1400" dirty="0">
                <a:solidFill>
                  <a:srgbClr val="000000"/>
                </a:solidFill>
                <a:latin typeface="Oxygen" panose="02000503000000000000" pitchFamily="2" charset="0"/>
              </a:rPr>
              <a:t>It is very fast, reliable, scalable, easy to use and cross platform.</a:t>
            </a:r>
          </a:p>
          <a:p>
            <a:r>
              <a:rPr lang="en-US" sz="1400" dirty="0">
                <a:solidFill>
                  <a:srgbClr val="000000"/>
                </a:solidFill>
                <a:latin typeface="Oxygen" panose="02000503000000000000" pitchFamily="2" charset="0"/>
              </a:rPr>
              <a:t>MySQL is ideal for both small and large applications.</a:t>
            </a:r>
          </a:p>
          <a:p>
            <a:r>
              <a:rPr lang="en-US" sz="1400" dirty="0">
                <a:solidFill>
                  <a:srgbClr val="000000"/>
                </a:solidFill>
                <a:latin typeface="Oxygen" panose="02000503000000000000" pitchFamily="2" charset="0"/>
              </a:rPr>
              <a:t>MySQL is developed, distributed, and supported by Oracle Corporation</a:t>
            </a: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US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Oxygen" panose="02000503000000000000" pitchFamily="2" charset="0"/>
              </a:rPr>
              <a:t>For installation of MySQL in your computer, please click the below link</a:t>
            </a:r>
          </a:p>
          <a:p>
            <a:r>
              <a:rPr lang="en-IN" sz="1600" dirty="0">
                <a:latin typeface="Oxygen" panose="02000503000000000000" pitchFamily="2" charset="0"/>
                <a:hlinkClick r:id="rId3"/>
              </a:rPr>
              <a:t>https://www.javatpoint.com/how-to-install-mysql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2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799FF-1E01-84D8-85A2-6B34BB96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B7F5F-1F8E-13F9-7452-ADFE5F9663B3}"/>
              </a:ext>
            </a:extLst>
          </p:cNvPr>
          <p:cNvSpPr txBox="1"/>
          <p:nvPr/>
        </p:nvSpPr>
        <p:spPr>
          <a:xfrm>
            <a:off x="1930404" y="402688"/>
            <a:ext cx="7839581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Database handling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A65876-724E-1783-C423-50CBA505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402689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8F97AD-1DE8-22B9-1A36-9644532E124E}"/>
              </a:ext>
            </a:extLst>
          </p:cNvPr>
          <p:cNvSpPr txBox="1"/>
          <p:nvPr/>
        </p:nvSpPr>
        <p:spPr>
          <a:xfrm>
            <a:off x="1474842" y="1149965"/>
            <a:ext cx="865238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create database statement 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r>
              <a:rPr lang="en-IN" sz="1600" dirty="0">
                <a:latin typeface="Oxygen" panose="02000503000000000000" pitchFamily="2" charset="0"/>
              </a:rPr>
              <a:t> CREATE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400" b="1" dirty="0">
                <a:solidFill>
                  <a:srgbClr val="000000"/>
                </a:solidFill>
                <a:latin typeface="Oxygen" panose="02000503000000000000" pitchFamily="2" charset="0"/>
              </a:rPr>
              <a:t>MySQL DROP DATABASE Statement </a:t>
            </a:r>
            <a:r>
              <a:rPr lang="en-IN" sz="1400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 </a:t>
            </a:r>
            <a:r>
              <a:rPr lang="en-IN" sz="1600" dirty="0">
                <a:latin typeface="Oxygen" panose="02000503000000000000" pitchFamily="2" charset="0"/>
              </a:rPr>
              <a:t>DROP DATABASE testDB.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drops database named as testDB.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Inside the database following objects can be created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Tables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Views 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Procedures</a:t>
            </a:r>
          </a:p>
          <a:p>
            <a:pPr marL="342913" indent="-342913">
              <a:buAutoNum type="alphaLcParenR"/>
            </a:pPr>
            <a:r>
              <a:rPr lang="en-IN" sz="1600" dirty="0">
                <a:latin typeface="Oxygen" panose="02000503000000000000" pitchFamily="2" charset="0"/>
              </a:rPr>
              <a:t>Triggers</a:t>
            </a:r>
          </a:p>
          <a:p>
            <a:endParaRPr lang="en-IN" sz="14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create table statement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CREATE TABLE employee (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</a:t>
            </a:r>
            <a:r>
              <a:rPr lang="en-IN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emp_id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 int,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</a:t>
            </a:r>
            <a:r>
              <a:rPr lang="en-IN" sz="1600" dirty="0" err="1">
                <a:latin typeface="Oxygen" panose="02000503000000000000" pitchFamily="2" charset="0"/>
                <a:sym typeface="Wingdings" panose="05000000000000000000" pitchFamily="2" charset="2"/>
              </a:rPr>
              <a:t>emp_name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 varchar(50),</a:t>
            </a: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	salary double )</a:t>
            </a:r>
          </a:p>
          <a:p>
            <a:r>
              <a:rPr lang="en-IN" sz="1600" dirty="0">
                <a:latin typeface="Oxygen" panose="02000503000000000000" pitchFamily="2" charset="0"/>
              </a:rPr>
              <a:t>The above statement creates table named as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inside testDB database.</a:t>
            </a:r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employee table consists of 3 fields</a:t>
            </a:r>
          </a:p>
          <a:p>
            <a:r>
              <a:rPr lang="en-IN" sz="1600" dirty="0">
                <a:latin typeface="Oxygen" panose="02000503000000000000" pitchFamily="2" charset="0"/>
              </a:rPr>
              <a:t>a) </a:t>
            </a:r>
            <a:r>
              <a:rPr lang="en-IN" sz="1600" dirty="0" err="1">
                <a:latin typeface="Oxygen" panose="02000503000000000000" pitchFamily="2" charset="0"/>
              </a:rPr>
              <a:t>emp_id</a:t>
            </a:r>
            <a:r>
              <a:rPr lang="en-IN" sz="1600" dirty="0">
                <a:latin typeface="Oxygen" panose="02000503000000000000" pitchFamily="2" charset="0"/>
              </a:rPr>
              <a:t> </a:t>
            </a:r>
          </a:p>
          <a:p>
            <a:r>
              <a:rPr lang="en-IN" dirty="0"/>
              <a:t>b) </a:t>
            </a:r>
            <a:r>
              <a:rPr lang="en-IN" dirty="0" err="1"/>
              <a:t>emp_name</a:t>
            </a:r>
            <a:endParaRPr lang="en-IN" dirty="0"/>
          </a:p>
          <a:p>
            <a:r>
              <a:rPr lang="en-IN" dirty="0"/>
              <a:t>c) salary</a:t>
            </a:r>
          </a:p>
        </p:txBody>
      </p:sp>
    </p:spTree>
    <p:extLst>
      <p:ext uri="{BB962C8B-B14F-4D97-AF65-F5344CB8AC3E}">
        <p14:creationId xmlns:p14="http://schemas.microsoft.com/office/powerpoint/2010/main" val="25172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5FA0-EB6A-74D5-64F2-58246C65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65F8DD9-D431-0419-BADE-0FE997109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10877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BEC1D2-F38A-3BD8-EFAD-FCD5FDD77DDC}"/>
              </a:ext>
            </a:extLst>
          </p:cNvPr>
          <p:cNvSpPr txBox="1"/>
          <p:nvPr/>
        </p:nvSpPr>
        <p:spPr>
          <a:xfrm>
            <a:off x="1474842" y="845166"/>
            <a:ext cx="865238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alter table statement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ADD COLUMN 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  <a:sym typeface="Wingdings" panose="05000000000000000000" pitchFamily="2" charset="2"/>
              </a:rPr>
              <a:t></a:t>
            </a:r>
            <a:endParaRPr lang="en-IN" sz="1600" b="1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ADD address varchar(100);</a:t>
            </a:r>
          </a:p>
          <a:p>
            <a:endParaRPr lang="en-US" sz="1600" dirty="0">
              <a:latin typeface="Oxygen" panose="02000503000000000000" pitchFamily="2" charset="0"/>
            </a:endParaRPr>
          </a:p>
          <a:p>
            <a:r>
              <a:rPr lang="en-IN" sz="1600" dirty="0">
                <a:latin typeface="Oxygen" panose="02000503000000000000" pitchFamily="2" charset="0"/>
              </a:rPr>
              <a:t>The above statement adds a field address in the </a:t>
            </a: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employee table.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MODIFY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MODIFY COLUMN salary float;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change the data type of a column in a table.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IN" sz="1600" b="1" dirty="0">
                <a:latin typeface="Oxygen" panose="02000503000000000000" pitchFamily="2" charset="0"/>
              </a:rPr>
              <a:t>MySQL </a:t>
            </a:r>
            <a:r>
              <a:rPr lang="en-IN" sz="1600" b="1" dirty="0">
                <a:solidFill>
                  <a:srgbClr val="000000"/>
                </a:solidFill>
                <a:latin typeface="Oxygen" panose="02000503000000000000" pitchFamily="2" charset="0"/>
              </a:rPr>
              <a:t>ALTER TABLE - DELETE COLUMN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Use </a:t>
            </a:r>
            <a:r>
              <a:rPr lang="en-IN" sz="1600" dirty="0">
                <a:latin typeface="Oxygen" panose="02000503000000000000" pitchFamily="2" charset="0"/>
              </a:rPr>
              <a:t>testDB</a:t>
            </a:r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dirty="0">
                <a:latin typeface="Oxygen" panose="02000503000000000000" pitchFamily="2" charset="0"/>
              </a:rPr>
              <a:t>ALTER TABLE employee</a:t>
            </a:r>
            <a:br>
              <a:rPr lang="en-US" sz="1600" dirty="0">
                <a:latin typeface="Oxygen" panose="02000503000000000000" pitchFamily="2" charset="0"/>
              </a:rPr>
            </a:br>
            <a:r>
              <a:rPr lang="en-US" sz="1600" dirty="0">
                <a:latin typeface="Oxygen" panose="02000503000000000000" pitchFamily="2" charset="0"/>
              </a:rPr>
              <a:t>DROP COLUMN salary ;</a:t>
            </a:r>
          </a:p>
          <a:p>
            <a:endParaRPr lang="en-US" sz="1600" dirty="0">
              <a:solidFill>
                <a:srgbClr val="000000"/>
              </a:solidFill>
              <a:latin typeface="Oxygen" panose="02000503000000000000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xygen" panose="02000503000000000000" pitchFamily="2" charset="0"/>
              </a:rPr>
              <a:t>The above statement drop column salary from the table employee..</a:t>
            </a:r>
          </a:p>
          <a:p>
            <a:endParaRPr lang="en-IN" sz="1600" dirty="0">
              <a:latin typeface="Oxygen" panose="02000503000000000000" pitchFamily="2" charset="0"/>
            </a:endParaRP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442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2F0E-15BB-08CF-E926-81A51713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75DF82F-8FE5-A7CC-A9B3-7364DE381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108772"/>
            <a:ext cx="725875" cy="725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5D881-AF94-6719-F1A3-499999A080FC}"/>
              </a:ext>
            </a:extLst>
          </p:cNvPr>
          <p:cNvSpPr txBox="1"/>
          <p:nvPr/>
        </p:nvSpPr>
        <p:spPr>
          <a:xfrm>
            <a:off x="1474842" y="845166"/>
            <a:ext cx="865238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Oxygen" panose="02000503000000000000" pitchFamily="2" charset="0"/>
              </a:rPr>
              <a:t>MySQL Data Types can be of various types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String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Numeric</a:t>
            </a:r>
          </a:p>
          <a:p>
            <a:pPr marL="342900" indent="-342900">
              <a:buAutoNum type="alphaLcParenR"/>
            </a:pPr>
            <a:r>
              <a:rPr lang="en-IN" sz="1600" b="1" dirty="0">
                <a:latin typeface="Oxygen" panose="02000503000000000000" pitchFamily="2" charset="0"/>
              </a:rPr>
              <a:t>Date and Time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  <a:sym typeface="Wingdings" panose="05000000000000000000" pitchFamily="2" charset="2"/>
              </a:rPr>
              <a:t>String Data Type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Char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Varchar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Text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IN" sz="1600" b="1" dirty="0">
                <a:latin typeface="Oxygen" panose="02000503000000000000" pitchFamily="2" charset="0"/>
                <a:sym typeface="Wingdings" panose="05000000000000000000" pitchFamily="2" charset="2"/>
              </a:rPr>
              <a:t>Numeric Data Type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Int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Float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Double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Decimal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Bit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Bool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Boolean</a:t>
            </a:r>
          </a:p>
          <a:p>
            <a:endParaRPr lang="en-IN" sz="1600" dirty="0">
              <a:latin typeface="Oxygen" panose="02000503000000000000" pitchFamily="2" charset="0"/>
              <a:sym typeface="Wingdings" panose="05000000000000000000" pitchFamily="2" charset="2"/>
            </a:endParaRPr>
          </a:p>
          <a:p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Date and Time Data Types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Date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Time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Datetime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TimeStamp</a:t>
            </a:r>
          </a:p>
          <a:p>
            <a:pPr marL="342900" indent="-342900">
              <a:buAutoNum type="alphaLcParenR"/>
            </a:pPr>
            <a:r>
              <a:rPr lang="en-IN" sz="1600" dirty="0">
                <a:latin typeface="Oxygen" panose="02000503000000000000" pitchFamily="2" charset="0"/>
                <a:sym typeface="Wingdings" panose="05000000000000000000" pitchFamily="2" charset="2"/>
              </a:rPr>
              <a:t>Year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CEADD-6566-BEF5-E9C4-96502BA45522}"/>
              </a:ext>
            </a:extLst>
          </p:cNvPr>
          <p:cNvSpPr txBox="1"/>
          <p:nvPr/>
        </p:nvSpPr>
        <p:spPr>
          <a:xfrm>
            <a:off x="4245428" y="37727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158438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EC1F9-2C99-245F-8B9D-B0A2B3E15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A0C7BA4-7ABC-0E5F-C25B-F44E09096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5" y="108772"/>
            <a:ext cx="725875" cy="725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253C6-C4DC-4670-20BC-AE08D9DE3400}"/>
              </a:ext>
            </a:extLst>
          </p:cNvPr>
          <p:cNvSpPr txBox="1"/>
          <p:nvPr/>
        </p:nvSpPr>
        <p:spPr>
          <a:xfrm>
            <a:off x="4245428" y="377279"/>
            <a:ext cx="2699657" cy="4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1" b="1" cap="small" dirty="0">
                <a:latin typeface="Oxygen" panose="02000503000000000000" pitchFamily="2" charset="0"/>
              </a:rPr>
              <a:t>Constraints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458D93-B990-8D69-D684-23CD07DF2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50290"/>
              </p:ext>
            </p:extLst>
          </p:nvPr>
        </p:nvGraphicFramePr>
        <p:xfrm>
          <a:off x="1531256" y="1014443"/>
          <a:ext cx="80818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2849890663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3026583182"/>
                    </a:ext>
                  </a:extLst>
                </a:gridCol>
                <a:gridCol w="5805712">
                  <a:extLst>
                    <a:ext uri="{9D8B030D-6E8A-4147-A177-3AD203B41FA5}">
                      <a16:colId xmlns:a16="http://schemas.microsoft.com/office/drawing/2014/main" val="623962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Slno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a column cannot have null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87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each and every column contains unique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9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Uniquely identifies a row in a table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78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Establishes relation between two tables through a column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2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37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882</TotalTime>
  <Words>396</Words>
  <Application>Microsoft Office PowerPoint</Application>
  <PresentationFormat>Custom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Oxygen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Debashish Nath</dc:creator>
  <cp:lastModifiedBy>Debashish Nath</cp:lastModifiedBy>
  <cp:revision>175</cp:revision>
  <dcterms:created xsi:type="dcterms:W3CDTF">2024-02-19T05:26:56Z</dcterms:created>
  <dcterms:modified xsi:type="dcterms:W3CDTF">2024-02-21T12:17:14Z</dcterms:modified>
</cp:coreProperties>
</file>