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29" r:id="rId2"/>
    <p:sldId id="318" r:id="rId3"/>
    <p:sldId id="319" r:id="rId4"/>
    <p:sldId id="322" r:id="rId5"/>
    <p:sldId id="323" r:id="rId6"/>
    <p:sldId id="324" r:id="rId7"/>
    <p:sldId id="325" r:id="rId8"/>
    <p:sldId id="326" r:id="rId9"/>
    <p:sldId id="327" r:id="rId10"/>
    <p:sldId id="43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7033"/>
    <a:srgbClr val="0000FF"/>
    <a:srgbClr val="97F7B7"/>
    <a:srgbClr val="452D87"/>
    <a:srgbClr val="6600FF"/>
    <a:srgbClr val="FFFFCC"/>
    <a:srgbClr val="CCEC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982" autoAdjust="0"/>
  </p:normalViewPr>
  <p:slideViewPr>
    <p:cSldViewPr>
      <p:cViewPr varScale="1">
        <p:scale>
          <a:sx n="143" d="100"/>
          <a:sy n="143" d="100"/>
        </p:scale>
        <p:origin x="648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8E209-1360-4287-A31A-944116C325D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6B49-A166-4026-9980-76611C21A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6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78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 bwMode="auto">
          <a:xfrm>
            <a:off x="638628" y="3391806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Ganga Action Plan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38628" y="2419350"/>
            <a:ext cx="6019800" cy="97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97125" algn="l"/>
                <a:tab pos="2519363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MANAGEMENT OF	</a:t>
            </a:r>
            <a: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  <a:t/>
            </a:r>
            <a:b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NATURAL RESOURCES</a:t>
            </a:r>
            <a:r>
              <a:rPr lang="en-US" altLang="en-US" sz="3000" dirty="0" smtClean="0">
                <a:solidFill>
                  <a:srgbClr val="034EA2"/>
                </a:solidFill>
                <a:latin typeface="Bookman Old Style" pitchFamily="18" charset="0"/>
              </a:rPr>
              <a:t>		 </a:t>
            </a:r>
            <a:endParaRPr lang="en-US" altLang="en-US" sz="30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2514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28309" cy="5143500"/>
          </a:xfrm>
          <a:prstGeom prst="rect">
            <a:avLst/>
          </a:prstGeom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81000" y="133350"/>
            <a:ext cx="70726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kern="0" dirty="0" smtClean="0">
                <a:latin typeface="Bookman Old Style" panose="02050604050505020204" pitchFamily="18" charset="0"/>
                <a:cs typeface="Arial" pitchFamily="34" charset="0"/>
              </a:rPr>
              <a:t>This </a:t>
            </a:r>
            <a:r>
              <a:rPr lang="en-US" kern="0" dirty="0">
                <a:latin typeface="Bookman Old Style" panose="02050604050505020204" pitchFamily="18" charset="0"/>
                <a:cs typeface="Arial" pitchFamily="34" charset="0"/>
              </a:rPr>
              <a:t>multi-crore project came </a:t>
            </a:r>
            <a:r>
              <a:rPr lang="en-US" kern="0" dirty="0" smtClean="0">
                <a:latin typeface="Bookman Old Style" panose="02050604050505020204" pitchFamily="18" charset="0"/>
                <a:cs typeface="Arial" pitchFamily="34" charset="0"/>
              </a:rPr>
              <a:t>about in </a:t>
            </a:r>
            <a:r>
              <a:rPr lang="en-US" kern="0" dirty="0">
                <a:latin typeface="Bookman Old Style" panose="02050604050505020204" pitchFamily="18" charset="0"/>
                <a:cs typeface="Arial" pitchFamily="34" charset="0"/>
              </a:rPr>
              <a:t>1985 because the quality of the water in the Ganga was very </a:t>
            </a:r>
            <a:r>
              <a:rPr lang="en-US" kern="0" dirty="0" smtClean="0">
                <a:latin typeface="Bookman Old Style" panose="02050604050505020204" pitchFamily="18" charset="0"/>
                <a:cs typeface="Arial" pitchFamily="34" charset="0"/>
              </a:rPr>
              <a:t>poor. </a:t>
            </a:r>
            <a:endParaRPr kumimoji="0" lang="en-US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man Old Style" panose="02050604050505020204" pitchFamily="18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97" y="2190750"/>
            <a:ext cx="3369310" cy="2406650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006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657600" y="761821"/>
            <a:ext cx="488173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kern="0" dirty="0">
                <a:latin typeface="Bookman Old Style" panose="02050604050505020204" pitchFamily="18" charset="0"/>
                <a:cs typeface="Arial" pitchFamily="34" charset="0"/>
              </a:rPr>
              <a:t>Coliform is a group of </a:t>
            </a:r>
            <a:r>
              <a:rPr lang="en-US" b="1" i="1" kern="0" dirty="0" smtClean="0">
                <a:solidFill>
                  <a:srgbClr val="002060"/>
                </a:solidFill>
                <a:latin typeface="Bookman Old Style" panose="02050604050505020204" pitchFamily="18" charset="0"/>
                <a:cs typeface="Arial" pitchFamily="34" charset="0"/>
              </a:rPr>
              <a:t>bacteria</a:t>
            </a:r>
            <a:r>
              <a:rPr lang="en-US" kern="0" dirty="0" smtClean="0">
                <a:latin typeface="Bookman Old Style" panose="02050604050505020204" pitchFamily="18" charset="0"/>
                <a:cs typeface="Arial" pitchFamily="34" charset="0"/>
              </a:rPr>
              <a:t>, </a:t>
            </a:r>
            <a:r>
              <a:rPr lang="en-US" kern="0" dirty="0">
                <a:latin typeface="Bookman Old Style" panose="02050604050505020204" pitchFamily="18" charset="0"/>
                <a:cs typeface="Arial" pitchFamily="34" charset="0"/>
              </a:rPr>
              <a:t>found in human intestines, whose presence in water indicates contamination by disease-causing microorganisms.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1" t="6297" r="11067" b="3085"/>
          <a:stretch/>
        </p:blipFill>
        <p:spPr>
          <a:xfrm>
            <a:off x="533400" y="250230"/>
            <a:ext cx="3035300" cy="4660900"/>
          </a:xfrm>
          <a:prstGeom prst="round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324100" y="2730500"/>
            <a:ext cx="3507419" cy="1600200"/>
            <a:chOff x="2324100" y="2730500"/>
            <a:chExt cx="3507419" cy="1600200"/>
          </a:xfrm>
        </p:grpSpPr>
        <p:sp>
          <p:nvSpPr>
            <p:cNvPr id="9" name="Freeform 8"/>
            <p:cNvSpPr/>
            <p:nvPr/>
          </p:nvSpPr>
          <p:spPr>
            <a:xfrm>
              <a:off x="2324100" y="2819400"/>
              <a:ext cx="2422087" cy="1473200"/>
            </a:xfrm>
            <a:custGeom>
              <a:avLst/>
              <a:gdLst>
                <a:gd name="connsiteX0" fmla="*/ 0 w 2422087"/>
                <a:gd name="connsiteY0" fmla="*/ 1168400 h 1473200"/>
                <a:gd name="connsiteX1" fmla="*/ 2247900 w 2422087"/>
                <a:gd name="connsiteY1" fmla="*/ 0 h 1473200"/>
                <a:gd name="connsiteX2" fmla="*/ 2273300 w 2422087"/>
                <a:gd name="connsiteY2" fmla="*/ 1473200 h 1473200"/>
                <a:gd name="connsiteX3" fmla="*/ 0 w 2422087"/>
                <a:gd name="connsiteY3" fmla="*/ 1168400 h 147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2087" h="1473200">
                  <a:moveTo>
                    <a:pt x="0" y="1168400"/>
                  </a:moveTo>
                  <a:lnTo>
                    <a:pt x="2247900" y="0"/>
                  </a:lnTo>
                  <a:cubicBezTo>
                    <a:pt x="2256367" y="491067"/>
                    <a:pt x="2618317" y="1274233"/>
                    <a:pt x="2273300" y="1473200"/>
                  </a:cubicBezTo>
                  <a:lnTo>
                    <a:pt x="0" y="11684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71" t="5762" r="18138" b="6738"/>
            <a:stretch/>
          </p:blipFill>
          <p:spPr>
            <a:xfrm>
              <a:off x="4000500" y="2730500"/>
              <a:ext cx="1831019" cy="1600200"/>
            </a:xfrm>
            <a:prstGeom prst="ellipse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1224712" y="3086040"/>
            <a:ext cx="1531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kern="0" dirty="0" smtClean="0">
                <a:solidFill>
                  <a:srgbClr val="FFFF00"/>
                </a:solidFill>
                <a:latin typeface="Bookman Old Style" panose="02050604050505020204" pitchFamily="18" charset="0"/>
                <a:cs typeface="Arial" pitchFamily="34" charset="0"/>
              </a:rPr>
              <a:t>Intestines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0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0270" y="194965"/>
            <a:ext cx="3918060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>
                <a:ln w="3175">
                  <a:solidFill>
                    <a:srgbClr val="CC0099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anose="02050604050505020204" pitchFamily="18" charset="0"/>
              </a:rPr>
              <a:t>Pollution of the Ganga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675680"/>
            <a:ext cx="6248401" cy="4084891"/>
          </a:xfrm>
          <a:prstGeom prst="roundRect">
            <a:avLst>
              <a:gd name="adj" fmla="val 669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98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0270" y="194965"/>
            <a:ext cx="3918060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>
                <a:ln w="3175">
                  <a:solidFill>
                    <a:srgbClr val="CC0099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anose="02050604050505020204" pitchFamily="18" charset="0"/>
              </a:rPr>
              <a:t>Pollution of the Ganga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65663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 </a:t>
            </a: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Ganga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runs</a:t>
            </a:r>
            <a:r>
              <a:rPr lang="en-US" dirty="0">
                <a:latin typeface="Bookman Old Style" panose="02050604050505020204" pitchFamily="18" charset="0"/>
              </a:rPr>
              <a:t> its course of over </a:t>
            </a: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2500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km</a:t>
            </a:r>
            <a:r>
              <a:rPr lang="en-US" dirty="0">
                <a:latin typeface="Bookman Old Style" panose="02050604050505020204" pitchFamily="18" charset="0"/>
              </a:rPr>
              <a:t> from </a:t>
            </a:r>
            <a:r>
              <a:rPr lang="en-US" b="1" i="1" dirty="0" err="1">
                <a:solidFill>
                  <a:srgbClr val="CC0099"/>
                </a:solidFill>
                <a:latin typeface="Bookman Old Style" panose="02050604050505020204" pitchFamily="18" charset="0"/>
              </a:rPr>
              <a:t>Gangotri</a:t>
            </a:r>
            <a:r>
              <a:rPr lang="en-US" dirty="0">
                <a:latin typeface="Bookman Old Style" panose="02050604050505020204" pitchFamily="18" charset="0"/>
              </a:rPr>
              <a:t> in the </a:t>
            </a: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Himalayas</a:t>
            </a:r>
            <a:r>
              <a:rPr lang="en-US" dirty="0">
                <a:latin typeface="Bookman Old Style" panose="02050604050505020204" pitchFamily="18" charset="0"/>
              </a:rPr>
              <a:t> to </a:t>
            </a: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Ganga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b="1" i="1" dirty="0" err="1">
                <a:solidFill>
                  <a:srgbClr val="CC0099"/>
                </a:solidFill>
                <a:latin typeface="Bookman Old Style" panose="02050604050505020204" pitchFamily="18" charset="0"/>
              </a:rPr>
              <a:t>Sagar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in the Bay of </a:t>
            </a: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Bengal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" t="1387" r="4473" b="5678"/>
          <a:stretch/>
        </p:blipFill>
        <p:spPr>
          <a:xfrm>
            <a:off x="685800" y="1352549"/>
            <a:ext cx="3594100" cy="33251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16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0270" y="194965"/>
            <a:ext cx="3918060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>
                <a:ln w="3175">
                  <a:solidFill>
                    <a:srgbClr val="CC0099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anose="02050604050505020204" pitchFamily="18" charset="0"/>
              </a:rPr>
              <a:t>Pollution of the Ganga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65663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It is being turned into a drain by more than a hundred towns and cities in </a:t>
            </a: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Uttar Pradesh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Bihar</a:t>
            </a:r>
            <a:r>
              <a:rPr lang="en-US" dirty="0">
                <a:latin typeface="Bookman Old Style" panose="02050604050505020204" pitchFamily="18" charset="0"/>
              </a:rPr>
              <a:t> and </a:t>
            </a: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West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Bengal</a:t>
            </a:r>
            <a:r>
              <a:rPr lang="en-US" dirty="0">
                <a:latin typeface="Bookman Old Style" panose="02050604050505020204" pitchFamily="18" charset="0"/>
              </a:rPr>
              <a:t> that pour their </a:t>
            </a: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garbage</a:t>
            </a:r>
            <a:r>
              <a:rPr lang="en-US" dirty="0">
                <a:latin typeface="Bookman Old Style" panose="02050604050505020204" pitchFamily="18" charset="0"/>
              </a:rPr>
              <a:t> and </a:t>
            </a: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excreta</a:t>
            </a:r>
            <a:r>
              <a:rPr lang="en-US" dirty="0">
                <a:latin typeface="Bookman Old Style" panose="02050604050505020204" pitchFamily="18" charset="0"/>
              </a:rPr>
              <a:t> into it.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2" y="1579960"/>
            <a:ext cx="4624558" cy="315558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795423" y="2918114"/>
            <a:ext cx="1133554" cy="415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95600" y="3028950"/>
            <a:ext cx="851656" cy="377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81096" y="3670457"/>
            <a:ext cx="1030504" cy="415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0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4" grpId="1" animBg="1"/>
      <p:bldP spid="10" grpId="0" animBg="1"/>
      <p:bldP spid="10" grpId="1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0270" y="194965"/>
            <a:ext cx="3918060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>
                <a:ln w="3175">
                  <a:solidFill>
                    <a:srgbClr val="CC0099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anose="02050604050505020204" pitchFamily="18" charset="0"/>
              </a:rPr>
              <a:t>Pollution of the Ganga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65663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Largely </a:t>
            </a: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untreated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sewage</a:t>
            </a:r>
            <a:r>
              <a:rPr lang="en-US" dirty="0">
                <a:latin typeface="Bookman Old Style" panose="02050604050505020204" pitchFamily="18" charset="0"/>
              </a:rPr>
              <a:t> is </a:t>
            </a: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dumped</a:t>
            </a:r>
            <a:r>
              <a:rPr lang="en-US" dirty="0">
                <a:latin typeface="Bookman Old Style" panose="02050604050505020204" pitchFamily="18" charset="0"/>
              </a:rPr>
              <a:t> into the </a:t>
            </a: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Ganges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every day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99566"/>
            <a:ext cx="3625531" cy="221284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18" y="1099566"/>
            <a:ext cx="2950464" cy="221284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275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0270" y="194965"/>
            <a:ext cx="3918060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>
                <a:ln w="3175">
                  <a:solidFill>
                    <a:srgbClr val="CC0099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anose="02050604050505020204" pitchFamily="18" charset="0"/>
              </a:rPr>
              <a:t>Pollution of the Ganga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65663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In addition, think of the pollution caused by other human activities like </a:t>
            </a:r>
            <a:r>
              <a:rPr lang="en-US" dirty="0">
                <a:solidFill>
                  <a:srgbClr val="CC0099"/>
                </a:solidFill>
                <a:latin typeface="Bookman Old Style" panose="02050604050505020204" pitchFamily="18" charset="0"/>
              </a:rPr>
              <a:t>bathing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>
                <a:solidFill>
                  <a:srgbClr val="CC0099"/>
                </a:solidFill>
                <a:latin typeface="Bookman Old Style" panose="02050604050505020204" pitchFamily="18" charset="0"/>
              </a:rPr>
              <a:t>washing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solidFill>
                  <a:srgbClr val="CC0099"/>
                </a:solidFill>
                <a:latin typeface="Bookman Old Style" panose="02050604050505020204" pitchFamily="18" charset="0"/>
              </a:rPr>
              <a:t>of clothes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and immersion of ashes or unburnt corpses.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276350"/>
            <a:ext cx="3429000" cy="2286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276350"/>
            <a:ext cx="3383281" cy="2286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12" name="Rectangle 11"/>
          <p:cNvSpPr/>
          <p:nvPr/>
        </p:nvSpPr>
        <p:spPr>
          <a:xfrm>
            <a:off x="533400" y="3587929"/>
            <a:ext cx="510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And </a:t>
            </a:r>
            <a:r>
              <a:rPr lang="en-US" dirty="0">
                <a:latin typeface="Bookman Old Style" panose="02050604050505020204" pitchFamily="18" charset="0"/>
              </a:rPr>
              <a:t>then, industries contribute chemical effluents to the Ganga’s pollution load and the toxicity </a:t>
            </a:r>
            <a:r>
              <a:rPr lang="en-US" b="1" i="1" dirty="0">
                <a:latin typeface="Bookman Old Style" panose="02050604050505020204" pitchFamily="18" charset="0"/>
              </a:rPr>
              <a:t>kills fish </a:t>
            </a:r>
            <a:r>
              <a:rPr lang="en-US" dirty="0">
                <a:latin typeface="Bookman Old Style" panose="02050604050505020204" pitchFamily="18" charset="0"/>
              </a:rPr>
              <a:t>in large sections of the river.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12" y="1276350"/>
            <a:ext cx="1705708" cy="2286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76743"/>
            <a:ext cx="3009900" cy="1930400"/>
          </a:xfrm>
          <a:prstGeom prst="wedgeRoundRectCallout">
            <a:avLst>
              <a:gd name="adj1" fmla="val -63933"/>
              <a:gd name="adj2" fmla="val 47368"/>
              <a:gd name="adj3" fmla="val 16667"/>
            </a:avLst>
          </a:prstGeom>
          <a:ln w="6350"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388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85800" y="438150"/>
            <a:ext cx="6715122" cy="4400550"/>
            <a:chOff x="685800" y="209550"/>
            <a:chExt cx="6715122" cy="4400550"/>
          </a:xfrm>
        </p:grpSpPr>
        <p:grpSp>
          <p:nvGrpSpPr>
            <p:cNvPr id="4" name="Group 3"/>
            <p:cNvGrpSpPr/>
            <p:nvPr/>
          </p:nvGrpSpPr>
          <p:grpSpPr>
            <a:xfrm>
              <a:off x="685800" y="1809750"/>
              <a:ext cx="2895600" cy="2800350"/>
              <a:chOff x="304800" y="-633984"/>
              <a:chExt cx="2895600" cy="280035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" y="-633984"/>
                <a:ext cx="2800350" cy="2800350"/>
              </a:xfrm>
              <a:prstGeom prst="rect">
                <a:avLst/>
              </a:prstGeom>
            </p:spPr>
          </p:pic>
          <p:sp>
            <p:nvSpPr>
              <p:cNvPr id="7" name="Oval 6"/>
              <p:cNvSpPr/>
              <p:nvPr/>
            </p:nvSpPr>
            <p:spPr>
              <a:xfrm>
                <a:off x="1319022" y="-633984"/>
                <a:ext cx="1881378" cy="1400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Cloud Callout 4"/>
            <p:cNvSpPr/>
            <p:nvPr/>
          </p:nvSpPr>
          <p:spPr>
            <a:xfrm>
              <a:off x="2614807" y="209550"/>
              <a:ext cx="4786115" cy="3042522"/>
            </a:xfrm>
            <a:prstGeom prst="cloudCallout">
              <a:avLst>
                <a:gd name="adj1" fmla="val -59082"/>
                <a:gd name="adj2" fmla="val 53303"/>
              </a:avLst>
            </a:prstGeom>
            <a:gradFill flip="none" rotWithShape="1">
              <a:gsLst>
                <a:gs pos="64000">
                  <a:srgbClr val="54C9F6"/>
                </a:gs>
                <a:gs pos="13000">
                  <a:srgbClr val="00B0F0"/>
                </a:gs>
                <a:gs pos="92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Bookman Old Style" pitchFamily="18" charset="0"/>
                </a:rPr>
                <a:t>But we need not feel powerless or overwhelmed by the scale of </a:t>
              </a:r>
              <a:r>
                <a:rPr lang="en-US" sz="2000" dirty="0" smtClean="0">
                  <a:solidFill>
                    <a:schemeClr val="tx1"/>
                  </a:solidFill>
                  <a:latin typeface="Bookman Old Style" pitchFamily="18" charset="0"/>
                </a:rPr>
                <a:t>the problems </a:t>
              </a:r>
              <a:r>
                <a:rPr lang="en-US" sz="2000" dirty="0">
                  <a:solidFill>
                    <a:schemeClr val="tx1"/>
                  </a:solidFill>
                  <a:latin typeface="Bookman Old Style" pitchFamily="18" charset="0"/>
                </a:rPr>
                <a:t>because there are many things we can do to make a difference.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46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10260</TotalTime>
  <Words>220</Words>
  <Application>Microsoft Office PowerPoint</Application>
  <PresentationFormat>On-screen Show (16:9)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vedika</dc:creator>
  <cp:lastModifiedBy>T.S BORA</cp:lastModifiedBy>
  <cp:revision>860</cp:revision>
  <dcterms:created xsi:type="dcterms:W3CDTF">2013-09-21T02:10:41Z</dcterms:created>
  <dcterms:modified xsi:type="dcterms:W3CDTF">2022-04-25T02:27:45Z</dcterms:modified>
</cp:coreProperties>
</file>