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7" r:id="rId2"/>
    <p:sldId id="349" r:id="rId3"/>
    <p:sldId id="347" r:id="rId4"/>
    <p:sldId id="348" r:id="rId5"/>
    <p:sldId id="351" r:id="rId6"/>
    <p:sldId id="352" r:id="rId7"/>
    <p:sldId id="353" r:id="rId8"/>
    <p:sldId id="366" r:id="rId9"/>
    <p:sldId id="367" r:id="rId10"/>
    <p:sldId id="47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33750"/>
            <a:ext cx="477157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Stake Holders of Forest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20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6100" y="285750"/>
            <a:ext cx="69977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Forest Department of the Government which owns the </a:t>
            </a:r>
            <a:r>
              <a:rPr lang="en-US" dirty="0" smtClean="0">
                <a:latin typeface="Bookman Old Style" panose="02050604050505020204" pitchFamily="18" charset="0"/>
              </a:rPr>
              <a:t>land and </a:t>
            </a:r>
            <a:r>
              <a:rPr lang="en-US" dirty="0">
                <a:latin typeface="Bookman Old Style" panose="02050604050505020204" pitchFamily="18" charset="0"/>
              </a:rPr>
              <a:t>controls the resources from forests.</a:t>
            </a:r>
          </a:p>
        </p:txBody>
      </p:sp>
      <p:sp>
        <p:nvSpPr>
          <p:cNvPr id="10" name="Pentagon 9"/>
          <p:cNvSpPr/>
          <p:nvPr/>
        </p:nvSpPr>
        <p:spPr>
          <a:xfrm>
            <a:off x="658351" y="971550"/>
            <a:ext cx="2959608" cy="1987550"/>
          </a:xfrm>
          <a:custGeom>
            <a:avLst/>
            <a:gdLst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2985008 w 3956558"/>
              <a:gd name="connsiteY4" fmla="*/ 1981200 h 1987550"/>
              <a:gd name="connsiteX5" fmla="*/ 0 w 3956558"/>
              <a:gd name="connsiteY5" fmla="*/ 1987550 h 1987550"/>
              <a:gd name="connsiteX6" fmla="*/ 0 w 3956558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3874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6558" h="1987550">
                <a:moveTo>
                  <a:pt x="0" y="0"/>
                </a:moveTo>
                <a:lnTo>
                  <a:pt x="3956558" y="0"/>
                </a:lnTo>
                <a:lnTo>
                  <a:pt x="3905624" y="1387475"/>
                </a:lnTo>
                <a:lnTo>
                  <a:pt x="2985008" y="1981200"/>
                </a:lnTo>
                <a:lnTo>
                  <a:pt x="0" y="19875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9"/>
          <p:cNvSpPr/>
          <p:nvPr/>
        </p:nvSpPr>
        <p:spPr>
          <a:xfrm>
            <a:off x="2909966" y="2382762"/>
            <a:ext cx="2940811" cy="2011363"/>
          </a:xfrm>
          <a:custGeom>
            <a:avLst/>
            <a:gdLst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3956558 w 3956558"/>
              <a:gd name="connsiteY3" fmla="*/ 1987550 h 1987550"/>
              <a:gd name="connsiteX4" fmla="*/ 2985008 w 3956558"/>
              <a:gd name="connsiteY4" fmla="*/ 1981200 h 1987550"/>
              <a:gd name="connsiteX5" fmla="*/ 0 w 3956558"/>
              <a:gd name="connsiteY5" fmla="*/ 1987550 h 1987550"/>
              <a:gd name="connsiteX6" fmla="*/ 0 w 3956558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56558 w 3956558"/>
              <a:gd name="connsiteY2" fmla="*/ 9937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3874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9716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16978 w 3973536"/>
              <a:gd name="connsiteY0" fmla="*/ 0 h 1987550"/>
              <a:gd name="connsiteX1" fmla="*/ 3973536 w 3973536"/>
              <a:gd name="connsiteY1" fmla="*/ 0 h 1987550"/>
              <a:gd name="connsiteX2" fmla="*/ 3922602 w 3973536"/>
              <a:gd name="connsiteY2" fmla="*/ 1971675 h 1987550"/>
              <a:gd name="connsiteX3" fmla="*/ 3001986 w 3973536"/>
              <a:gd name="connsiteY3" fmla="*/ 1981200 h 1987550"/>
              <a:gd name="connsiteX4" fmla="*/ 16978 w 3973536"/>
              <a:gd name="connsiteY4" fmla="*/ 1987550 h 1987550"/>
              <a:gd name="connsiteX5" fmla="*/ 0 w 3973536"/>
              <a:gd name="connsiteY5" fmla="*/ 692150 h 1987550"/>
              <a:gd name="connsiteX6" fmla="*/ 16978 w 3973536"/>
              <a:gd name="connsiteY6" fmla="*/ 0 h 1987550"/>
              <a:gd name="connsiteX0" fmla="*/ 0 w 3956558"/>
              <a:gd name="connsiteY0" fmla="*/ 0 h 1987550"/>
              <a:gd name="connsiteX1" fmla="*/ 3956558 w 3956558"/>
              <a:gd name="connsiteY1" fmla="*/ 0 h 1987550"/>
              <a:gd name="connsiteX2" fmla="*/ 3905624 w 3956558"/>
              <a:gd name="connsiteY2" fmla="*/ 1971675 h 1987550"/>
              <a:gd name="connsiteX3" fmla="*/ 2985008 w 3956558"/>
              <a:gd name="connsiteY3" fmla="*/ 1981200 h 1987550"/>
              <a:gd name="connsiteX4" fmla="*/ 0 w 3956558"/>
              <a:gd name="connsiteY4" fmla="*/ 1987550 h 1987550"/>
              <a:gd name="connsiteX5" fmla="*/ 0 w 3956558"/>
              <a:gd name="connsiteY5" fmla="*/ 0 h 1987550"/>
              <a:gd name="connsiteX0" fmla="*/ 10187 w 3966745"/>
              <a:gd name="connsiteY0" fmla="*/ 0 h 1987550"/>
              <a:gd name="connsiteX1" fmla="*/ 3966745 w 3966745"/>
              <a:gd name="connsiteY1" fmla="*/ 0 h 1987550"/>
              <a:gd name="connsiteX2" fmla="*/ 3915811 w 3966745"/>
              <a:gd name="connsiteY2" fmla="*/ 1971675 h 1987550"/>
              <a:gd name="connsiteX3" fmla="*/ 2995195 w 3966745"/>
              <a:gd name="connsiteY3" fmla="*/ 1981200 h 1987550"/>
              <a:gd name="connsiteX4" fmla="*/ 10187 w 3966745"/>
              <a:gd name="connsiteY4" fmla="*/ 1987550 h 1987550"/>
              <a:gd name="connsiteX5" fmla="*/ 0 w 3966745"/>
              <a:gd name="connsiteY5" fmla="*/ 255270 h 1987550"/>
              <a:gd name="connsiteX6" fmla="*/ 10187 w 3966745"/>
              <a:gd name="connsiteY6" fmla="*/ 0 h 1987550"/>
              <a:gd name="connsiteX0" fmla="*/ 845505 w 3966745"/>
              <a:gd name="connsiteY0" fmla="*/ 0 h 2010410"/>
              <a:gd name="connsiteX1" fmla="*/ 3966745 w 3966745"/>
              <a:gd name="connsiteY1" fmla="*/ 22860 h 2010410"/>
              <a:gd name="connsiteX2" fmla="*/ 3915811 w 3966745"/>
              <a:gd name="connsiteY2" fmla="*/ 1994535 h 2010410"/>
              <a:gd name="connsiteX3" fmla="*/ 2995195 w 3966745"/>
              <a:gd name="connsiteY3" fmla="*/ 2004060 h 2010410"/>
              <a:gd name="connsiteX4" fmla="*/ 10187 w 3966745"/>
              <a:gd name="connsiteY4" fmla="*/ 2010410 h 2010410"/>
              <a:gd name="connsiteX5" fmla="*/ 0 w 3966745"/>
              <a:gd name="connsiteY5" fmla="*/ 278130 h 2010410"/>
              <a:gd name="connsiteX6" fmla="*/ 845505 w 3966745"/>
              <a:gd name="connsiteY6" fmla="*/ 0 h 2010410"/>
              <a:gd name="connsiteX0" fmla="*/ 835770 w 3957010"/>
              <a:gd name="connsiteY0" fmla="*/ 0 h 2010410"/>
              <a:gd name="connsiteX1" fmla="*/ 3957010 w 3957010"/>
              <a:gd name="connsiteY1" fmla="*/ 22860 h 2010410"/>
              <a:gd name="connsiteX2" fmla="*/ 3906076 w 3957010"/>
              <a:gd name="connsiteY2" fmla="*/ 1994535 h 2010410"/>
              <a:gd name="connsiteX3" fmla="*/ 2985460 w 3957010"/>
              <a:gd name="connsiteY3" fmla="*/ 2004060 h 2010410"/>
              <a:gd name="connsiteX4" fmla="*/ 452 w 3957010"/>
              <a:gd name="connsiteY4" fmla="*/ 2010410 h 2010410"/>
              <a:gd name="connsiteX5" fmla="*/ 10639 w 3957010"/>
              <a:gd name="connsiteY5" fmla="*/ 605790 h 2010410"/>
              <a:gd name="connsiteX6" fmla="*/ 835770 w 3957010"/>
              <a:gd name="connsiteY6" fmla="*/ 0 h 2010410"/>
              <a:gd name="connsiteX0" fmla="*/ 835656 w 3956896"/>
              <a:gd name="connsiteY0" fmla="*/ 0 h 2010410"/>
              <a:gd name="connsiteX1" fmla="*/ 3956896 w 3956896"/>
              <a:gd name="connsiteY1" fmla="*/ 22860 h 2010410"/>
              <a:gd name="connsiteX2" fmla="*/ 3905962 w 3956896"/>
              <a:gd name="connsiteY2" fmla="*/ 1994535 h 2010410"/>
              <a:gd name="connsiteX3" fmla="*/ 2985346 w 3956896"/>
              <a:gd name="connsiteY3" fmla="*/ 2004060 h 2010410"/>
              <a:gd name="connsiteX4" fmla="*/ 338 w 3956896"/>
              <a:gd name="connsiteY4" fmla="*/ 2010410 h 2010410"/>
              <a:gd name="connsiteX5" fmla="*/ 16891 w 3956896"/>
              <a:gd name="connsiteY5" fmla="*/ 567690 h 2010410"/>
              <a:gd name="connsiteX6" fmla="*/ 835656 w 3956896"/>
              <a:gd name="connsiteY6" fmla="*/ 0 h 2010410"/>
              <a:gd name="connsiteX0" fmla="*/ 880222 w 3956896"/>
              <a:gd name="connsiteY0" fmla="*/ 0 h 2010410"/>
              <a:gd name="connsiteX1" fmla="*/ 3956896 w 3956896"/>
              <a:gd name="connsiteY1" fmla="*/ 22860 h 2010410"/>
              <a:gd name="connsiteX2" fmla="*/ 3905962 w 3956896"/>
              <a:gd name="connsiteY2" fmla="*/ 1994535 h 2010410"/>
              <a:gd name="connsiteX3" fmla="*/ 2985346 w 3956896"/>
              <a:gd name="connsiteY3" fmla="*/ 2004060 h 2010410"/>
              <a:gd name="connsiteX4" fmla="*/ 338 w 3956896"/>
              <a:gd name="connsiteY4" fmla="*/ 2010410 h 2010410"/>
              <a:gd name="connsiteX5" fmla="*/ 16891 w 3956896"/>
              <a:gd name="connsiteY5" fmla="*/ 567690 h 2010410"/>
              <a:gd name="connsiteX6" fmla="*/ 880222 w 3956896"/>
              <a:gd name="connsiteY6" fmla="*/ 0 h 2010410"/>
              <a:gd name="connsiteX0" fmla="*/ 880222 w 3931429"/>
              <a:gd name="connsiteY0" fmla="*/ 953 h 2011363"/>
              <a:gd name="connsiteX1" fmla="*/ 3931429 w 3931429"/>
              <a:gd name="connsiteY1" fmla="*/ 0 h 2011363"/>
              <a:gd name="connsiteX2" fmla="*/ 3905962 w 3931429"/>
              <a:gd name="connsiteY2" fmla="*/ 1995488 h 2011363"/>
              <a:gd name="connsiteX3" fmla="*/ 2985346 w 3931429"/>
              <a:gd name="connsiteY3" fmla="*/ 2005013 h 2011363"/>
              <a:gd name="connsiteX4" fmla="*/ 338 w 3931429"/>
              <a:gd name="connsiteY4" fmla="*/ 2011363 h 2011363"/>
              <a:gd name="connsiteX5" fmla="*/ 16891 w 3931429"/>
              <a:gd name="connsiteY5" fmla="*/ 568643 h 2011363"/>
              <a:gd name="connsiteX6" fmla="*/ 880222 w 3931429"/>
              <a:gd name="connsiteY6" fmla="*/ 953 h 201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1429" h="2011363">
                <a:moveTo>
                  <a:pt x="880222" y="953"/>
                </a:moveTo>
                <a:lnTo>
                  <a:pt x="3931429" y="0"/>
                </a:lnTo>
                <a:lnTo>
                  <a:pt x="3905962" y="1995488"/>
                </a:lnTo>
                <a:lnTo>
                  <a:pt x="2985346" y="2005013"/>
                </a:lnTo>
                <a:lnTo>
                  <a:pt x="338" y="2011363"/>
                </a:lnTo>
                <a:cubicBezTo>
                  <a:pt x="-3058" y="1433936"/>
                  <a:pt x="20287" y="1146070"/>
                  <a:pt x="16891" y="568643"/>
                </a:cubicBezTo>
                <a:lnTo>
                  <a:pt x="880222" y="953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7163" y="285750"/>
            <a:ext cx="7092837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industrialists – from those who use ‘</a:t>
            </a:r>
            <a:r>
              <a:rPr lang="en-US" b="1" i="1" dirty="0" err="1">
                <a:latin typeface="Bookman Old Style" panose="02050604050505020204" pitchFamily="18" charset="0"/>
              </a:rPr>
              <a:t>tendu</a:t>
            </a:r>
            <a:r>
              <a:rPr lang="en-US" dirty="0">
                <a:latin typeface="Bookman Old Style" panose="02050604050505020204" pitchFamily="18" charset="0"/>
              </a:rPr>
              <a:t>’ leaves to </a:t>
            </a:r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m</a:t>
            </a:r>
            <a:r>
              <a:rPr lang="en-US" dirty="0" smtClean="0">
                <a:latin typeface="Bookman Old Style" panose="02050604050505020204" pitchFamily="18" charset="0"/>
              </a:rPr>
              <a:t>ake </a:t>
            </a:r>
            <a:r>
              <a:rPr lang="en-US" b="1" i="1" dirty="0" err="1">
                <a:latin typeface="Bookman Old Style" panose="02050604050505020204" pitchFamily="18" charset="0"/>
              </a:rPr>
              <a:t>bidis</a:t>
            </a:r>
            <a:r>
              <a:rPr lang="en-US" dirty="0">
                <a:latin typeface="Bookman Old Style" panose="02050604050505020204" pitchFamily="18" charset="0"/>
              </a:rPr>
              <a:t> to the ones with paper mills – who use </a:t>
            </a:r>
            <a:r>
              <a:rPr lang="en-US" dirty="0" smtClean="0">
                <a:latin typeface="Bookman Old Style" panose="02050604050505020204" pitchFamily="18" charset="0"/>
              </a:rPr>
              <a:t>various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forest </a:t>
            </a:r>
            <a:r>
              <a:rPr lang="en-US" dirty="0">
                <a:latin typeface="Bookman Old Style" panose="02050604050505020204" pitchFamily="18" charset="0"/>
              </a:rPr>
              <a:t>produce, but are not dependent on the forests in </a:t>
            </a:r>
            <a:r>
              <a:rPr lang="en-US" dirty="0" smtClean="0">
                <a:latin typeface="Bookman Old Style" panose="02050604050505020204" pitchFamily="18" charset="0"/>
              </a:rPr>
              <a:t>any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one </a:t>
            </a:r>
            <a:r>
              <a:rPr lang="en-US" dirty="0">
                <a:latin typeface="Bookman Old Style" panose="02050604050505020204" pitchFamily="18" charset="0"/>
              </a:rPr>
              <a:t>area.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7"/>
          <a:stretch/>
        </p:blipFill>
        <p:spPr>
          <a:xfrm>
            <a:off x="527163" y="1428750"/>
            <a:ext cx="2476405" cy="1828800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58" y="1428750"/>
            <a:ext cx="2591642" cy="1828800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03" y="1352550"/>
            <a:ext cx="1330797" cy="1828800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52750"/>
            <a:ext cx="2438400" cy="1828800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8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1710" y="285750"/>
            <a:ext cx="70520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wild life and nature enthusiasts who want to conserve nature in its pristine form.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951131"/>
            <a:ext cx="3524628" cy="243840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timesofindia.indiatimes.com/photo/47251701.c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51132"/>
            <a:ext cx="3952875" cy="243840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90750"/>
            <a:ext cx="4125113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457200" y="285750"/>
            <a:ext cx="81442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local people need large quantities of firewood, small timber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and thatch.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6618"/>
            <a:ext cx="2983036" cy="2267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25" y="866618"/>
            <a:ext cx="2729975" cy="2267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78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70104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Bamboo is used to make slats for huts, and baskets for collecting and storing food </a:t>
            </a:r>
            <a:r>
              <a:rPr lang="en-US" dirty="0" smtClean="0">
                <a:latin typeface="Bookman Old Style" panose="02050604050505020204" pitchFamily="18" charset="0"/>
              </a:rPr>
              <a:t>materials.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3" y="932081"/>
            <a:ext cx="4050457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96" y="2514600"/>
            <a:ext cx="3169921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98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49019"/>
            <a:ext cx="73914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Implements </a:t>
            </a:r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n-US" b="1" i="1" dirty="0">
                <a:latin typeface="Bookman Old Style" panose="02050604050505020204" pitchFamily="18" charset="0"/>
              </a:rPr>
              <a:t>agriculture</a:t>
            </a:r>
            <a:r>
              <a:rPr lang="en-US" dirty="0">
                <a:latin typeface="Bookman Old Style" panose="02050604050505020204" pitchFamily="18" charset="0"/>
              </a:rPr>
              <a:t>, fishing and hunting are largely made of wood, also </a:t>
            </a:r>
            <a:r>
              <a:rPr lang="en-US" dirty="0" smtClean="0">
                <a:latin typeface="Bookman Old Style" panose="02050604050505020204" pitchFamily="18" charset="0"/>
              </a:rPr>
              <a:t>forests are </a:t>
            </a:r>
            <a:r>
              <a:rPr lang="en-US" dirty="0">
                <a:latin typeface="Bookman Old Style" panose="02050604050505020204" pitchFamily="18" charset="0"/>
              </a:rPr>
              <a:t>sites for </a:t>
            </a:r>
            <a:r>
              <a:rPr lang="en-US" b="1" i="1" dirty="0">
                <a:latin typeface="Bookman Old Style" panose="02050604050505020204" pitchFamily="18" charset="0"/>
              </a:rPr>
              <a:t>fishing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latin typeface="Bookman Old Style" panose="02050604050505020204" pitchFamily="18" charset="0"/>
              </a:rPr>
              <a:t>hunting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1047750"/>
            <a:ext cx="5214230" cy="2286000"/>
            <a:chOff x="533400" y="1244599"/>
            <a:chExt cx="5214230" cy="2286000"/>
          </a:xfrm>
        </p:grpSpPr>
        <p:grpSp>
          <p:nvGrpSpPr>
            <p:cNvPr id="11" name="Group 10"/>
            <p:cNvGrpSpPr/>
            <p:nvPr/>
          </p:nvGrpSpPr>
          <p:grpSpPr>
            <a:xfrm>
              <a:off x="533400" y="1244599"/>
              <a:ext cx="3405521" cy="2286000"/>
              <a:chOff x="1900275" y="-5968150"/>
              <a:chExt cx="3405521" cy="2286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0275" y="-5968150"/>
                <a:ext cx="2286000" cy="22860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005302">
                <a:off x="3381822" y="-5531644"/>
                <a:ext cx="1923974" cy="1847015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05" r="12222" b="23334"/>
            <a:stretch/>
          </p:blipFill>
          <p:spPr>
            <a:xfrm rot="18938401">
              <a:off x="3618803" y="1769875"/>
              <a:ext cx="2128827" cy="1628807"/>
            </a:xfrm>
            <a:prstGeom prst="roundRect">
              <a:avLst>
                <a:gd name="adj" fmla="val 9685"/>
              </a:avLst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5" y="1041400"/>
            <a:ext cx="3240258" cy="2632710"/>
          </a:xfrm>
          <a:prstGeom prst="round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96104" y="248334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agriculture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1042" y="526018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fishing</a:t>
            </a:r>
            <a:r>
              <a:rPr lang="en-US" dirty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7088" y="52129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C0099"/>
                </a:solidFill>
                <a:latin typeface="Bookman Old Style" panose="02050604050505020204" pitchFamily="18" charset="0"/>
              </a:rPr>
              <a:t>hunting</a:t>
            </a:r>
            <a:endParaRPr lang="en-US" dirty="0">
              <a:solidFill>
                <a:srgbClr val="CC0099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8" y="1049437"/>
            <a:ext cx="3956259" cy="263271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9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4350" y="285750"/>
            <a:ext cx="702945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 addition to people gathering </a:t>
            </a:r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fruits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nuts</a:t>
            </a:r>
            <a:r>
              <a:rPr lang="en-US" dirty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medicines</a:t>
            </a:r>
            <a:r>
              <a:rPr lang="en-US" dirty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from the forests, their cattle also graze in forest areas or feed on other fodder which is collected from forests.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3"/>
          <a:stretch/>
        </p:blipFill>
        <p:spPr>
          <a:xfrm>
            <a:off x="514350" y="1200150"/>
            <a:ext cx="24384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4" r="19778" b="5208"/>
          <a:stretch/>
        </p:blipFill>
        <p:spPr>
          <a:xfrm>
            <a:off x="3038442" y="1200150"/>
            <a:ext cx="2321417" cy="1827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04"/>
          <a:stretch/>
        </p:blipFill>
        <p:spPr>
          <a:xfrm>
            <a:off x="3038442" y="3098800"/>
            <a:ext cx="2321417" cy="1827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105150"/>
            <a:ext cx="24384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1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00" y="514350"/>
            <a:ext cx="7526256" cy="4159930"/>
            <a:chOff x="1079921" y="-318372"/>
            <a:chExt cx="7526256" cy="41599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21" y="1192102"/>
              <a:ext cx="2649456" cy="2649456"/>
            </a:xfrm>
            <a:prstGeom prst="rect">
              <a:avLst/>
            </a:prstGeom>
          </p:spPr>
        </p:pic>
        <p:sp>
          <p:nvSpPr>
            <p:cNvPr id="5" name="Cloud Callout 4"/>
            <p:cNvSpPr/>
            <p:nvPr/>
          </p:nvSpPr>
          <p:spPr>
            <a:xfrm>
              <a:off x="3729377" y="-318372"/>
              <a:ext cx="4876800" cy="2835202"/>
            </a:xfrm>
            <a:prstGeom prst="cloudCallout">
              <a:avLst>
                <a:gd name="adj1" fmla="val -65590"/>
                <a:gd name="adj2" fmla="val 66463"/>
              </a:avLst>
            </a:prstGeom>
            <a:gradFill flip="none" rotWithShape="1">
              <a:gsLst>
                <a:gs pos="90000">
                  <a:schemeClr val="accent6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Bookman Old Style" pitchFamily="18" charset="0"/>
                </a:rPr>
                <a:t>Do you think such use of forest resources would lead to the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Bookman Old Style" pitchFamily="18" charset="0"/>
                </a:rPr>
                <a:t>exhaustion of these resources?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8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194</Words>
  <Application>Microsoft Office PowerPoint</Application>
  <PresentationFormat>On-screen Show (16:9)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2022-04-25T02:28:57Z</dcterms:modified>
</cp:coreProperties>
</file>