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91" r:id="rId2"/>
    <p:sldId id="295" r:id="rId3"/>
    <p:sldId id="299" r:id="rId4"/>
    <p:sldId id="297" r:id="rId5"/>
    <p:sldId id="379" r:id="rId6"/>
    <p:sldId id="392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AF00"/>
    <a:srgbClr val="008EC0"/>
    <a:srgbClr val="008000"/>
    <a:srgbClr val="3399FF"/>
    <a:srgbClr val="66FFFF"/>
    <a:srgbClr val="FF99FF"/>
    <a:srgbClr val="B26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1" autoAdjust="0"/>
    <p:restoredTop sz="94660"/>
  </p:normalViewPr>
  <p:slideViewPr>
    <p:cSldViewPr>
      <p:cViewPr varScale="1">
        <p:scale>
          <a:sx n="143" d="100"/>
          <a:sy n="143" d="100"/>
        </p:scale>
        <p:origin x="660" y="108"/>
      </p:cViewPr>
      <p:guideLst>
        <p:guide orient="horz" pos="162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>
            <a:fillRect/>
          </a:stretch>
        </p:blipFill>
        <p:spPr bwMode="auto">
          <a:xfrm>
            <a:off x="-6350" y="0"/>
            <a:ext cx="915035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5" y="1974850"/>
            <a:ext cx="5857875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34EA2"/>
                </a:solidFill>
                <a:latin typeface="Bookman Old Style" pitchFamily="18" charset="0"/>
              </a:rPr>
              <a:t>Heredity and Evolution </a:t>
            </a:r>
            <a:endParaRPr lang="en-US" altLang="en-US" sz="3600" b="1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15975" y="3140075"/>
            <a:ext cx="62706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sz="2000" b="1" dirty="0">
                <a:solidFill>
                  <a:srgbClr val="FF6600"/>
                </a:solidFill>
                <a:latin typeface="Bookman Old Style" pitchFamily="18" charset="0"/>
              </a:rPr>
              <a:t>Acquired And Inherited Traits</a:t>
            </a:r>
          </a:p>
        </p:txBody>
      </p:sp>
    </p:spTree>
    <p:extLst>
      <p:ext uri="{BB962C8B-B14F-4D97-AF65-F5344CB8AC3E}">
        <p14:creationId xmlns:p14="http://schemas.microsoft.com/office/powerpoint/2010/main" val="190624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70" y="2257426"/>
            <a:ext cx="2213191" cy="2447924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1028870" y="355437"/>
            <a:ext cx="4124779" cy="2744951"/>
            <a:chOff x="1632115" y="80271"/>
            <a:chExt cx="4124779" cy="3375778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32115" y="80271"/>
              <a:ext cx="4124779" cy="3375778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2054776" y="935701"/>
              <a:ext cx="3558905" cy="1362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latin typeface="Book Antiqua" panose="02040602050305030304" pitchFamily="18" charset="0"/>
                </a:rPr>
                <a:t>Lets discuss </a:t>
              </a:r>
              <a:r>
                <a:rPr lang="en-US" sz="2200" b="1" dirty="0">
                  <a:latin typeface="Book Antiqua" panose="02040602050305030304" pitchFamily="18" charset="0"/>
                </a:rPr>
                <a:t>about Acquired and Inherited Traits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191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819150"/>
            <a:ext cx="990600" cy="990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11775" y="311329"/>
            <a:ext cx="3707825" cy="400110"/>
          </a:xfrm>
          <a:prstGeom prst="rect">
            <a:avLst/>
          </a:prstGeom>
          <a:solidFill>
            <a:srgbClr val="00B0F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  <a:cs typeface="Aharoni" pitchFamily="2" charset="-79"/>
              </a:rPr>
              <a:t>Acquired and Inherited Traits</a:t>
            </a:r>
          </a:p>
        </p:txBody>
      </p:sp>
      <p:sp>
        <p:nvSpPr>
          <p:cNvPr id="4" name="Horizontal Scroll 3"/>
          <p:cNvSpPr/>
          <p:nvPr/>
        </p:nvSpPr>
        <p:spPr>
          <a:xfrm>
            <a:off x="2438400" y="732440"/>
            <a:ext cx="4876800" cy="520456"/>
          </a:xfrm>
          <a:prstGeom prst="horizontalScroll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ook Antiqua" panose="02040602050305030304" pitchFamily="18" charset="0"/>
              </a:rPr>
              <a:t>There are two types of cells in any organism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97301" y="1428750"/>
            <a:ext cx="1269899" cy="369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atin typeface="Book Antiqua" panose="02040602050305030304" pitchFamily="18" charset="0"/>
              </a:rPr>
              <a:t>Germ cells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67325" y="1428750"/>
            <a:ext cx="1500732" cy="369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atin typeface="Book Antiqua" panose="02040602050305030304" pitchFamily="18" charset="0"/>
              </a:rPr>
              <a:t>Somatic cells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798082"/>
            <a:ext cx="4191000" cy="923330"/>
          </a:xfrm>
          <a:prstGeom prst="rect">
            <a:avLst/>
          </a:prstGeom>
          <a:noFill/>
          <a:ln w="19050"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Germ cells are the cells of reproductive tissue which pass the changes from one generation to another.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4400" y="1798082"/>
            <a:ext cx="4419600" cy="923330"/>
          </a:xfrm>
          <a:prstGeom prst="rect">
            <a:avLst/>
          </a:prstGeom>
          <a:noFill/>
          <a:ln w="19050"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Somatic </a:t>
            </a:r>
            <a:r>
              <a:rPr lang="en-US" dirty="0" smtClean="0">
                <a:latin typeface="Book Antiqua" panose="02040602050305030304" pitchFamily="18" charset="0"/>
              </a:rPr>
              <a:t>cells are the cells of body tissue which does not pass the changes from one generation to another.</a:t>
            </a:r>
            <a:endParaRPr lang="en-US" dirty="0">
              <a:latin typeface="Book Antiqua" panose="02040602050305030304" pitchFamily="18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111588" y="2911399"/>
            <a:ext cx="3202565" cy="1693759"/>
            <a:chOff x="3007695" y="874880"/>
            <a:chExt cx="2889457" cy="1693759"/>
          </a:xfrm>
        </p:grpSpPr>
        <p:sp>
          <p:nvSpPr>
            <p:cNvPr id="25" name="Cloud Callout 24"/>
            <p:cNvSpPr/>
            <p:nvPr/>
          </p:nvSpPr>
          <p:spPr>
            <a:xfrm>
              <a:off x="3007695" y="874880"/>
              <a:ext cx="2889457" cy="1693759"/>
            </a:xfrm>
            <a:prstGeom prst="cloudCallout">
              <a:avLst>
                <a:gd name="adj1" fmla="val -51909"/>
                <a:gd name="adj2" fmla="val -61347"/>
              </a:avLst>
            </a:prstGeom>
            <a:solidFill>
              <a:srgbClr val="66FFF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18074" y="1036470"/>
              <a:ext cx="2344381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Book Antiqua" panose="02040602050305030304" pitchFamily="18" charset="0"/>
                </a:rPr>
                <a:t>Such traits which can be passed from one generation to another are called as </a:t>
              </a:r>
              <a:r>
                <a:rPr lang="en-US" b="1" i="1" dirty="0">
                  <a:solidFill>
                    <a:srgbClr val="C00000"/>
                  </a:solidFill>
                  <a:latin typeface="Book Antiqua" panose="02040602050305030304" pitchFamily="18" charset="0"/>
                </a:rPr>
                <a:t>Inherited</a:t>
              </a:r>
              <a:r>
                <a:rPr lang="en-US" dirty="0">
                  <a:solidFill>
                    <a:srgbClr val="C00000"/>
                  </a:solidFill>
                  <a:latin typeface="Book Antiqua" panose="02040602050305030304" pitchFamily="18" charset="0"/>
                </a:rPr>
                <a:t> </a:t>
              </a:r>
              <a:r>
                <a:rPr lang="en-US" dirty="0" smtClean="0">
                  <a:latin typeface="Book Antiqua" panose="02040602050305030304" pitchFamily="18" charset="0"/>
                </a:rPr>
                <a:t>traits</a:t>
              </a:r>
              <a:endParaRPr lang="en-US" dirty="0">
                <a:latin typeface="Book Antiqua" panose="02040602050305030304" pitchFamily="18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149934" y="2259747"/>
            <a:ext cx="3202565" cy="1693759"/>
            <a:chOff x="3007695" y="874880"/>
            <a:chExt cx="2889457" cy="1693759"/>
          </a:xfrm>
        </p:grpSpPr>
        <p:sp>
          <p:nvSpPr>
            <p:cNvPr id="28" name="Cloud Callout 27"/>
            <p:cNvSpPr/>
            <p:nvPr/>
          </p:nvSpPr>
          <p:spPr>
            <a:xfrm>
              <a:off x="3007695" y="874880"/>
              <a:ext cx="2889457" cy="1693759"/>
            </a:xfrm>
            <a:prstGeom prst="cloudCallout">
              <a:avLst>
                <a:gd name="adj1" fmla="val 61643"/>
                <a:gd name="adj2" fmla="val -62588"/>
              </a:avLst>
            </a:prstGeom>
            <a:solidFill>
              <a:srgbClr val="66FFF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18074" y="1036470"/>
              <a:ext cx="2344381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Book Antiqua" panose="02040602050305030304" pitchFamily="18" charset="0"/>
                </a:rPr>
                <a:t>Such traits which </a:t>
              </a:r>
              <a:r>
                <a:rPr lang="en-US" dirty="0" smtClean="0">
                  <a:latin typeface="Book Antiqua" panose="02040602050305030304" pitchFamily="18" charset="0"/>
                </a:rPr>
                <a:t>can not </a:t>
              </a:r>
              <a:r>
                <a:rPr lang="en-US" dirty="0">
                  <a:latin typeface="Book Antiqua" panose="02040602050305030304" pitchFamily="18" charset="0"/>
                </a:rPr>
                <a:t>be passed from one generation to another are called as </a:t>
              </a:r>
              <a:r>
                <a:rPr lang="en-US" b="1" i="1" dirty="0">
                  <a:solidFill>
                    <a:srgbClr val="C00000"/>
                  </a:solidFill>
                  <a:latin typeface="Book Antiqua" panose="02040602050305030304" pitchFamily="18" charset="0"/>
                </a:rPr>
                <a:t>Acquired</a:t>
              </a:r>
              <a:r>
                <a:rPr lang="en-US" dirty="0">
                  <a:solidFill>
                    <a:srgbClr val="C00000"/>
                  </a:solidFill>
                  <a:latin typeface="Book Antiqua" panose="02040602050305030304" pitchFamily="18" charset="0"/>
                </a:rPr>
                <a:t> </a:t>
              </a:r>
              <a:r>
                <a:rPr lang="en-US" dirty="0">
                  <a:latin typeface="Book Antiqua" panose="02040602050305030304" pitchFamily="18" charset="0"/>
                </a:rPr>
                <a:t>t</a:t>
              </a:r>
              <a:r>
                <a:rPr lang="en-US" dirty="0" smtClean="0">
                  <a:latin typeface="Book Antiqua" panose="02040602050305030304" pitchFamily="18" charset="0"/>
                </a:rPr>
                <a:t>raits</a:t>
              </a:r>
              <a:endParaRPr lang="en-US" dirty="0">
                <a:latin typeface="Book Antiqua" panose="020406020503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925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172" y="2477975"/>
            <a:ext cx="2683228" cy="106772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8721" y="2343150"/>
            <a:ext cx="2827514" cy="1374465"/>
            <a:chOff x="289034" y="2455874"/>
            <a:chExt cx="4553739" cy="201235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034" y="2455874"/>
              <a:ext cx="1828800" cy="139192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025027" y="2506885"/>
              <a:ext cx="1708773" cy="126538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878927" y="3005056"/>
              <a:ext cx="1963846" cy="139192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2055" y="3076307"/>
              <a:ext cx="1963846" cy="1391920"/>
            </a:xfrm>
            <a:prstGeom prst="rect">
              <a:avLst/>
            </a:prstGeom>
          </p:spPr>
        </p:pic>
      </p:grpSp>
      <p:sp>
        <p:nvSpPr>
          <p:cNvPr id="18" name="Down Arrow 17"/>
          <p:cNvSpPr/>
          <p:nvPr/>
        </p:nvSpPr>
        <p:spPr>
          <a:xfrm rot="16200000">
            <a:off x="3387338" y="2458268"/>
            <a:ext cx="344217" cy="773450"/>
          </a:xfrm>
          <a:prstGeom prst="downArrow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latin typeface="Book Antiqua" panose="02040602050305030304" pitchFamily="18" charset="0"/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4803216" y="3463098"/>
            <a:ext cx="235105" cy="480252"/>
          </a:xfrm>
          <a:prstGeom prst="downArrow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latin typeface="Book Antiqua" panose="0204060205030503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494" y="3867150"/>
            <a:ext cx="731027" cy="53664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747" y="4136555"/>
            <a:ext cx="731027" cy="53664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05800" y="3867150"/>
            <a:ext cx="787349" cy="536646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803241" y="1809750"/>
            <a:ext cx="1616148" cy="369332"/>
          </a:xfrm>
          <a:prstGeom prst="rect">
            <a:avLst/>
          </a:prstGeom>
          <a:solidFill>
            <a:srgbClr val="00B0F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Book Antiqua" panose="02040602050305030304" pitchFamily="18" charset="0"/>
                <a:cs typeface="Aharoni" pitchFamily="2" charset="-79"/>
              </a:rPr>
              <a:t>For example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9987" y="1427496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  <a:latin typeface="Book Antiqua" panose="02040602050305030304" pitchFamily="18" charset="0"/>
              </a:rPr>
              <a:t>Inherited </a:t>
            </a:r>
            <a:r>
              <a:rPr lang="en-US" b="1" i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 Traits</a:t>
            </a:r>
            <a:endParaRPr lang="en-US" b="1" i="1" dirty="0"/>
          </a:p>
        </p:txBody>
      </p:sp>
      <p:sp>
        <p:nvSpPr>
          <p:cNvPr id="32" name="Rectangle 31"/>
          <p:cNvSpPr/>
          <p:nvPr/>
        </p:nvSpPr>
        <p:spPr>
          <a:xfrm>
            <a:off x="7173310" y="1427496"/>
            <a:ext cx="1904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solidFill>
                  <a:srgbClr val="C00000"/>
                </a:solidFill>
                <a:latin typeface="Book Antiqua" panose="02040602050305030304" pitchFamily="18" charset="0"/>
              </a:rPr>
              <a:t>Acquired</a:t>
            </a:r>
            <a:r>
              <a:rPr lang="en-US" dirty="0">
                <a:solidFill>
                  <a:srgbClr val="C00000"/>
                </a:solidFill>
                <a:latin typeface="Book Antiqua" panose="02040602050305030304" pitchFamily="18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 </a:t>
            </a:r>
            <a:r>
              <a:rPr lang="en-US" b="1" i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Traits</a:t>
            </a:r>
            <a:r>
              <a:rPr lang="en-US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 </a:t>
            </a:r>
            <a:endParaRPr lang="en-US" dirty="0"/>
          </a:p>
        </p:txBody>
      </p:sp>
      <p:sp>
        <p:nvSpPr>
          <p:cNvPr id="36" name="Down Arrow 35"/>
          <p:cNvSpPr/>
          <p:nvPr/>
        </p:nvSpPr>
        <p:spPr>
          <a:xfrm rot="5400000">
            <a:off x="2647944" y="1449407"/>
            <a:ext cx="213732" cy="328019"/>
          </a:xfrm>
          <a:prstGeom prst="downArrow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latin typeface="Book Antiqua" panose="02040602050305030304" pitchFamily="18" charset="0"/>
            </a:endParaRPr>
          </a:p>
        </p:txBody>
      </p:sp>
      <p:sp>
        <p:nvSpPr>
          <p:cNvPr id="37" name="Down Arrow 36"/>
          <p:cNvSpPr/>
          <p:nvPr/>
        </p:nvSpPr>
        <p:spPr>
          <a:xfrm rot="16200000" flipH="1">
            <a:off x="6915144" y="1449408"/>
            <a:ext cx="213732" cy="328019"/>
          </a:xfrm>
          <a:prstGeom prst="downArrow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latin typeface="Book Antiqua" panose="02040602050305030304" pitchFamily="18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711775" y="311329"/>
            <a:ext cx="6603425" cy="1498421"/>
            <a:chOff x="711775" y="311329"/>
            <a:chExt cx="6603425" cy="1498421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200" y="819150"/>
              <a:ext cx="990600" cy="990600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711775" y="311329"/>
              <a:ext cx="3707825" cy="40011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C0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Book Antiqua" panose="02040602050305030304" pitchFamily="18" charset="0"/>
                  <a:cs typeface="Aharoni" pitchFamily="2" charset="-79"/>
                </a:rPr>
                <a:t>Acquired and Inherited Traits</a:t>
              </a:r>
            </a:p>
          </p:txBody>
        </p:sp>
        <p:sp>
          <p:nvSpPr>
            <p:cNvPr id="40" name="Horizontal Scroll 39"/>
            <p:cNvSpPr/>
            <p:nvPr/>
          </p:nvSpPr>
          <p:spPr>
            <a:xfrm>
              <a:off x="2438400" y="732440"/>
              <a:ext cx="4876800" cy="520456"/>
            </a:xfrm>
            <a:prstGeom prst="horizontalScroll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Book Antiqua" panose="02040602050305030304" pitchFamily="18" charset="0"/>
                </a:rPr>
                <a:t>There are two types of cells in any organism</a:t>
              </a:r>
              <a:endParaRPr lang="en-US" dirty="0">
                <a:latin typeface="Book Antiqua" panose="020406020503050303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97301" y="1428750"/>
              <a:ext cx="1269899" cy="36933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 smtClean="0">
                  <a:latin typeface="Book Antiqua" panose="02040602050305030304" pitchFamily="18" charset="0"/>
                </a:rPr>
                <a:t>Germ cells</a:t>
              </a:r>
              <a:endParaRPr lang="en-US" dirty="0">
                <a:latin typeface="Book Antiqua" panose="020406020503050303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267325" y="1428750"/>
              <a:ext cx="1500732" cy="36933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 smtClean="0">
                  <a:latin typeface="Book Antiqua" panose="02040602050305030304" pitchFamily="18" charset="0"/>
                </a:rPr>
                <a:t>Somatic cells</a:t>
              </a:r>
              <a:endParaRPr lang="en-US" dirty="0">
                <a:latin typeface="Book Antiqua" panose="02040602050305030304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084672" y="1484558"/>
            <a:ext cx="2626779" cy="1051691"/>
            <a:chOff x="3139034" y="1001151"/>
            <a:chExt cx="2626779" cy="1051691"/>
          </a:xfrm>
        </p:grpSpPr>
        <p:sp>
          <p:nvSpPr>
            <p:cNvPr id="45" name="Cloud Callout 44"/>
            <p:cNvSpPr/>
            <p:nvPr/>
          </p:nvSpPr>
          <p:spPr>
            <a:xfrm>
              <a:off x="3139034" y="1001151"/>
              <a:ext cx="2626779" cy="1051691"/>
            </a:xfrm>
            <a:prstGeom prst="cloudCallout">
              <a:avLst>
                <a:gd name="adj1" fmla="val -46329"/>
                <a:gd name="adj2" fmla="val 60898"/>
              </a:avLst>
            </a:prstGeom>
            <a:solidFill>
              <a:srgbClr val="66FFF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60722" y="1180433"/>
              <a:ext cx="24090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Book Antiqua" panose="02040602050305030304" pitchFamily="18" charset="0"/>
                </a:rPr>
                <a:t>If we breed a group of mice with tail</a:t>
              </a:r>
              <a:endParaRPr lang="en-US" dirty="0">
                <a:latin typeface="Book Antiqua" panose="02040602050305030304" pitchFamily="18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465018" y="1444265"/>
            <a:ext cx="2188856" cy="1102612"/>
            <a:chOff x="3139034" y="1001151"/>
            <a:chExt cx="2626779" cy="1102612"/>
          </a:xfrm>
        </p:grpSpPr>
        <p:sp>
          <p:nvSpPr>
            <p:cNvPr id="48" name="Cloud Callout 47"/>
            <p:cNvSpPr/>
            <p:nvPr/>
          </p:nvSpPr>
          <p:spPr>
            <a:xfrm>
              <a:off x="3139034" y="1001151"/>
              <a:ext cx="2626779" cy="1051691"/>
            </a:xfrm>
            <a:prstGeom prst="cloudCallout">
              <a:avLst>
                <a:gd name="adj1" fmla="val -51611"/>
                <a:gd name="adj2" fmla="val 65895"/>
              </a:avLst>
            </a:prstGeom>
            <a:solidFill>
              <a:srgbClr val="66FFF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260722" y="1180433"/>
              <a:ext cx="240903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Book Antiqua" panose="02040602050305030304" pitchFamily="18" charset="0"/>
                </a:rPr>
                <a:t>Lets take</a:t>
              </a:r>
              <a:r>
                <a:rPr lang="en-US" dirty="0">
                  <a:latin typeface="Book Antiqua" panose="02040602050305030304" pitchFamily="18" charset="0"/>
                </a:rPr>
                <a:t> group of </a:t>
              </a:r>
              <a:r>
                <a:rPr lang="en-US" dirty="0" smtClean="0">
                  <a:latin typeface="Book Antiqua" panose="02040602050305030304" pitchFamily="18" charset="0"/>
                </a:rPr>
                <a:t>mice with </a:t>
              </a:r>
              <a:r>
                <a:rPr lang="en-US" dirty="0">
                  <a:latin typeface="Book Antiqua" panose="02040602050305030304" pitchFamily="18" charset="0"/>
                </a:rPr>
                <a:t>tail</a:t>
              </a:r>
            </a:p>
            <a:p>
              <a:pPr algn="ctr"/>
              <a:r>
                <a:rPr lang="en-US" dirty="0" smtClean="0">
                  <a:latin typeface="Book Antiqua" panose="02040602050305030304" pitchFamily="18" charset="0"/>
                </a:rPr>
                <a:t> </a:t>
              </a:r>
              <a:endParaRPr lang="en-US" dirty="0">
                <a:latin typeface="Book Antiqua" panose="02040602050305030304" pitchFamily="18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517828" y="3879032"/>
            <a:ext cx="2188856" cy="1051691"/>
            <a:chOff x="3139034" y="1001151"/>
            <a:chExt cx="2626779" cy="1051691"/>
          </a:xfrm>
        </p:grpSpPr>
        <p:sp>
          <p:nvSpPr>
            <p:cNvPr id="51" name="Cloud Callout 50"/>
            <p:cNvSpPr/>
            <p:nvPr/>
          </p:nvSpPr>
          <p:spPr>
            <a:xfrm>
              <a:off x="3139034" y="1001151"/>
              <a:ext cx="2626779" cy="1051691"/>
            </a:xfrm>
            <a:prstGeom prst="cloudCallout">
              <a:avLst>
                <a:gd name="adj1" fmla="val 67952"/>
                <a:gd name="adj2" fmla="val -41039"/>
              </a:avLst>
            </a:prstGeom>
            <a:solidFill>
              <a:srgbClr val="66FFF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260722" y="1180433"/>
              <a:ext cx="24090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Book Antiqua" panose="02040602050305030304" pitchFamily="18" charset="0"/>
                </a:rPr>
                <a:t>All offspring's will have tail</a:t>
              </a:r>
              <a:endParaRPr lang="en-US" dirty="0">
                <a:latin typeface="Book Antiqua" panose="020406020503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521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30" grpId="0" animBg="1"/>
      <p:bldP spid="31" grpId="0"/>
      <p:bldP spid="32" grpId="0"/>
      <p:bldP spid="36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1045173" y="2320290"/>
            <a:ext cx="2352822" cy="950699"/>
            <a:chOff x="289034" y="2519144"/>
            <a:chExt cx="3444766" cy="1265379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034" y="2519144"/>
              <a:ext cx="1828800" cy="1265379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025027" y="2548409"/>
              <a:ext cx="1708773" cy="1182331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1152120" y="2343151"/>
            <a:ext cx="2138929" cy="950701"/>
            <a:chOff x="289034" y="2455874"/>
            <a:chExt cx="3444766" cy="139192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034" y="2455874"/>
              <a:ext cx="1828800" cy="139192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025027" y="2506885"/>
              <a:ext cx="1708773" cy="1265382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649987" y="311329"/>
            <a:ext cx="8428012" cy="1867753"/>
            <a:chOff x="649987" y="311329"/>
            <a:chExt cx="8428012" cy="1867753"/>
          </a:xfrm>
        </p:grpSpPr>
        <p:sp>
          <p:nvSpPr>
            <p:cNvPr id="30" name="Rectangle 29"/>
            <p:cNvSpPr/>
            <p:nvPr/>
          </p:nvSpPr>
          <p:spPr>
            <a:xfrm>
              <a:off x="803241" y="1809750"/>
              <a:ext cx="1616148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C0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  <a:latin typeface="Book Antiqua" panose="02040602050305030304" pitchFamily="18" charset="0"/>
                  <a:cs typeface="Aharoni" pitchFamily="2" charset="-79"/>
                </a:rPr>
                <a:t>For example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49987" y="1427496"/>
              <a:ext cx="18646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C00000"/>
                  </a:solidFill>
                  <a:latin typeface="Book Antiqua" panose="02040602050305030304" pitchFamily="18" charset="0"/>
                </a:rPr>
                <a:t>Inherited </a:t>
              </a:r>
              <a:r>
                <a:rPr lang="en-US" b="1" i="1" dirty="0" smtClean="0">
                  <a:solidFill>
                    <a:srgbClr val="C00000"/>
                  </a:solidFill>
                  <a:latin typeface="Book Antiqua" panose="02040602050305030304" pitchFamily="18" charset="0"/>
                </a:rPr>
                <a:t> Traits</a:t>
              </a:r>
              <a:endParaRPr lang="en-US" b="1" i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173310" y="1427496"/>
              <a:ext cx="19046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C00000"/>
                  </a:solidFill>
                  <a:latin typeface="Book Antiqua" panose="02040602050305030304" pitchFamily="18" charset="0"/>
                </a:rPr>
                <a:t>Acquired</a:t>
              </a:r>
              <a:r>
                <a:rPr lang="en-US" dirty="0">
                  <a:solidFill>
                    <a:srgbClr val="C00000"/>
                  </a:solidFill>
                  <a:latin typeface="Book Antiqua" panose="02040602050305030304" pitchFamily="18" charset="0"/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latin typeface="Book Antiqua" panose="02040602050305030304" pitchFamily="18" charset="0"/>
                </a:rPr>
                <a:t> </a:t>
              </a:r>
              <a:r>
                <a:rPr lang="en-US" b="1" i="1" dirty="0" smtClean="0">
                  <a:solidFill>
                    <a:srgbClr val="C00000"/>
                  </a:solidFill>
                  <a:latin typeface="Book Antiqua" panose="02040602050305030304" pitchFamily="18" charset="0"/>
                </a:rPr>
                <a:t>Traits</a:t>
              </a:r>
              <a:r>
                <a:rPr lang="en-US" dirty="0" smtClean="0">
                  <a:solidFill>
                    <a:srgbClr val="C00000"/>
                  </a:solidFill>
                  <a:latin typeface="Book Antiqua" panose="02040602050305030304" pitchFamily="18" charset="0"/>
                </a:rPr>
                <a:t> </a:t>
              </a:r>
              <a:endParaRPr lang="en-US" dirty="0"/>
            </a:p>
          </p:txBody>
        </p:sp>
        <p:sp>
          <p:nvSpPr>
            <p:cNvPr id="36" name="Down Arrow 35"/>
            <p:cNvSpPr/>
            <p:nvPr/>
          </p:nvSpPr>
          <p:spPr>
            <a:xfrm rot="5400000">
              <a:off x="2647944" y="1449407"/>
              <a:ext cx="213732" cy="328019"/>
            </a:xfrm>
            <a:prstGeom prst="down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b="1" dirty="0">
                <a:latin typeface="Book Antiqua" panose="02040602050305030304" pitchFamily="18" charset="0"/>
              </a:endParaRPr>
            </a:p>
          </p:txBody>
        </p:sp>
        <p:sp>
          <p:nvSpPr>
            <p:cNvPr id="37" name="Down Arrow 36"/>
            <p:cNvSpPr/>
            <p:nvPr/>
          </p:nvSpPr>
          <p:spPr>
            <a:xfrm rot="16200000" flipH="1">
              <a:off x="6915144" y="1449408"/>
              <a:ext cx="213732" cy="328019"/>
            </a:xfrm>
            <a:prstGeom prst="down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b="1" dirty="0">
                <a:latin typeface="Book Antiqua" panose="02040602050305030304" pitchFamily="18" charset="0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711775" y="311329"/>
              <a:ext cx="6603425" cy="1498421"/>
              <a:chOff x="711775" y="311329"/>
              <a:chExt cx="6603425" cy="1498421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7200" y="819150"/>
                <a:ext cx="990600" cy="990600"/>
              </a:xfrm>
              <a:prstGeom prst="rect">
                <a:avLst/>
              </a:prstGeom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711775" y="311329"/>
                <a:ext cx="3707825" cy="40011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C0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50000" endA="300" endPos="55000" dir="5400000" sy="-100000" algn="bl" rotWithShape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Book Antiqua" panose="02040602050305030304" pitchFamily="18" charset="0"/>
                    <a:cs typeface="Aharoni" pitchFamily="2" charset="-79"/>
                  </a:rPr>
                  <a:t>Acquired and Inherited Traits</a:t>
                </a:r>
              </a:p>
            </p:txBody>
          </p:sp>
          <p:sp>
            <p:nvSpPr>
              <p:cNvPr id="40" name="Horizontal Scroll 39"/>
              <p:cNvSpPr/>
              <p:nvPr/>
            </p:nvSpPr>
            <p:spPr>
              <a:xfrm>
                <a:off x="2438400" y="732440"/>
                <a:ext cx="4876800" cy="520456"/>
              </a:xfrm>
              <a:prstGeom prst="horizontalScroll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Book Antiqua" panose="02040602050305030304" pitchFamily="18" charset="0"/>
                  </a:rPr>
                  <a:t>There are two types of cells in any organism</a:t>
                </a:r>
                <a:endParaRPr lang="en-US" dirty="0">
                  <a:latin typeface="Book Antiqua" panose="02040602050305030304" pitchFamily="18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997301" y="1428750"/>
                <a:ext cx="1269899" cy="369332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dirty="0" smtClean="0">
                    <a:latin typeface="Book Antiqua" panose="02040602050305030304" pitchFamily="18" charset="0"/>
                  </a:rPr>
                  <a:t>Germ cells</a:t>
                </a:r>
                <a:endParaRPr lang="en-US" dirty="0">
                  <a:latin typeface="Book Antiqua" panose="02040602050305030304" pitchFamily="18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267325" y="1428750"/>
                <a:ext cx="1500732" cy="369332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dirty="0" smtClean="0">
                    <a:latin typeface="Book Antiqua" panose="02040602050305030304" pitchFamily="18" charset="0"/>
                  </a:rPr>
                  <a:t>Somatic cells</a:t>
                </a:r>
                <a:endParaRPr lang="en-US" dirty="0">
                  <a:latin typeface="Book Antiqua" panose="02040602050305030304" pitchFamily="18" charset="0"/>
                </a:endParaRPr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4264250" y="1817305"/>
            <a:ext cx="2188856" cy="1051691"/>
            <a:chOff x="3139034" y="1001151"/>
            <a:chExt cx="2626779" cy="1051691"/>
          </a:xfrm>
        </p:grpSpPr>
        <p:sp>
          <p:nvSpPr>
            <p:cNvPr id="54" name="Cloud Callout 53"/>
            <p:cNvSpPr/>
            <p:nvPr/>
          </p:nvSpPr>
          <p:spPr>
            <a:xfrm>
              <a:off x="3139034" y="1001151"/>
              <a:ext cx="2626779" cy="1051691"/>
            </a:xfrm>
            <a:prstGeom prst="cloudCallout">
              <a:avLst>
                <a:gd name="adj1" fmla="val -66017"/>
                <a:gd name="adj2" fmla="val 46906"/>
              </a:avLst>
            </a:prstGeom>
            <a:solidFill>
              <a:srgbClr val="66FFF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352168" y="1085843"/>
              <a:ext cx="219759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Book Antiqua" panose="02040602050305030304" pitchFamily="18" charset="0"/>
                </a:rPr>
                <a:t>If tails of mice are removed by surgery </a:t>
              </a:r>
              <a:endParaRPr lang="en-US" dirty="0">
                <a:latin typeface="Book Antiqua" panose="02040602050305030304" pitchFamily="18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056" y="2343151"/>
            <a:ext cx="962144" cy="57186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599" y="2343151"/>
            <a:ext cx="901615" cy="571860"/>
          </a:xfrm>
          <a:prstGeom prst="rect">
            <a:avLst/>
          </a:prstGeom>
        </p:spPr>
      </p:pic>
      <p:grpSp>
        <p:nvGrpSpPr>
          <p:cNvPr id="65" name="Group 64"/>
          <p:cNvGrpSpPr/>
          <p:nvPr/>
        </p:nvGrpSpPr>
        <p:grpSpPr>
          <a:xfrm>
            <a:off x="84707" y="3291353"/>
            <a:ext cx="2188856" cy="1051691"/>
            <a:chOff x="3139034" y="1001151"/>
            <a:chExt cx="2626779" cy="1051691"/>
          </a:xfrm>
        </p:grpSpPr>
        <p:sp>
          <p:nvSpPr>
            <p:cNvPr id="66" name="Cloud Callout 65"/>
            <p:cNvSpPr/>
            <p:nvPr/>
          </p:nvSpPr>
          <p:spPr>
            <a:xfrm>
              <a:off x="3139034" y="1001151"/>
              <a:ext cx="2626779" cy="1051691"/>
            </a:xfrm>
            <a:prstGeom prst="cloudCallout">
              <a:avLst>
                <a:gd name="adj1" fmla="val 43463"/>
                <a:gd name="adj2" fmla="val -78016"/>
              </a:avLst>
            </a:prstGeom>
            <a:solidFill>
              <a:srgbClr val="66FFF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352168" y="1085843"/>
              <a:ext cx="219759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Book Antiqua" panose="02040602050305030304" pitchFamily="18" charset="0"/>
                </a:rPr>
                <a:t>If we breed these tailless  mice</a:t>
              </a:r>
              <a:endParaRPr lang="en-US" dirty="0">
                <a:latin typeface="Book Antiqua" panose="02040602050305030304" pitchFamily="18" charset="0"/>
              </a:endParaRPr>
            </a:p>
          </p:txBody>
        </p:sp>
      </p:grpSp>
      <p:sp>
        <p:nvSpPr>
          <p:cNvPr id="68" name="Multiply 67"/>
          <p:cNvSpPr/>
          <p:nvPr/>
        </p:nvSpPr>
        <p:spPr>
          <a:xfrm>
            <a:off x="2113932" y="2363662"/>
            <a:ext cx="335530" cy="334808"/>
          </a:xfrm>
          <a:prstGeom prst="mathMultiply">
            <a:avLst>
              <a:gd name="adj1" fmla="val 11451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Down Arrow 68"/>
          <p:cNvSpPr/>
          <p:nvPr/>
        </p:nvSpPr>
        <p:spPr>
          <a:xfrm>
            <a:off x="2134267" y="3028950"/>
            <a:ext cx="235105" cy="480252"/>
          </a:xfrm>
          <a:prstGeom prst="downArrow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latin typeface="Book Antiqua" panose="02040602050305030304" pitchFamily="18" charset="0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787" y="3257550"/>
            <a:ext cx="884543" cy="649342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040" y="3526955"/>
            <a:ext cx="884543" cy="649342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54179" y="3257550"/>
            <a:ext cx="952692" cy="649342"/>
          </a:xfrm>
          <a:prstGeom prst="rect">
            <a:avLst/>
          </a:prstGeom>
        </p:spPr>
      </p:pic>
      <p:grpSp>
        <p:nvGrpSpPr>
          <p:cNvPr id="73" name="Group 72"/>
          <p:cNvGrpSpPr/>
          <p:nvPr/>
        </p:nvGrpSpPr>
        <p:grpSpPr>
          <a:xfrm>
            <a:off x="3575673" y="3222806"/>
            <a:ext cx="2188856" cy="1051691"/>
            <a:chOff x="3139034" y="1001151"/>
            <a:chExt cx="2626779" cy="1051691"/>
          </a:xfrm>
        </p:grpSpPr>
        <p:sp>
          <p:nvSpPr>
            <p:cNvPr id="74" name="Cloud Callout 73"/>
            <p:cNvSpPr/>
            <p:nvPr/>
          </p:nvSpPr>
          <p:spPr>
            <a:xfrm>
              <a:off x="3139034" y="1001151"/>
              <a:ext cx="2626779" cy="1051691"/>
            </a:xfrm>
            <a:prstGeom prst="cloudCallout">
              <a:avLst>
                <a:gd name="adj1" fmla="val -69858"/>
                <a:gd name="adj2" fmla="val 14926"/>
              </a:avLst>
            </a:prstGeom>
            <a:solidFill>
              <a:srgbClr val="66FFF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352168" y="1169923"/>
              <a:ext cx="21975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Book Antiqua" panose="02040602050305030304" pitchFamily="18" charset="0"/>
                </a:rPr>
                <a:t>All </a:t>
              </a:r>
              <a:r>
                <a:rPr lang="en-US" dirty="0" err="1" smtClean="0">
                  <a:latin typeface="Book Antiqua" panose="02040602050305030304" pitchFamily="18" charset="0"/>
                </a:rPr>
                <a:t>offsprings</a:t>
              </a:r>
              <a:r>
                <a:rPr lang="en-US" dirty="0" smtClean="0">
                  <a:latin typeface="Book Antiqua" panose="02040602050305030304" pitchFamily="18" charset="0"/>
                </a:rPr>
                <a:t> </a:t>
              </a:r>
              <a:r>
                <a:rPr lang="en-US" dirty="0">
                  <a:latin typeface="Book Antiqua" panose="02040602050305030304" pitchFamily="18" charset="0"/>
                </a:rPr>
                <a:t>will have tail</a:t>
              </a:r>
            </a:p>
          </p:txBody>
        </p:sp>
      </p:grpSp>
      <p:sp>
        <p:nvSpPr>
          <p:cNvPr id="77" name="Horizontal Scroll 76"/>
          <p:cNvSpPr/>
          <p:nvPr/>
        </p:nvSpPr>
        <p:spPr>
          <a:xfrm>
            <a:off x="540557" y="4129110"/>
            <a:ext cx="4715142" cy="886693"/>
          </a:xfrm>
          <a:prstGeom prst="horizontalScroll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ook Antiqua" panose="02040602050305030304" pitchFamily="18" charset="0"/>
              </a:rPr>
              <a:t>Such characters which are not inherited are called as </a:t>
            </a:r>
            <a:r>
              <a:rPr lang="en-US" b="1" dirty="0">
                <a:solidFill>
                  <a:srgbClr val="FFFF00"/>
                </a:solidFill>
                <a:latin typeface="Book Antiqua" panose="02040602050305030304" pitchFamily="18" charset="0"/>
                <a:cs typeface="Aharoni" pitchFamily="2" charset="-79"/>
              </a:rPr>
              <a:t>Acquired </a:t>
            </a:r>
            <a:r>
              <a:rPr lang="en-US" b="1" dirty="0" smtClean="0">
                <a:solidFill>
                  <a:srgbClr val="FFFF00"/>
                </a:solidFill>
                <a:latin typeface="Book Antiqua" panose="02040602050305030304" pitchFamily="18" charset="0"/>
                <a:cs typeface="Aharoni" pitchFamily="2" charset="-79"/>
              </a:rPr>
              <a:t>Characters</a:t>
            </a:r>
            <a:endParaRPr lang="en-US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76" name="Horizontal Scroll 75"/>
          <p:cNvSpPr/>
          <p:nvPr/>
        </p:nvSpPr>
        <p:spPr>
          <a:xfrm>
            <a:off x="299745" y="3963312"/>
            <a:ext cx="5186656" cy="1180188"/>
          </a:xfrm>
          <a:prstGeom prst="horizontalScroll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All </a:t>
            </a:r>
            <a:r>
              <a:rPr lang="en-US" dirty="0" err="1" smtClean="0">
                <a:latin typeface="Book Antiqua" panose="02040602050305030304" pitchFamily="18" charset="0"/>
              </a:rPr>
              <a:t>offsprings</a:t>
            </a:r>
            <a:r>
              <a:rPr lang="en-US" dirty="0" smtClean="0">
                <a:latin typeface="Book Antiqua" panose="02040602050305030304" pitchFamily="18" charset="0"/>
              </a:rPr>
              <a:t> </a:t>
            </a:r>
            <a:r>
              <a:rPr lang="en-US" dirty="0">
                <a:latin typeface="Book Antiqua" panose="02040602050305030304" pitchFamily="18" charset="0"/>
              </a:rPr>
              <a:t>will have </a:t>
            </a:r>
            <a:r>
              <a:rPr lang="en-US" dirty="0" smtClean="0">
                <a:latin typeface="Book Antiqua" panose="02040602050305030304" pitchFamily="18" charset="0"/>
              </a:rPr>
              <a:t>tail as tail don’t have germ cell and removal of tail can’t change the genes of germ cells</a:t>
            </a:r>
            <a:endParaRPr lang="en-US" dirty="0">
              <a:latin typeface="Book Antiqua" panose="02040602050305030304" pitchFamily="18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990600" y="2343150"/>
            <a:ext cx="2438400" cy="950701"/>
            <a:chOff x="-93817" y="2455874"/>
            <a:chExt cx="3927067" cy="13919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538"/>
            <a:stretch/>
          </p:blipFill>
          <p:spPr>
            <a:xfrm>
              <a:off x="-93817" y="2455874"/>
              <a:ext cx="447356" cy="1391920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703"/>
            <a:stretch/>
          </p:blipFill>
          <p:spPr>
            <a:xfrm flipH="1">
              <a:off x="3452239" y="2506885"/>
              <a:ext cx="381011" cy="12653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307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0.03889 0.0012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" y="6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19333E-6 L -0.05764 0.003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2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7" grpId="0" animBg="1"/>
      <p:bldP spid="76" grpId="0" animBg="1"/>
      <p:bldP spid="7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60481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</TotalTime>
  <Words>224</Words>
  <Application>Microsoft Office PowerPoint</Application>
  <PresentationFormat>On-screen Show (16:9)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Aharoni</vt:lpstr>
      <vt:lpstr>Arial</vt:lpstr>
      <vt:lpstr>Book Antiqua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528</cp:revision>
  <dcterms:created xsi:type="dcterms:W3CDTF">2013-07-31T12:47:49Z</dcterms:created>
  <dcterms:modified xsi:type="dcterms:W3CDTF">2022-04-25T02:23:52Z</dcterms:modified>
</cp:coreProperties>
</file>