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8" r:id="rId2"/>
    <p:sldId id="373" r:id="rId3"/>
    <p:sldId id="329" r:id="rId4"/>
    <p:sldId id="389" r:id="rId5"/>
    <p:sldId id="376" r:id="rId6"/>
    <p:sldId id="395" r:id="rId7"/>
    <p:sldId id="375" r:id="rId8"/>
    <p:sldId id="378" r:id="rId9"/>
    <p:sldId id="39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20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Mendel’s Dihybrid </a:t>
            </a:r>
            <a:r>
              <a:rPr lang="pt-BR" altLang="en-US" sz="2000" b="1" dirty="0">
                <a:solidFill>
                  <a:srgbClr val="FF6600"/>
                </a:solidFill>
                <a:latin typeface="Bookman Old Style" pitchFamily="18" charset="0"/>
              </a:rPr>
              <a:t>cross</a:t>
            </a:r>
          </a:p>
        </p:txBody>
      </p:sp>
    </p:spTree>
    <p:extLst>
      <p:ext uri="{BB962C8B-B14F-4D97-AF65-F5344CB8AC3E}">
        <p14:creationId xmlns:p14="http://schemas.microsoft.com/office/powerpoint/2010/main" val="24297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667318" y="799990"/>
            <a:ext cx="2876228" cy="1328023"/>
          </a:xfrm>
          <a:prstGeom prst="wedgeRoundRectCallout">
            <a:avLst>
              <a:gd name="adj1" fmla="val -47843"/>
              <a:gd name="adj2" fmla="val 21219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Mendel crossed tall pea plant with axial flower and dwarf pea plant with terminal flower</a:t>
            </a:r>
            <a:endParaRPr lang="en-US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37945" y="748652"/>
            <a:ext cx="3006782" cy="1442098"/>
          </a:xfrm>
          <a:prstGeom prst="wedgeRoundRectCallout">
            <a:avLst>
              <a:gd name="adj1" fmla="val -47843"/>
              <a:gd name="adj2" fmla="val 21219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He </a:t>
            </a:r>
            <a:r>
              <a:rPr lang="en-US" sz="1600" b="1" i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symbolise</a:t>
            </a:r>
            <a:r>
              <a:rPr lang="en-US" sz="16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tall </a:t>
            </a:r>
            <a:r>
              <a:rPr lang="en-US" sz="16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pea plant with axial flower as </a:t>
            </a:r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TTAA and </a:t>
            </a:r>
            <a:r>
              <a:rPr lang="en-US" sz="16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dwarf pea plant with terminal </a:t>
            </a:r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flower </a:t>
            </a:r>
            <a:r>
              <a:rPr lang="en-US" sz="1600" b="1" i="1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ttaa</a:t>
            </a:r>
            <a:endParaRPr lang="en-US" sz="1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71750"/>
            <a:ext cx="1159537" cy="19982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60" y="3002030"/>
            <a:ext cx="994146" cy="156794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12064" y="267462"/>
            <a:ext cx="3297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Mendel’s  </a:t>
            </a:r>
            <a:r>
              <a:rPr lang="en-US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Dihybrid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cross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13655" y="977728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4130" y="916173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25236" y="1703070"/>
            <a:ext cx="6286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98629" y="1703070"/>
            <a:ext cx="6286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82540" y="1716882"/>
            <a:ext cx="4411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22198" y="1716882"/>
            <a:ext cx="4411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ta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918046" y="1326555"/>
            <a:ext cx="409792" cy="381000"/>
            <a:chOff x="2590800" y="1428750"/>
            <a:chExt cx="409792" cy="381000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2590800" y="1428750"/>
              <a:ext cx="194925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785725" y="1428750"/>
              <a:ext cx="214867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71385" y="1288455"/>
            <a:ext cx="409792" cy="381000"/>
            <a:chOff x="2590800" y="1428750"/>
            <a:chExt cx="409792" cy="381000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2590800" y="1428750"/>
              <a:ext cx="194925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785725" y="1428750"/>
              <a:ext cx="214867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ular Callout 81"/>
          <p:cNvSpPr/>
          <p:nvPr/>
        </p:nvSpPr>
        <p:spPr>
          <a:xfrm>
            <a:off x="1161131" y="1432991"/>
            <a:ext cx="1983529" cy="833959"/>
          </a:xfrm>
          <a:prstGeom prst="wedgeRoundRectCallout">
            <a:avLst>
              <a:gd name="adj1" fmla="val 64545"/>
              <a:gd name="adj2" fmla="val -57919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Tall </a:t>
            </a:r>
            <a:r>
              <a:rPr lang="en-US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pea plant with axial flower</a:t>
            </a:r>
            <a:endParaRPr lang="en-US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5601" y="957223"/>
            <a:ext cx="1551433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Parents (P1)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568822" y="2647950"/>
            <a:ext cx="1983529" cy="465625"/>
          </a:xfrm>
          <a:prstGeom prst="wedgeRoundRectCallout">
            <a:avLst>
              <a:gd name="adj1" fmla="val 4619"/>
              <a:gd name="adj2" fmla="val 100887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F1 generation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ounded Rectangular Callout 99"/>
          <p:cNvSpPr/>
          <p:nvPr/>
        </p:nvSpPr>
        <p:spPr>
          <a:xfrm>
            <a:off x="5638800" y="1420324"/>
            <a:ext cx="2212129" cy="846625"/>
          </a:xfrm>
          <a:prstGeom prst="wedgeRoundRectCallout">
            <a:avLst>
              <a:gd name="adj1" fmla="val -66997"/>
              <a:gd name="adj2" fmla="val -59093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Dwarf </a:t>
            </a:r>
            <a:r>
              <a:rPr lang="en-US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pea plant with terminal flower</a:t>
            </a:r>
            <a:endParaRPr lang="en-US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601" y="1707555"/>
            <a:ext cx="1392937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Gametes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4064306" y="863617"/>
            <a:ext cx="557822" cy="566777"/>
          </a:xfrm>
          <a:prstGeom prst="mathMultiply">
            <a:avLst>
              <a:gd name="adj1" fmla="val 11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23826" y="1703070"/>
            <a:ext cx="6286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5601" y="3366016"/>
            <a:ext cx="2329379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First filial generation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106" y="4171950"/>
            <a:ext cx="486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Mendel observed that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all the plants were tall bearing axial flowers as</a:t>
            </a:r>
            <a:r>
              <a:rPr lang="en-US" b="1" dirty="0" smtClean="0">
                <a:solidFill>
                  <a:srgbClr val="00B050"/>
                </a:solidFill>
                <a:latin typeface="Book Antiqua" panose="02040602050305030304" pitchFamily="18" charset="0"/>
              </a:rPr>
              <a:t> ‘T’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is dominant over </a:t>
            </a:r>
            <a:r>
              <a:rPr lang="en-US" b="1" dirty="0" smtClean="0">
                <a:solidFill>
                  <a:srgbClr val="00B050"/>
                </a:solidFill>
                <a:latin typeface="Book Antiqua" panose="02040602050305030304" pitchFamily="18" charset="0"/>
              </a:rPr>
              <a:t> ‘t’</a:t>
            </a:r>
            <a:r>
              <a:rPr lang="en-US" b="1" dirty="0" smtClean="0">
                <a:latin typeface="Book Antiqua" panose="02040602050305030304" pitchFamily="18" charset="0"/>
              </a:rPr>
              <a:t> and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as</a:t>
            </a:r>
            <a:r>
              <a:rPr lang="en-US" b="1" dirty="0">
                <a:solidFill>
                  <a:srgbClr val="00B050"/>
                </a:solidFill>
                <a:latin typeface="Book Antiqua" panose="02040602050305030304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Book Antiqua" panose="02040602050305030304" pitchFamily="18" charset="0"/>
              </a:rPr>
              <a:t>‘A’ </a:t>
            </a:r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is dominant over </a:t>
            </a:r>
            <a:r>
              <a:rPr lang="en-US" b="1" dirty="0">
                <a:solidFill>
                  <a:srgbClr val="00B050"/>
                </a:solidFill>
                <a:latin typeface="Book Antiqua" panose="02040602050305030304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Book Antiqua" panose="02040602050305030304" pitchFamily="18" charset="0"/>
              </a:rPr>
              <a:t>‘a’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58066" y="2086818"/>
            <a:ext cx="442576" cy="164853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00641" y="2086818"/>
            <a:ext cx="319425" cy="164853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812978" y="2086818"/>
            <a:ext cx="820145" cy="164853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2978" y="2086818"/>
            <a:ext cx="1597222" cy="164853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113655" y="2114550"/>
            <a:ext cx="1824722" cy="16207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741004" y="2114550"/>
            <a:ext cx="197373" cy="16207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46145" y="2114550"/>
            <a:ext cx="1504567" cy="16207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50712" y="2114550"/>
            <a:ext cx="174908" cy="16207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13450" y="3786004"/>
            <a:ext cx="8851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18689" y="3786004"/>
            <a:ext cx="8851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23928" y="3786004"/>
            <a:ext cx="8851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029167" y="3786004"/>
            <a:ext cx="8851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54" grpId="0" animBg="1"/>
      <p:bldP spid="56" grpId="0"/>
      <p:bldP spid="57" grpId="0"/>
      <p:bldP spid="58" grpId="0"/>
      <p:bldP spid="59" grpId="0"/>
      <p:bldP spid="60" grpId="0"/>
      <p:bldP spid="62" grpId="0"/>
      <p:bldP spid="82" grpId="0" animBg="1"/>
      <p:bldP spid="82" grpId="1" animBg="1"/>
      <p:bldP spid="83" grpId="0" animBg="1"/>
      <p:bldP spid="107" grpId="0" animBg="1"/>
      <p:bldP spid="100" grpId="0" animBg="1"/>
      <p:bldP spid="100" grpId="1" animBg="1"/>
      <p:bldP spid="44" grpId="0" animBg="1"/>
      <p:bldP spid="47" grpId="0" animBg="1"/>
      <p:bldP spid="50" grpId="0"/>
      <p:bldP spid="72" grpId="0" animBg="1"/>
      <p:bldP spid="36" grpId="0"/>
      <p:bldP spid="61" grpId="0"/>
      <p:bldP spid="73" grpId="0"/>
      <p:bldP spid="74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12064" y="267462"/>
            <a:ext cx="3297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Mendel’s  Monohybrid cross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70077" y="685800"/>
            <a:ext cx="885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81409" y="666750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676549" y="1085013"/>
            <a:ext cx="1598678" cy="419938"/>
            <a:chOff x="1895964" y="1212649"/>
            <a:chExt cx="1598678" cy="650185"/>
          </a:xfrm>
        </p:grpSpPr>
        <p:cxnSp>
          <p:nvCxnSpPr>
            <p:cNvPr id="79" name="Straight Arrow Connector 78"/>
            <p:cNvCxnSpPr>
              <a:endCxn id="52" idx="0"/>
            </p:cNvCxnSpPr>
            <p:nvPr/>
          </p:nvCxnSpPr>
          <p:spPr>
            <a:xfrm flipH="1">
              <a:off x="1895964" y="1223778"/>
              <a:ext cx="828651" cy="63905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59" idx="0"/>
            </p:cNvCxnSpPr>
            <p:nvPr/>
          </p:nvCxnSpPr>
          <p:spPr>
            <a:xfrm>
              <a:off x="2718265" y="1213945"/>
              <a:ext cx="776377" cy="6488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1" idx="0"/>
            </p:cNvCxnSpPr>
            <p:nvPr/>
          </p:nvCxnSpPr>
          <p:spPr>
            <a:xfrm flipH="1">
              <a:off x="2455565" y="1217413"/>
              <a:ext cx="262586" cy="64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58" idx="0"/>
            </p:cNvCxnSpPr>
            <p:nvPr/>
          </p:nvCxnSpPr>
          <p:spPr>
            <a:xfrm>
              <a:off x="2720530" y="1212649"/>
              <a:ext cx="219470" cy="6501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609599" y="741323"/>
            <a:ext cx="2143241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On self-pollination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86905"/>
              </p:ext>
            </p:extLst>
          </p:nvPr>
        </p:nvGraphicFramePr>
        <p:xfrm>
          <a:off x="2157551" y="2117408"/>
          <a:ext cx="3252649" cy="28165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4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89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89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2167053" y="2120307"/>
            <a:ext cx="728547" cy="521293"/>
            <a:chOff x="788194" y="757238"/>
            <a:chExt cx="728547" cy="521293"/>
          </a:xfrm>
        </p:grpSpPr>
        <p:pic>
          <p:nvPicPr>
            <p:cNvPr id="92" name="Picture 2" descr="http://www.clker.com/cliparts/5/3/9/6/11949849661308840073female_symbol_dan_gerhar_01.svg.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1811" y="1011831"/>
              <a:ext cx="152400" cy="25889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Straight Connector 92"/>
            <p:cNvCxnSpPr/>
            <p:nvPr/>
          </p:nvCxnSpPr>
          <p:spPr>
            <a:xfrm>
              <a:off x="788194" y="757238"/>
              <a:ext cx="728547" cy="5212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94" name="Picture 4" descr="http://www.clker.com/cliparts/b/1/7/9/11949849671589982655male_symbol_dan_gerhards_01.svg.hi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3489" y="827681"/>
              <a:ext cx="180852" cy="1820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Rectangle 105"/>
          <p:cNvSpPr/>
          <p:nvPr/>
        </p:nvSpPr>
        <p:spPr>
          <a:xfrm>
            <a:off x="712748" y="1517650"/>
            <a:ext cx="1448284" cy="39576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Gametes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2286000" y="1504950"/>
            <a:ext cx="2350670" cy="474365"/>
            <a:chOff x="1277858" y="1708150"/>
            <a:chExt cx="2350670" cy="474365"/>
          </a:xfrm>
        </p:grpSpPr>
        <p:sp>
          <p:nvSpPr>
            <p:cNvPr id="136" name="Rectangle 135"/>
            <p:cNvSpPr/>
            <p:nvPr/>
          </p:nvSpPr>
          <p:spPr>
            <a:xfrm>
              <a:off x="2570040" y="1720850"/>
              <a:ext cx="526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87381" y="1708150"/>
              <a:ext cx="44114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79938" y="1720850"/>
              <a:ext cx="54374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77858" y="1720850"/>
              <a:ext cx="62869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124659" y="1058414"/>
            <a:ext cx="1598678" cy="419938"/>
            <a:chOff x="1895964" y="1212649"/>
            <a:chExt cx="1598678" cy="650185"/>
          </a:xfrm>
        </p:grpSpPr>
        <p:cxnSp>
          <p:nvCxnSpPr>
            <p:cNvPr id="141" name="Straight Arrow Connector 140"/>
            <p:cNvCxnSpPr/>
            <p:nvPr/>
          </p:nvCxnSpPr>
          <p:spPr>
            <a:xfrm flipH="1">
              <a:off x="1895964" y="1223778"/>
              <a:ext cx="828651" cy="63905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718265" y="1213945"/>
              <a:ext cx="776377" cy="6488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2455565" y="1217413"/>
              <a:ext cx="262586" cy="64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720530" y="1212649"/>
              <a:ext cx="219470" cy="6501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4748663" y="1516451"/>
            <a:ext cx="2350670" cy="474365"/>
            <a:chOff x="1277858" y="1708150"/>
            <a:chExt cx="2350670" cy="474365"/>
          </a:xfrm>
        </p:grpSpPr>
        <p:sp>
          <p:nvSpPr>
            <p:cNvPr id="146" name="Rectangle 145"/>
            <p:cNvSpPr/>
            <p:nvPr/>
          </p:nvSpPr>
          <p:spPr>
            <a:xfrm>
              <a:off x="2570040" y="1720850"/>
              <a:ext cx="526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187381" y="1708150"/>
              <a:ext cx="44114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79938" y="1720850"/>
              <a:ext cx="54374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277858" y="1720850"/>
              <a:ext cx="62869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6035632" y="1527175"/>
            <a:ext cx="5261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652973" y="1514475"/>
            <a:ext cx="4411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345530" y="1527175"/>
            <a:ext cx="5437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743450" y="1527175"/>
            <a:ext cx="6286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2286000" y="1504950"/>
            <a:ext cx="2350670" cy="474365"/>
            <a:chOff x="1277858" y="1708150"/>
            <a:chExt cx="2350670" cy="474365"/>
          </a:xfrm>
        </p:grpSpPr>
        <p:sp>
          <p:nvSpPr>
            <p:cNvPr id="156" name="Rectangle 155"/>
            <p:cNvSpPr/>
            <p:nvPr/>
          </p:nvSpPr>
          <p:spPr>
            <a:xfrm>
              <a:off x="2570040" y="1720850"/>
              <a:ext cx="526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187381" y="1708150"/>
              <a:ext cx="44114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879938" y="1720850"/>
              <a:ext cx="54374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277858" y="1720850"/>
              <a:ext cx="62869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909894" y="2122688"/>
            <a:ext cx="635788" cy="51348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166938" y="2641600"/>
            <a:ext cx="728662" cy="59191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545682" y="2116077"/>
            <a:ext cx="635788" cy="52234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4191000" y="2116078"/>
            <a:ext cx="647700" cy="52711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833938" y="2124211"/>
            <a:ext cx="576262" cy="51348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166938" y="3233518"/>
            <a:ext cx="728662" cy="5479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166938" y="3790950"/>
            <a:ext cx="728662" cy="555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166938" y="4342032"/>
            <a:ext cx="728662" cy="59191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553259" y="2796857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840361" y="2796857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213259" y="2796857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858830" y="2796857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584488" y="3376196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871591" y="3376196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219642" y="3376196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890059" y="337619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596482" y="3955535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883584" y="3955535"/>
            <a:ext cx="643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482" y="3955535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C61863"/>
                </a:solidFill>
                <a:latin typeface="Book Antiqua" panose="02040602050305030304" pitchFamily="18" charset="0"/>
              </a:rPr>
              <a:t>t</a:t>
            </a:r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902053" y="395553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C61863"/>
                </a:solidFill>
                <a:latin typeface="Book Antiqua" panose="02040602050305030304" pitchFamily="18" charset="0"/>
              </a:rPr>
              <a:t>t</a:t>
            </a:r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627711" y="4534874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889967" y="4534874"/>
            <a:ext cx="643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87711" y="453487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933283" y="4534874"/>
            <a:ext cx="482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05718" y="3253276"/>
            <a:ext cx="1446360" cy="59481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Second filial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43722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46914E-7 L 0.07153 0.1317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-0.41372 0.4546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4" y="2271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46914E-6 L -0.47674 0.560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7" y="2802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-0.33924 0.3509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1753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7813 0.2472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3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83" grpId="0" animBg="1"/>
      <p:bldP spid="106" grpId="0" animBg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5" grpId="0" animBg="1"/>
      <p:bldP spid="5" grpId="1" animBg="1"/>
      <p:bldP spid="5" grpId="2" animBg="1"/>
      <p:bldP spid="5" grpId="3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81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Mendel’s Dihybrid cross ( self cross) </a:t>
            </a:r>
          </a:p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Genotypic and Phenotypic ratio</a:t>
            </a:r>
            <a:endParaRPr lang="pt-BR" alt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Arrow Connector 100"/>
          <p:cNvCxnSpPr/>
          <p:nvPr/>
        </p:nvCxnSpPr>
        <p:spPr>
          <a:xfrm>
            <a:off x="3418230" y="2652972"/>
            <a:ext cx="0" cy="197312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096668" y="2652972"/>
            <a:ext cx="0" cy="197758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704216" y="2763563"/>
            <a:ext cx="0" cy="186699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332214" y="2652972"/>
            <a:ext cx="0" cy="199249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2064" y="267462"/>
            <a:ext cx="3297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Mendel’s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Dihybrid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cross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70077" y="685800"/>
            <a:ext cx="885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81409" y="666750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TtAa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676549" y="1085013"/>
            <a:ext cx="1598678" cy="419938"/>
            <a:chOff x="1895964" y="1212649"/>
            <a:chExt cx="1598678" cy="650185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1895964" y="1223778"/>
              <a:ext cx="828651" cy="63905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718265" y="1213945"/>
              <a:ext cx="776377" cy="6488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2455565" y="1217413"/>
              <a:ext cx="262586" cy="64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720530" y="1212649"/>
              <a:ext cx="219470" cy="6501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609599" y="741323"/>
            <a:ext cx="2143241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On self-pollination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27575"/>
              </p:ext>
            </p:extLst>
          </p:nvPr>
        </p:nvGraphicFramePr>
        <p:xfrm>
          <a:off x="2157551" y="2117408"/>
          <a:ext cx="3252649" cy="28165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4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89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89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2167053" y="2120307"/>
            <a:ext cx="728547" cy="521293"/>
            <a:chOff x="788194" y="757238"/>
            <a:chExt cx="728547" cy="521293"/>
          </a:xfrm>
        </p:grpSpPr>
        <p:pic>
          <p:nvPicPr>
            <p:cNvPr id="92" name="Picture 2" descr="http://www.clker.com/cliparts/5/3/9/6/11949849661308840073female_symbol_dan_gerhar_01.svg.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1811" y="1011831"/>
              <a:ext cx="152400" cy="25889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Straight Connector 92"/>
            <p:cNvCxnSpPr/>
            <p:nvPr/>
          </p:nvCxnSpPr>
          <p:spPr>
            <a:xfrm>
              <a:off x="788194" y="757238"/>
              <a:ext cx="728547" cy="5212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94" name="Picture 4" descr="http://www.clker.com/cliparts/b/1/7/9/11949849671589982655male_symbol_dan_gerhards_01.svg.hi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3489" y="827681"/>
              <a:ext cx="180852" cy="1820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Rectangle 105"/>
          <p:cNvSpPr/>
          <p:nvPr/>
        </p:nvSpPr>
        <p:spPr>
          <a:xfrm>
            <a:off x="712748" y="1517650"/>
            <a:ext cx="1448284" cy="39576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Gametes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2286000" y="1504950"/>
            <a:ext cx="2350670" cy="474365"/>
            <a:chOff x="1277858" y="1708150"/>
            <a:chExt cx="2350670" cy="474365"/>
          </a:xfrm>
        </p:grpSpPr>
        <p:sp>
          <p:nvSpPr>
            <p:cNvPr id="136" name="Rectangle 135"/>
            <p:cNvSpPr/>
            <p:nvPr/>
          </p:nvSpPr>
          <p:spPr>
            <a:xfrm>
              <a:off x="2570040" y="1720850"/>
              <a:ext cx="526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87381" y="1708150"/>
              <a:ext cx="44114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79938" y="1720850"/>
              <a:ext cx="54374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77858" y="1720850"/>
              <a:ext cx="62869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124659" y="1058414"/>
            <a:ext cx="1598678" cy="419938"/>
            <a:chOff x="1895964" y="1212649"/>
            <a:chExt cx="1598678" cy="650185"/>
          </a:xfrm>
        </p:grpSpPr>
        <p:cxnSp>
          <p:nvCxnSpPr>
            <p:cNvPr id="141" name="Straight Arrow Connector 140"/>
            <p:cNvCxnSpPr/>
            <p:nvPr/>
          </p:nvCxnSpPr>
          <p:spPr>
            <a:xfrm flipH="1">
              <a:off x="1895964" y="1223778"/>
              <a:ext cx="828651" cy="63905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718265" y="1213945"/>
              <a:ext cx="776377" cy="6488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2455565" y="1217413"/>
              <a:ext cx="262586" cy="64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720530" y="1212649"/>
              <a:ext cx="219470" cy="6501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4748663" y="1516451"/>
            <a:ext cx="2350670" cy="474365"/>
            <a:chOff x="1277858" y="1708150"/>
            <a:chExt cx="2350670" cy="474365"/>
          </a:xfrm>
        </p:grpSpPr>
        <p:sp>
          <p:nvSpPr>
            <p:cNvPr id="146" name="Rectangle 145"/>
            <p:cNvSpPr/>
            <p:nvPr/>
          </p:nvSpPr>
          <p:spPr>
            <a:xfrm>
              <a:off x="2570040" y="1720850"/>
              <a:ext cx="526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187381" y="1708150"/>
              <a:ext cx="44114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79938" y="1720850"/>
              <a:ext cx="54374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277858" y="1720850"/>
              <a:ext cx="62869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6035632" y="1527175"/>
            <a:ext cx="5261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652973" y="1514475"/>
            <a:ext cx="4411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345530" y="1527175"/>
            <a:ext cx="5437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743450" y="1527175"/>
            <a:ext cx="6286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2286000" y="1504950"/>
            <a:ext cx="2350670" cy="474365"/>
            <a:chOff x="1277858" y="1708150"/>
            <a:chExt cx="2350670" cy="474365"/>
          </a:xfrm>
        </p:grpSpPr>
        <p:sp>
          <p:nvSpPr>
            <p:cNvPr id="156" name="Rectangle 155"/>
            <p:cNvSpPr/>
            <p:nvPr/>
          </p:nvSpPr>
          <p:spPr>
            <a:xfrm>
              <a:off x="2570040" y="1720850"/>
              <a:ext cx="526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187381" y="1708150"/>
              <a:ext cx="44114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879938" y="1720850"/>
              <a:ext cx="54374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277858" y="1720850"/>
              <a:ext cx="62869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3553259" y="2796857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840361" y="2796857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213259" y="2796857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800600" y="2796857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584488" y="3376196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871591" y="3376196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244489" y="3376196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831829" y="337619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596482" y="3955535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883584" y="3955535"/>
            <a:ext cx="643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482" y="3955535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C61863"/>
                </a:solidFill>
                <a:latin typeface="Book Antiqua" panose="02040602050305030304" pitchFamily="18" charset="0"/>
              </a:rPr>
              <a:t>t</a:t>
            </a:r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876800" y="395553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C61863"/>
                </a:solidFill>
                <a:latin typeface="Book Antiqua" panose="02040602050305030304" pitchFamily="18" charset="0"/>
              </a:rPr>
              <a:t>t</a:t>
            </a:r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627711" y="4534874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914814" y="4534874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87711" y="453487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908030" y="4534874"/>
            <a:ext cx="482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05718" y="3253276"/>
            <a:ext cx="1446360" cy="59481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Second filial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generation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29000" y="2652972"/>
            <a:ext cx="0" cy="2211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>
            <a:off x="3025290" y="2994558"/>
            <a:ext cx="0" cy="2211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096668" y="2652972"/>
            <a:ext cx="0" cy="2211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38769" y="3104634"/>
            <a:ext cx="864780" cy="51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704216" y="2652972"/>
            <a:ext cx="0" cy="2211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938769" y="3105150"/>
            <a:ext cx="147232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2214" y="2652972"/>
            <a:ext cx="0" cy="2211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938769" y="3104634"/>
            <a:ext cx="217831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429000" y="2652972"/>
            <a:ext cx="0" cy="83381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>
            <a:off x="3079786" y="3607191"/>
            <a:ext cx="0" cy="2211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96668" y="2652972"/>
            <a:ext cx="0" cy="83381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025292" y="3717782"/>
            <a:ext cx="785877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704216" y="2652972"/>
            <a:ext cx="0" cy="762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025292" y="3717781"/>
            <a:ext cx="1452373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332214" y="2652972"/>
            <a:ext cx="0" cy="75423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313670" y="3709386"/>
            <a:ext cx="180341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429000" y="2652972"/>
            <a:ext cx="2820" cy="141291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>
            <a:off x="3036762" y="4186287"/>
            <a:ext cx="0" cy="2211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96668" y="2652972"/>
            <a:ext cx="0" cy="141291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938767" y="4296879"/>
            <a:ext cx="87889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704216" y="2652972"/>
            <a:ext cx="0" cy="137934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938771" y="4296878"/>
            <a:ext cx="1502054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332214" y="2633791"/>
            <a:ext cx="0" cy="143209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016759" y="4296877"/>
            <a:ext cx="2100322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6200000">
            <a:off x="3049359" y="4754779"/>
            <a:ext cx="0" cy="2211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2938769" y="4865371"/>
            <a:ext cx="88884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2938775" y="4865371"/>
            <a:ext cx="152270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028653" y="4865371"/>
            <a:ext cx="208842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3419475" y="2673478"/>
            <a:ext cx="2820" cy="188058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087143" y="2673479"/>
            <a:ext cx="0" cy="188058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694691" y="2718154"/>
            <a:ext cx="0" cy="183590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322689" y="2647950"/>
            <a:ext cx="0" cy="190611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46914E-7 L 0.07153 0.1317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463 L -0.41372 0.4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4" y="2271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46914E-6 L -0.47674 0.560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7" y="2802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-0.33924 0.3509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1753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7813 0.2472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83" grpId="0" animBg="1"/>
      <p:bldP spid="106" grpId="0" animBg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81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3418230" y="2652972"/>
            <a:ext cx="0" cy="197312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096668" y="2652972"/>
            <a:ext cx="0" cy="197758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704216" y="2763563"/>
            <a:ext cx="0" cy="186699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332214" y="2652972"/>
            <a:ext cx="0" cy="199249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62213"/>
              </p:ext>
            </p:extLst>
          </p:nvPr>
        </p:nvGraphicFramePr>
        <p:xfrm>
          <a:off x="2157551" y="2117408"/>
          <a:ext cx="3252649" cy="28165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4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89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89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167053" y="2120307"/>
            <a:ext cx="728547" cy="521293"/>
            <a:chOff x="788194" y="757238"/>
            <a:chExt cx="728547" cy="521293"/>
          </a:xfrm>
        </p:grpSpPr>
        <p:pic>
          <p:nvPicPr>
            <p:cNvPr id="8" name="Picture 2" descr="http://www.clker.com/cliparts/5/3/9/6/11949849661308840073female_symbol_dan_gerhar_01.svg.hi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41811" y="1011831"/>
              <a:ext cx="152400" cy="25889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788194" y="757238"/>
              <a:ext cx="728547" cy="5212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10" name="Picture 4" descr="http://www.clker.com/cliparts/b/1/7/9/11949849671589982655male_symbol_dan_gerhards_01.svg.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3489" y="827681"/>
              <a:ext cx="180852" cy="1820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Rectangle 10"/>
          <p:cNvSpPr/>
          <p:nvPr/>
        </p:nvSpPr>
        <p:spPr>
          <a:xfrm>
            <a:off x="3553259" y="2796857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0361" y="2796857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13259" y="2796857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2796857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4488" y="3376196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71591" y="3376196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44489" y="3376196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31829" y="337619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96482" y="3955535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83584" y="3955535"/>
            <a:ext cx="643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6482" y="3955535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C61863"/>
                </a:solidFill>
                <a:latin typeface="Book Antiqua" panose="02040602050305030304" pitchFamily="18" charset="0"/>
              </a:rPr>
              <a:t>t</a:t>
            </a:r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76800" y="395553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C61863"/>
                </a:solidFill>
                <a:latin typeface="Book Antiqua" panose="02040602050305030304" pitchFamily="18" charset="0"/>
              </a:rPr>
              <a:t>t</a:t>
            </a:r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27711" y="4534874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4814" y="4534874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87711" y="453487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08030" y="4534874"/>
            <a:ext cx="482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ttaa</a:t>
            </a:r>
            <a:endParaRPr lang="en-US" sz="1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63709" y="3839784"/>
            <a:ext cx="5261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06189" y="4399721"/>
            <a:ext cx="4411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54892" y="3279848"/>
            <a:ext cx="5437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12413" y="2719912"/>
            <a:ext cx="6286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61863"/>
                </a:solidFill>
                <a:latin typeface="Book Antiqua" panose="02040602050305030304" pitchFamily="18" charset="0"/>
              </a:rPr>
              <a:t>TA</a:t>
            </a:r>
            <a:endParaRPr lang="en-US" sz="2400" b="1" dirty="0">
              <a:solidFill>
                <a:srgbClr val="C61863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926080" y="2173585"/>
            <a:ext cx="2350670" cy="474365"/>
            <a:chOff x="1277858" y="1708150"/>
            <a:chExt cx="2350670" cy="474365"/>
          </a:xfrm>
        </p:grpSpPr>
        <p:sp>
          <p:nvSpPr>
            <p:cNvPr id="64" name="Rectangle 63"/>
            <p:cNvSpPr/>
            <p:nvPr/>
          </p:nvSpPr>
          <p:spPr>
            <a:xfrm>
              <a:off x="2570040" y="1720850"/>
              <a:ext cx="526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87381" y="1708150"/>
              <a:ext cx="44114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79938" y="1720850"/>
              <a:ext cx="54374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77858" y="1720850"/>
              <a:ext cx="62869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61863"/>
                  </a:solidFill>
                  <a:latin typeface="Book Antiqua" panose="02040602050305030304" pitchFamily="18" charset="0"/>
                </a:rPr>
                <a:t>TA</a:t>
              </a:r>
              <a:endParaRPr lang="en-US" sz="2400" b="1" dirty="0">
                <a:solidFill>
                  <a:srgbClr val="C61863"/>
                </a:solidFill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4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463 L -0.41372 0.4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4" y="22716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46914E-6 L -0.47674 0.560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7" y="28025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-0.33924 0.35092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17531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7813 0.2472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5" t="43061" r="40405" b="17556"/>
          <a:stretch/>
        </p:blipFill>
        <p:spPr bwMode="auto">
          <a:xfrm>
            <a:off x="538454" y="676275"/>
            <a:ext cx="2795068" cy="241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512064" y="267462"/>
            <a:ext cx="3297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Mendel’s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Dihybrid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cross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5760" y="1081152"/>
            <a:ext cx="168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Tall &amp; axial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6143" y="412935"/>
            <a:ext cx="2047898" cy="43487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Phenotypic ratio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Cloud Callout 36"/>
          <p:cNvSpPr/>
          <p:nvPr/>
        </p:nvSpPr>
        <p:spPr>
          <a:xfrm>
            <a:off x="5638800" y="1120462"/>
            <a:ext cx="2971800" cy="1398707"/>
          </a:xfrm>
          <a:prstGeom prst="cloudCallout">
            <a:avLst>
              <a:gd name="adj1" fmla="val -62961"/>
              <a:gd name="adj2" fmla="val -38286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All the genetic combination which has dominant </a:t>
            </a:r>
            <a:r>
              <a:rPr lang="en-US" sz="16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‘T’</a:t>
            </a:r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and </a:t>
            </a:r>
            <a:r>
              <a:rPr lang="en-US" sz="16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‘A’</a:t>
            </a:r>
            <a:endParaRPr lang="en-US" sz="16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3608" y="1158875"/>
            <a:ext cx="2104742" cy="1912937"/>
          </a:xfrm>
          <a:custGeom>
            <a:avLst/>
            <a:gdLst>
              <a:gd name="connsiteX0" fmla="*/ 0 w 2028825"/>
              <a:gd name="connsiteY0" fmla="*/ 0 h 457200"/>
              <a:gd name="connsiteX1" fmla="*/ 2028825 w 2028825"/>
              <a:gd name="connsiteY1" fmla="*/ 0 h 457200"/>
              <a:gd name="connsiteX2" fmla="*/ 2028825 w 2028825"/>
              <a:gd name="connsiteY2" fmla="*/ 457200 h 457200"/>
              <a:gd name="connsiteX3" fmla="*/ 0 w 2028825"/>
              <a:gd name="connsiteY3" fmla="*/ 457200 h 457200"/>
              <a:gd name="connsiteX4" fmla="*/ 0 w 2028825"/>
              <a:gd name="connsiteY4" fmla="*/ 0 h 457200"/>
              <a:gd name="connsiteX0" fmla="*/ 0 w 2028825"/>
              <a:gd name="connsiteY0" fmla="*/ 0 h 457200"/>
              <a:gd name="connsiteX1" fmla="*/ 2028825 w 2028825"/>
              <a:gd name="connsiteY1" fmla="*/ 0 h 457200"/>
              <a:gd name="connsiteX2" fmla="*/ 2028825 w 2028825"/>
              <a:gd name="connsiteY2" fmla="*/ 457200 h 457200"/>
              <a:gd name="connsiteX3" fmla="*/ 520701 w 2028825"/>
              <a:gd name="connsiteY3" fmla="*/ 457200 h 457200"/>
              <a:gd name="connsiteX4" fmla="*/ 0 w 2028825"/>
              <a:gd name="connsiteY4" fmla="*/ 457200 h 457200"/>
              <a:gd name="connsiteX5" fmla="*/ 0 w 2028825"/>
              <a:gd name="connsiteY5" fmla="*/ 0 h 457200"/>
              <a:gd name="connsiteX0" fmla="*/ 0 w 2028825"/>
              <a:gd name="connsiteY0" fmla="*/ 0 h 1828800"/>
              <a:gd name="connsiteX1" fmla="*/ 2028825 w 2028825"/>
              <a:gd name="connsiteY1" fmla="*/ 0 h 1828800"/>
              <a:gd name="connsiteX2" fmla="*/ 2028825 w 2028825"/>
              <a:gd name="connsiteY2" fmla="*/ 457200 h 1828800"/>
              <a:gd name="connsiteX3" fmla="*/ 520701 w 2028825"/>
              <a:gd name="connsiteY3" fmla="*/ 457200 h 1828800"/>
              <a:gd name="connsiteX4" fmla="*/ 9525 w 2028825"/>
              <a:gd name="connsiteY4" fmla="*/ 1828800 h 1828800"/>
              <a:gd name="connsiteX5" fmla="*/ 0 w 2028825"/>
              <a:gd name="connsiteY5" fmla="*/ 0 h 1828800"/>
              <a:gd name="connsiteX0" fmla="*/ 0 w 2028825"/>
              <a:gd name="connsiteY0" fmla="*/ 0 h 1828800"/>
              <a:gd name="connsiteX1" fmla="*/ 2028825 w 2028825"/>
              <a:gd name="connsiteY1" fmla="*/ 0 h 1828800"/>
              <a:gd name="connsiteX2" fmla="*/ 2028825 w 2028825"/>
              <a:gd name="connsiteY2" fmla="*/ 457200 h 1828800"/>
              <a:gd name="connsiteX3" fmla="*/ 520701 w 2028825"/>
              <a:gd name="connsiteY3" fmla="*/ 457200 h 1828800"/>
              <a:gd name="connsiteX4" fmla="*/ 180976 w 2028825"/>
              <a:gd name="connsiteY4" fmla="*/ 1349375 h 1828800"/>
              <a:gd name="connsiteX5" fmla="*/ 9525 w 2028825"/>
              <a:gd name="connsiteY5" fmla="*/ 1828800 h 1828800"/>
              <a:gd name="connsiteX6" fmla="*/ 0 w 2028825"/>
              <a:gd name="connsiteY6" fmla="*/ 0 h 1828800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520701 w 2028825"/>
              <a:gd name="connsiteY3" fmla="*/ 457200 h 1849437"/>
              <a:gd name="connsiteX4" fmla="*/ 523876 w 2028825"/>
              <a:gd name="connsiteY4" fmla="*/ 1849437 h 1849437"/>
              <a:gd name="connsiteX5" fmla="*/ 9525 w 2028825"/>
              <a:gd name="connsiteY5" fmla="*/ 1828800 h 1849437"/>
              <a:gd name="connsiteX6" fmla="*/ 0 w 2028825"/>
              <a:gd name="connsiteY6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520701 w 2028825"/>
              <a:gd name="connsiteY3" fmla="*/ 457200 h 1849437"/>
              <a:gd name="connsiteX4" fmla="*/ 523876 w 2028825"/>
              <a:gd name="connsiteY4" fmla="*/ 1849437 h 1849437"/>
              <a:gd name="connsiteX5" fmla="*/ 9525 w 2028825"/>
              <a:gd name="connsiteY5" fmla="*/ 1843088 h 1849437"/>
              <a:gd name="connsiteX6" fmla="*/ 0 w 2028825"/>
              <a:gd name="connsiteY6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233489 w 2028825"/>
              <a:gd name="connsiteY3" fmla="*/ 458788 h 1849437"/>
              <a:gd name="connsiteX4" fmla="*/ 520701 w 2028825"/>
              <a:gd name="connsiteY4" fmla="*/ 457200 h 1849437"/>
              <a:gd name="connsiteX5" fmla="*/ 523876 w 2028825"/>
              <a:gd name="connsiteY5" fmla="*/ 1849437 h 1849437"/>
              <a:gd name="connsiteX6" fmla="*/ 9525 w 2028825"/>
              <a:gd name="connsiteY6" fmla="*/ 1843088 h 1849437"/>
              <a:gd name="connsiteX7" fmla="*/ 0 w 2028825"/>
              <a:gd name="connsiteY7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047752 w 2028825"/>
              <a:gd name="connsiteY3" fmla="*/ 454025 h 1849437"/>
              <a:gd name="connsiteX4" fmla="*/ 520701 w 2028825"/>
              <a:gd name="connsiteY4" fmla="*/ 457200 h 1849437"/>
              <a:gd name="connsiteX5" fmla="*/ 523876 w 2028825"/>
              <a:gd name="connsiteY5" fmla="*/ 1849437 h 1849437"/>
              <a:gd name="connsiteX6" fmla="*/ 9525 w 2028825"/>
              <a:gd name="connsiteY6" fmla="*/ 1843088 h 1849437"/>
              <a:gd name="connsiteX7" fmla="*/ 0 w 2028825"/>
              <a:gd name="connsiteY7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047752 w 2028825"/>
              <a:gd name="connsiteY3" fmla="*/ 925512 h 1849437"/>
              <a:gd name="connsiteX4" fmla="*/ 520701 w 2028825"/>
              <a:gd name="connsiteY4" fmla="*/ 457200 h 1849437"/>
              <a:gd name="connsiteX5" fmla="*/ 523876 w 2028825"/>
              <a:gd name="connsiteY5" fmla="*/ 1849437 h 1849437"/>
              <a:gd name="connsiteX6" fmla="*/ 9525 w 2028825"/>
              <a:gd name="connsiteY6" fmla="*/ 1843088 h 1849437"/>
              <a:gd name="connsiteX7" fmla="*/ 0 w 2028825"/>
              <a:gd name="connsiteY7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466851 w 2028825"/>
              <a:gd name="connsiteY3" fmla="*/ 730250 h 1849437"/>
              <a:gd name="connsiteX4" fmla="*/ 1047752 w 2028825"/>
              <a:gd name="connsiteY4" fmla="*/ 925512 h 1849437"/>
              <a:gd name="connsiteX5" fmla="*/ 520701 w 2028825"/>
              <a:gd name="connsiteY5" fmla="*/ 457200 h 1849437"/>
              <a:gd name="connsiteX6" fmla="*/ 523876 w 2028825"/>
              <a:gd name="connsiteY6" fmla="*/ 1849437 h 1849437"/>
              <a:gd name="connsiteX7" fmla="*/ 9525 w 2028825"/>
              <a:gd name="connsiteY7" fmla="*/ 1843088 h 1849437"/>
              <a:gd name="connsiteX8" fmla="*/ 0 w 2028825"/>
              <a:gd name="connsiteY8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57339 w 2028825"/>
              <a:gd name="connsiteY3" fmla="*/ 911225 h 1849437"/>
              <a:gd name="connsiteX4" fmla="*/ 1047752 w 2028825"/>
              <a:gd name="connsiteY4" fmla="*/ 925512 h 1849437"/>
              <a:gd name="connsiteX5" fmla="*/ 520701 w 2028825"/>
              <a:gd name="connsiteY5" fmla="*/ 457200 h 1849437"/>
              <a:gd name="connsiteX6" fmla="*/ 523876 w 2028825"/>
              <a:gd name="connsiteY6" fmla="*/ 1849437 h 1849437"/>
              <a:gd name="connsiteX7" fmla="*/ 9525 w 2028825"/>
              <a:gd name="connsiteY7" fmla="*/ 1843088 h 1849437"/>
              <a:gd name="connsiteX8" fmla="*/ 0 w 2028825"/>
              <a:gd name="connsiteY8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776414 w 2028825"/>
              <a:gd name="connsiteY3" fmla="*/ 696913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520701 w 2028825"/>
              <a:gd name="connsiteY6" fmla="*/ 457200 h 1849437"/>
              <a:gd name="connsiteX7" fmla="*/ 523876 w 2028825"/>
              <a:gd name="connsiteY7" fmla="*/ 1849437 h 1849437"/>
              <a:gd name="connsiteX8" fmla="*/ 9525 w 2028825"/>
              <a:gd name="connsiteY8" fmla="*/ 1843088 h 1849437"/>
              <a:gd name="connsiteX9" fmla="*/ 0 w 2028825"/>
              <a:gd name="connsiteY9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520701 w 2028825"/>
              <a:gd name="connsiteY6" fmla="*/ 457200 h 1849437"/>
              <a:gd name="connsiteX7" fmla="*/ 523876 w 2028825"/>
              <a:gd name="connsiteY7" fmla="*/ 1849437 h 1849437"/>
              <a:gd name="connsiteX8" fmla="*/ 9525 w 2028825"/>
              <a:gd name="connsiteY8" fmla="*/ 1843088 h 1849437"/>
              <a:gd name="connsiteX9" fmla="*/ 0 w 2028825"/>
              <a:gd name="connsiteY9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800101 w 2028825"/>
              <a:gd name="connsiteY6" fmla="*/ 701675 h 1849437"/>
              <a:gd name="connsiteX7" fmla="*/ 520701 w 2028825"/>
              <a:gd name="connsiteY7" fmla="*/ 457200 h 1849437"/>
              <a:gd name="connsiteX8" fmla="*/ 523876 w 2028825"/>
              <a:gd name="connsiteY8" fmla="*/ 1849437 h 1849437"/>
              <a:gd name="connsiteX9" fmla="*/ 9525 w 2028825"/>
              <a:gd name="connsiteY9" fmla="*/ 1843088 h 1849437"/>
              <a:gd name="connsiteX10" fmla="*/ 0 w 2028825"/>
              <a:gd name="connsiteY10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23876 w 2028825"/>
              <a:gd name="connsiteY8" fmla="*/ 1849437 h 1849437"/>
              <a:gd name="connsiteX9" fmla="*/ 9525 w 2028825"/>
              <a:gd name="connsiteY9" fmla="*/ 1843088 h 1849437"/>
              <a:gd name="connsiteX10" fmla="*/ 0 w 2028825"/>
              <a:gd name="connsiteY10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20701 w 2028825"/>
              <a:gd name="connsiteY8" fmla="*/ 1384300 h 1849437"/>
              <a:gd name="connsiteX9" fmla="*/ 523876 w 2028825"/>
              <a:gd name="connsiteY9" fmla="*/ 1849437 h 1849437"/>
              <a:gd name="connsiteX10" fmla="*/ 9525 w 2028825"/>
              <a:gd name="connsiteY10" fmla="*/ 1843088 h 1849437"/>
              <a:gd name="connsiteX11" fmla="*/ 0 w 2028825"/>
              <a:gd name="connsiteY11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1038226 w 2028825"/>
              <a:gd name="connsiteY8" fmla="*/ 1371600 h 1849437"/>
              <a:gd name="connsiteX9" fmla="*/ 523876 w 2028825"/>
              <a:gd name="connsiteY9" fmla="*/ 1849437 h 1849437"/>
              <a:gd name="connsiteX10" fmla="*/ 9525 w 2028825"/>
              <a:gd name="connsiteY10" fmla="*/ 1843088 h 1849437"/>
              <a:gd name="connsiteX11" fmla="*/ 0 w 2028825"/>
              <a:gd name="connsiteY11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1038226 w 2028825"/>
              <a:gd name="connsiteY8" fmla="*/ 1371600 h 1849437"/>
              <a:gd name="connsiteX9" fmla="*/ 523876 w 2028825"/>
              <a:gd name="connsiteY9" fmla="*/ 1849437 h 1849437"/>
              <a:gd name="connsiteX10" fmla="*/ 9525 w 2028825"/>
              <a:gd name="connsiteY10" fmla="*/ 1843088 h 1849437"/>
              <a:gd name="connsiteX11" fmla="*/ 0 w 2028825"/>
              <a:gd name="connsiteY11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933451 w 2028825"/>
              <a:gd name="connsiteY8" fmla="*/ 1108075 h 1849437"/>
              <a:gd name="connsiteX9" fmla="*/ 1038226 w 2028825"/>
              <a:gd name="connsiteY9" fmla="*/ 1371600 h 1849437"/>
              <a:gd name="connsiteX10" fmla="*/ 523876 w 2028825"/>
              <a:gd name="connsiteY10" fmla="*/ 1849437 h 1849437"/>
              <a:gd name="connsiteX11" fmla="*/ 9525 w 2028825"/>
              <a:gd name="connsiteY11" fmla="*/ 1843088 h 1849437"/>
              <a:gd name="connsiteX12" fmla="*/ 0 w 2028825"/>
              <a:gd name="connsiteY12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27051 w 2028825"/>
              <a:gd name="connsiteY8" fmla="*/ 1362075 h 1849437"/>
              <a:gd name="connsiteX9" fmla="*/ 1038226 w 2028825"/>
              <a:gd name="connsiteY9" fmla="*/ 1371600 h 1849437"/>
              <a:gd name="connsiteX10" fmla="*/ 523876 w 2028825"/>
              <a:gd name="connsiteY10" fmla="*/ 1849437 h 1849437"/>
              <a:gd name="connsiteX11" fmla="*/ 9525 w 2028825"/>
              <a:gd name="connsiteY11" fmla="*/ 1843088 h 1849437"/>
              <a:gd name="connsiteX12" fmla="*/ 0 w 2028825"/>
              <a:gd name="connsiteY12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27051 w 2028825"/>
              <a:gd name="connsiteY8" fmla="*/ 1362075 h 1849437"/>
              <a:gd name="connsiteX9" fmla="*/ 1038226 w 2028825"/>
              <a:gd name="connsiteY9" fmla="*/ 1371600 h 1849437"/>
              <a:gd name="connsiteX10" fmla="*/ 523876 w 2028825"/>
              <a:gd name="connsiteY10" fmla="*/ 1849437 h 1849437"/>
              <a:gd name="connsiteX11" fmla="*/ 9525 w 2028825"/>
              <a:gd name="connsiteY11" fmla="*/ 1843088 h 1849437"/>
              <a:gd name="connsiteX12" fmla="*/ 0 w 2028825"/>
              <a:gd name="connsiteY12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27051 w 2028825"/>
              <a:gd name="connsiteY8" fmla="*/ 1362075 h 1849437"/>
              <a:gd name="connsiteX9" fmla="*/ 1038226 w 2028825"/>
              <a:gd name="connsiteY9" fmla="*/ 1371600 h 1849437"/>
              <a:gd name="connsiteX10" fmla="*/ 523876 w 2028825"/>
              <a:gd name="connsiteY10" fmla="*/ 1849437 h 1849437"/>
              <a:gd name="connsiteX11" fmla="*/ 9525 w 2028825"/>
              <a:gd name="connsiteY11" fmla="*/ 1843088 h 1849437"/>
              <a:gd name="connsiteX12" fmla="*/ 0 w 2028825"/>
              <a:gd name="connsiteY12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20701 w 2028825"/>
              <a:gd name="connsiteY8" fmla="*/ 1374775 h 1849437"/>
              <a:gd name="connsiteX9" fmla="*/ 1038226 w 2028825"/>
              <a:gd name="connsiteY9" fmla="*/ 1371600 h 1849437"/>
              <a:gd name="connsiteX10" fmla="*/ 523876 w 2028825"/>
              <a:gd name="connsiteY10" fmla="*/ 1849437 h 1849437"/>
              <a:gd name="connsiteX11" fmla="*/ 9525 w 2028825"/>
              <a:gd name="connsiteY11" fmla="*/ 1843088 h 1849437"/>
              <a:gd name="connsiteX12" fmla="*/ 0 w 2028825"/>
              <a:gd name="connsiteY12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20701 w 2028825"/>
              <a:gd name="connsiteY8" fmla="*/ 1374775 h 1849437"/>
              <a:gd name="connsiteX9" fmla="*/ 1038226 w 2028825"/>
              <a:gd name="connsiteY9" fmla="*/ 1371600 h 1849437"/>
              <a:gd name="connsiteX10" fmla="*/ 523876 w 2028825"/>
              <a:gd name="connsiteY10" fmla="*/ 1849437 h 1849437"/>
              <a:gd name="connsiteX11" fmla="*/ 9525 w 2028825"/>
              <a:gd name="connsiteY11" fmla="*/ 1843088 h 1849437"/>
              <a:gd name="connsiteX12" fmla="*/ 0 w 2028825"/>
              <a:gd name="connsiteY12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20701 w 2028825"/>
              <a:gd name="connsiteY8" fmla="*/ 1374775 h 1849437"/>
              <a:gd name="connsiteX9" fmla="*/ 1038226 w 2028825"/>
              <a:gd name="connsiteY9" fmla="*/ 1371600 h 1849437"/>
              <a:gd name="connsiteX10" fmla="*/ 863601 w 2028825"/>
              <a:gd name="connsiteY10" fmla="*/ 1558925 h 1849437"/>
              <a:gd name="connsiteX11" fmla="*/ 523876 w 2028825"/>
              <a:gd name="connsiteY11" fmla="*/ 1849437 h 1849437"/>
              <a:gd name="connsiteX12" fmla="*/ 9525 w 2028825"/>
              <a:gd name="connsiteY12" fmla="*/ 1843088 h 1849437"/>
              <a:gd name="connsiteX13" fmla="*/ 0 w 2028825"/>
              <a:gd name="connsiteY13" fmla="*/ 0 h 1849437"/>
              <a:gd name="connsiteX0" fmla="*/ 0 w 2028825"/>
              <a:gd name="connsiteY0" fmla="*/ 0 h 1856938"/>
              <a:gd name="connsiteX1" fmla="*/ 2028825 w 2028825"/>
              <a:gd name="connsiteY1" fmla="*/ 0 h 1856938"/>
              <a:gd name="connsiteX2" fmla="*/ 2028825 w 2028825"/>
              <a:gd name="connsiteY2" fmla="*/ 457200 h 1856938"/>
              <a:gd name="connsiteX3" fmla="*/ 1576389 w 2028825"/>
              <a:gd name="connsiteY3" fmla="*/ 463551 h 1856938"/>
              <a:gd name="connsiteX4" fmla="*/ 1557339 w 2028825"/>
              <a:gd name="connsiteY4" fmla="*/ 911225 h 1856938"/>
              <a:gd name="connsiteX5" fmla="*/ 1047752 w 2028825"/>
              <a:gd name="connsiteY5" fmla="*/ 925512 h 1856938"/>
              <a:gd name="connsiteX6" fmla="*/ 1047751 w 2028825"/>
              <a:gd name="connsiteY6" fmla="*/ 468312 h 1856938"/>
              <a:gd name="connsiteX7" fmla="*/ 520701 w 2028825"/>
              <a:gd name="connsiteY7" fmla="*/ 457200 h 1856938"/>
              <a:gd name="connsiteX8" fmla="*/ 520701 w 2028825"/>
              <a:gd name="connsiteY8" fmla="*/ 1374775 h 1856938"/>
              <a:gd name="connsiteX9" fmla="*/ 1038226 w 2028825"/>
              <a:gd name="connsiteY9" fmla="*/ 1371600 h 1856938"/>
              <a:gd name="connsiteX10" fmla="*/ 1044576 w 2028825"/>
              <a:gd name="connsiteY10" fmla="*/ 1825625 h 1856938"/>
              <a:gd name="connsiteX11" fmla="*/ 523876 w 2028825"/>
              <a:gd name="connsiteY11" fmla="*/ 1849437 h 1856938"/>
              <a:gd name="connsiteX12" fmla="*/ 9525 w 2028825"/>
              <a:gd name="connsiteY12" fmla="*/ 1843088 h 1856938"/>
              <a:gd name="connsiteX13" fmla="*/ 0 w 2028825"/>
              <a:gd name="connsiteY13" fmla="*/ 0 h 1856938"/>
              <a:gd name="connsiteX0" fmla="*/ 0 w 2028825"/>
              <a:gd name="connsiteY0" fmla="*/ 0 h 1856938"/>
              <a:gd name="connsiteX1" fmla="*/ 2028825 w 2028825"/>
              <a:gd name="connsiteY1" fmla="*/ 0 h 1856938"/>
              <a:gd name="connsiteX2" fmla="*/ 2028825 w 2028825"/>
              <a:gd name="connsiteY2" fmla="*/ 457200 h 1856938"/>
              <a:gd name="connsiteX3" fmla="*/ 1576389 w 2028825"/>
              <a:gd name="connsiteY3" fmla="*/ 463551 h 1856938"/>
              <a:gd name="connsiteX4" fmla="*/ 1557339 w 2028825"/>
              <a:gd name="connsiteY4" fmla="*/ 911225 h 1856938"/>
              <a:gd name="connsiteX5" fmla="*/ 1047752 w 2028825"/>
              <a:gd name="connsiteY5" fmla="*/ 925512 h 1856938"/>
              <a:gd name="connsiteX6" fmla="*/ 1047751 w 2028825"/>
              <a:gd name="connsiteY6" fmla="*/ 468312 h 1856938"/>
              <a:gd name="connsiteX7" fmla="*/ 520701 w 2028825"/>
              <a:gd name="connsiteY7" fmla="*/ 457200 h 1856938"/>
              <a:gd name="connsiteX8" fmla="*/ 520701 w 2028825"/>
              <a:gd name="connsiteY8" fmla="*/ 1374775 h 1856938"/>
              <a:gd name="connsiteX9" fmla="*/ 1038226 w 2028825"/>
              <a:gd name="connsiteY9" fmla="*/ 1371600 h 1856938"/>
              <a:gd name="connsiteX10" fmla="*/ 1044576 w 2028825"/>
              <a:gd name="connsiteY10" fmla="*/ 1825625 h 1856938"/>
              <a:gd name="connsiteX11" fmla="*/ 523876 w 2028825"/>
              <a:gd name="connsiteY11" fmla="*/ 1849437 h 1856938"/>
              <a:gd name="connsiteX12" fmla="*/ 9525 w 2028825"/>
              <a:gd name="connsiteY12" fmla="*/ 1843088 h 1856938"/>
              <a:gd name="connsiteX13" fmla="*/ 0 w 2028825"/>
              <a:gd name="connsiteY13" fmla="*/ 0 h 1856938"/>
              <a:gd name="connsiteX0" fmla="*/ 0 w 2028825"/>
              <a:gd name="connsiteY0" fmla="*/ 0 h 1856938"/>
              <a:gd name="connsiteX1" fmla="*/ 2028825 w 2028825"/>
              <a:gd name="connsiteY1" fmla="*/ 0 h 1856938"/>
              <a:gd name="connsiteX2" fmla="*/ 2028825 w 2028825"/>
              <a:gd name="connsiteY2" fmla="*/ 457200 h 1856938"/>
              <a:gd name="connsiteX3" fmla="*/ 1576389 w 2028825"/>
              <a:gd name="connsiteY3" fmla="*/ 463551 h 1856938"/>
              <a:gd name="connsiteX4" fmla="*/ 1557339 w 2028825"/>
              <a:gd name="connsiteY4" fmla="*/ 911225 h 1856938"/>
              <a:gd name="connsiteX5" fmla="*/ 1047752 w 2028825"/>
              <a:gd name="connsiteY5" fmla="*/ 925512 h 1856938"/>
              <a:gd name="connsiteX6" fmla="*/ 1047751 w 2028825"/>
              <a:gd name="connsiteY6" fmla="*/ 468312 h 1856938"/>
              <a:gd name="connsiteX7" fmla="*/ 520701 w 2028825"/>
              <a:gd name="connsiteY7" fmla="*/ 457200 h 1856938"/>
              <a:gd name="connsiteX8" fmla="*/ 530226 w 2028825"/>
              <a:gd name="connsiteY8" fmla="*/ 917575 h 1856938"/>
              <a:gd name="connsiteX9" fmla="*/ 1038226 w 2028825"/>
              <a:gd name="connsiteY9" fmla="*/ 1371600 h 1856938"/>
              <a:gd name="connsiteX10" fmla="*/ 1044576 w 2028825"/>
              <a:gd name="connsiteY10" fmla="*/ 1825625 h 1856938"/>
              <a:gd name="connsiteX11" fmla="*/ 523876 w 2028825"/>
              <a:gd name="connsiteY11" fmla="*/ 1849437 h 1856938"/>
              <a:gd name="connsiteX12" fmla="*/ 9525 w 2028825"/>
              <a:gd name="connsiteY12" fmla="*/ 1843088 h 1856938"/>
              <a:gd name="connsiteX13" fmla="*/ 0 w 2028825"/>
              <a:gd name="connsiteY13" fmla="*/ 0 h 1856938"/>
              <a:gd name="connsiteX0" fmla="*/ 0 w 2028825"/>
              <a:gd name="connsiteY0" fmla="*/ 0 h 1856938"/>
              <a:gd name="connsiteX1" fmla="*/ 2028825 w 2028825"/>
              <a:gd name="connsiteY1" fmla="*/ 0 h 1856938"/>
              <a:gd name="connsiteX2" fmla="*/ 2028825 w 2028825"/>
              <a:gd name="connsiteY2" fmla="*/ 457200 h 1856938"/>
              <a:gd name="connsiteX3" fmla="*/ 1576389 w 2028825"/>
              <a:gd name="connsiteY3" fmla="*/ 463551 h 1856938"/>
              <a:gd name="connsiteX4" fmla="*/ 1557339 w 2028825"/>
              <a:gd name="connsiteY4" fmla="*/ 911225 h 1856938"/>
              <a:gd name="connsiteX5" fmla="*/ 1047752 w 2028825"/>
              <a:gd name="connsiteY5" fmla="*/ 925512 h 1856938"/>
              <a:gd name="connsiteX6" fmla="*/ 1047751 w 2028825"/>
              <a:gd name="connsiteY6" fmla="*/ 468312 h 1856938"/>
              <a:gd name="connsiteX7" fmla="*/ 520701 w 2028825"/>
              <a:gd name="connsiteY7" fmla="*/ 457200 h 1856938"/>
              <a:gd name="connsiteX8" fmla="*/ 530226 w 2028825"/>
              <a:gd name="connsiteY8" fmla="*/ 917575 h 1856938"/>
              <a:gd name="connsiteX9" fmla="*/ 1038226 w 2028825"/>
              <a:gd name="connsiteY9" fmla="*/ 1371600 h 1856938"/>
              <a:gd name="connsiteX10" fmla="*/ 1044576 w 2028825"/>
              <a:gd name="connsiteY10" fmla="*/ 1825625 h 1856938"/>
              <a:gd name="connsiteX11" fmla="*/ 523876 w 2028825"/>
              <a:gd name="connsiteY11" fmla="*/ 1849437 h 1856938"/>
              <a:gd name="connsiteX12" fmla="*/ 9525 w 2028825"/>
              <a:gd name="connsiteY12" fmla="*/ 1843088 h 1856938"/>
              <a:gd name="connsiteX13" fmla="*/ 0 w 2028825"/>
              <a:gd name="connsiteY13" fmla="*/ 0 h 1856938"/>
              <a:gd name="connsiteX0" fmla="*/ 0 w 2028825"/>
              <a:gd name="connsiteY0" fmla="*/ 0 h 1856938"/>
              <a:gd name="connsiteX1" fmla="*/ 2028825 w 2028825"/>
              <a:gd name="connsiteY1" fmla="*/ 0 h 1856938"/>
              <a:gd name="connsiteX2" fmla="*/ 2028825 w 2028825"/>
              <a:gd name="connsiteY2" fmla="*/ 457200 h 1856938"/>
              <a:gd name="connsiteX3" fmla="*/ 1576389 w 2028825"/>
              <a:gd name="connsiteY3" fmla="*/ 463551 h 1856938"/>
              <a:gd name="connsiteX4" fmla="*/ 1557339 w 2028825"/>
              <a:gd name="connsiteY4" fmla="*/ 911225 h 1856938"/>
              <a:gd name="connsiteX5" fmla="*/ 1047752 w 2028825"/>
              <a:gd name="connsiteY5" fmla="*/ 925512 h 1856938"/>
              <a:gd name="connsiteX6" fmla="*/ 1047751 w 2028825"/>
              <a:gd name="connsiteY6" fmla="*/ 468312 h 1856938"/>
              <a:gd name="connsiteX7" fmla="*/ 520701 w 2028825"/>
              <a:gd name="connsiteY7" fmla="*/ 457200 h 1856938"/>
              <a:gd name="connsiteX8" fmla="*/ 530226 w 2028825"/>
              <a:gd name="connsiteY8" fmla="*/ 917575 h 1856938"/>
              <a:gd name="connsiteX9" fmla="*/ 1035051 w 2028825"/>
              <a:gd name="connsiteY9" fmla="*/ 923925 h 1856938"/>
              <a:gd name="connsiteX10" fmla="*/ 1044576 w 2028825"/>
              <a:gd name="connsiteY10" fmla="*/ 1825625 h 1856938"/>
              <a:gd name="connsiteX11" fmla="*/ 523876 w 2028825"/>
              <a:gd name="connsiteY11" fmla="*/ 1849437 h 1856938"/>
              <a:gd name="connsiteX12" fmla="*/ 9525 w 2028825"/>
              <a:gd name="connsiteY12" fmla="*/ 1843088 h 1856938"/>
              <a:gd name="connsiteX13" fmla="*/ 0 w 2028825"/>
              <a:gd name="connsiteY13" fmla="*/ 0 h 1856938"/>
              <a:gd name="connsiteX0" fmla="*/ 0 w 2028825"/>
              <a:gd name="connsiteY0" fmla="*/ 0 h 1856938"/>
              <a:gd name="connsiteX1" fmla="*/ 2028825 w 2028825"/>
              <a:gd name="connsiteY1" fmla="*/ 0 h 1856938"/>
              <a:gd name="connsiteX2" fmla="*/ 2028825 w 2028825"/>
              <a:gd name="connsiteY2" fmla="*/ 457200 h 1856938"/>
              <a:gd name="connsiteX3" fmla="*/ 1576389 w 2028825"/>
              <a:gd name="connsiteY3" fmla="*/ 463551 h 1856938"/>
              <a:gd name="connsiteX4" fmla="*/ 1557339 w 2028825"/>
              <a:gd name="connsiteY4" fmla="*/ 911225 h 1856938"/>
              <a:gd name="connsiteX5" fmla="*/ 1047752 w 2028825"/>
              <a:gd name="connsiteY5" fmla="*/ 925512 h 1856938"/>
              <a:gd name="connsiteX6" fmla="*/ 1047751 w 2028825"/>
              <a:gd name="connsiteY6" fmla="*/ 468312 h 1856938"/>
              <a:gd name="connsiteX7" fmla="*/ 520701 w 2028825"/>
              <a:gd name="connsiteY7" fmla="*/ 457200 h 1856938"/>
              <a:gd name="connsiteX8" fmla="*/ 530226 w 2028825"/>
              <a:gd name="connsiteY8" fmla="*/ 917575 h 1856938"/>
              <a:gd name="connsiteX9" fmla="*/ 1035051 w 2028825"/>
              <a:gd name="connsiteY9" fmla="*/ 923925 h 1856938"/>
              <a:gd name="connsiteX10" fmla="*/ 1044576 w 2028825"/>
              <a:gd name="connsiteY10" fmla="*/ 1825625 h 1856938"/>
              <a:gd name="connsiteX11" fmla="*/ 523876 w 2028825"/>
              <a:gd name="connsiteY11" fmla="*/ 1849437 h 1856938"/>
              <a:gd name="connsiteX12" fmla="*/ 9525 w 2028825"/>
              <a:gd name="connsiteY12" fmla="*/ 1843088 h 1856938"/>
              <a:gd name="connsiteX13" fmla="*/ 0 w 2028825"/>
              <a:gd name="connsiteY13" fmla="*/ 0 h 1856938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38226 w 2028825"/>
              <a:gd name="connsiteY10" fmla="*/ 1368425 h 1849437"/>
              <a:gd name="connsiteX11" fmla="*/ 523876 w 2028825"/>
              <a:gd name="connsiteY11" fmla="*/ 1849437 h 1849437"/>
              <a:gd name="connsiteX12" fmla="*/ 9525 w 2028825"/>
              <a:gd name="connsiteY12" fmla="*/ 1843088 h 1849437"/>
              <a:gd name="connsiteX13" fmla="*/ 0 w 2028825"/>
              <a:gd name="connsiteY13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38226 w 2028825"/>
              <a:gd name="connsiteY10" fmla="*/ 1368425 h 1849437"/>
              <a:gd name="connsiteX11" fmla="*/ 523876 w 2028825"/>
              <a:gd name="connsiteY11" fmla="*/ 1849437 h 1849437"/>
              <a:gd name="connsiteX12" fmla="*/ 9525 w 2028825"/>
              <a:gd name="connsiteY12" fmla="*/ 1843088 h 1849437"/>
              <a:gd name="connsiteX13" fmla="*/ 0 w 2028825"/>
              <a:gd name="connsiteY13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38226 w 2028825"/>
              <a:gd name="connsiteY10" fmla="*/ 1368425 h 1849437"/>
              <a:gd name="connsiteX11" fmla="*/ 523876 w 2028825"/>
              <a:gd name="connsiteY11" fmla="*/ 1849437 h 1849437"/>
              <a:gd name="connsiteX12" fmla="*/ 9525 w 2028825"/>
              <a:gd name="connsiteY12" fmla="*/ 1843088 h 1849437"/>
              <a:gd name="connsiteX13" fmla="*/ 0 w 2028825"/>
              <a:gd name="connsiteY13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38226 w 2028825"/>
              <a:gd name="connsiteY10" fmla="*/ 1368425 h 1849437"/>
              <a:gd name="connsiteX11" fmla="*/ 711201 w 2028825"/>
              <a:gd name="connsiteY11" fmla="*/ 1704975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38226 w 2028825"/>
              <a:gd name="connsiteY10" fmla="*/ 1368425 h 1849437"/>
              <a:gd name="connsiteX11" fmla="*/ 533401 w 2028825"/>
              <a:gd name="connsiteY11" fmla="*/ 1387475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38226 w 2028825"/>
              <a:gd name="connsiteY10" fmla="*/ 1368425 h 1849437"/>
              <a:gd name="connsiteX11" fmla="*/ 533401 w 2028825"/>
              <a:gd name="connsiteY11" fmla="*/ 1387475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38226 w 2028825"/>
              <a:gd name="connsiteY10" fmla="*/ 1368425 h 1849437"/>
              <a:gd name="connsiteX11" fmla="*/ 533401 w 2028825"/>
              <a:gd name="connsiteY11" fmla="*/ 1387475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38226 w 2028825"/>
              <a:gd name="connsiteY10" fmla="*/ 1368425 h 1849437"/>
              <a:gd name="connsiteX11" fmla="*/ 533401 w 2028825"/>
              <a:gd name="connsiteY11" fmla="*/ 1387475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38226 w 2028825"/>
              <a:gd name="connsiteY10" fmla="*/ 1368425 h 1849437"/>
              <a:gd name="connsiteX11" fmla="*/ 533401 w 2028825"/>
              <a:gd name="connsiteY11" fmla="*/ 1387475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47751 w 2028825"/>
              <a:gd name="connsiteY10" fmla="*/ 1381125 h 1849437"/>
              <a:gd name="connsiteX11" fmla="*/ 533401 w 2028825"/>
              <a:gd name="connsiteY11" fmla="*/ 1387475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47751 w 2028825"/>
              <a:gd name="connsiteY10" fmla="*/ 1381125 h 1849437"/>
              <a:gd name="connsiteX11" fmla="*/ 533401 w 2028825"/>
              <a:gd name="connsiteY11" fmla="*/ 137795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47751 w 2028825"/>
              <a:gd name="connsiteY10" fmla="*/ 1381125 h 1849437"/>
              <a:gd name="connsiteX11" fmla="*/ 533401 w 2028825"/>
              <a:gd name="connsiteY11" fmla="*/ 137795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30226 w 2028825"/>
              <a:gd name="connsiteY8" fmla="*/ 917575 h 1849437"/>
              <a:gd name="connsiteX9" fmla="*/ 1035051 w 2028825"/>
              <a:gd name="connsiteY9" fmla="*/ 923925 h 1849437"/>
              <a:gd name="connsiteX10" fmla="*/ 1047751 w 2028825"/>
              <a:gd name="connsiteY10" fmla="*/ 1381125 h 1849437"/>
              <a:gd name="connsiteX11" fmla="*/ 533401 w 2028825"/>
              <a:gd name="connsiteY11" fmla="*/ 137795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05560 w 2028825"/>
              <a:gd name="connsiteY8" fmla="*/ 927100 h 1849437"/>
              <a:gd name="connsiteX9" fmla="*/ 1035051 w 2028825"/>
              <a:gd name="connsiteY9" fmla="*/ 923925 h 1849437"/>
              <a:gd name="connsiteX10" fmla="*/ 1047751 w 2028825"/>
              <a:gd name="connsiteY10" fmla="*/ 1381125 h 1849437"/>
              <a:gd name="connsiteX11" fmla="*/ 533401 w 2028825"/>
              <a:gd name="connsiteY11" fmla="*/ 137795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05560 w 2028825"/>
              <a:gd name="connsiteY8" fmla="*/ 927100 h 1849437"/>
              <a:gd name="connsiteX9" fmla="*/ 1035051 w 2028825"/>
              <a:gd name="connsiteY9" fmla="*/ 923925 h 1849437"/>
              <a:gd name="connsiteX10" fmla="*/ 1047751 w 2028825"/>
              <a:gd name="connsiteY10" fmla="*/ 1381125 h 1849437"/>
              <a:gd name="connsiteX11" fmla="*/ 533401 w 2028825"/>
              <a:gd name="connsiteY11" fmla="*/ 137795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05560 w 2028825"/>
              <a:gd name="connsiteY8" fmla="*/ 927100 h 1849437"/>
              <a:gd name="connsiteX9" fmla="*/ 1035051 w 2028825"/>
              <a:gd name="connsiteY9" fmla="*/ 923925 h 1849437"/>
              <a:gd name="connsiteX10" fmla="*/ 1047751 w 2028825"/>
              <a:gd name="connsiteY10" fmla="*/ 1381125 h 1849437"/>
              <a:gd name="connsiteX11" fmla="*/ 533401 w 2028825"/>
              <a:gd name="connsiteY11" fmla="*/ 137795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05560 w 2028825"/>
              <a:gd name="connsiteY8" fmla="*/ 927100 h 1849437"/>
              <a:gd name="connsiteX9" fmla="*/ 1035051 w 2028825"/>
              <a:gd name="connsiteY9" fmla="*/ 923925 h 1849437"/>
              <a:gd name="connsiteX10" fmla="*/ 1047751 w 2028825"/>
              <a:gd name="connsiteY10" fmla="*/ 1381125 h 1849437"/>
              <a:gd name="connsiteX11" fmla="*/ 508734 w 2028825"/>
              <a:gd name="connsiteY11" fmla="*/ 140970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05560 w 2028825"/>
              <a:gd name="connsiteY8" fmla="*/ 927100 h 1849437"/>
              <a:gd name="connsiteX9" fmla="*/ 1035051 w 2028825"/>
              <a:gd name="connsiteY9" fmla="*/ 923925 h 1849437"/>
              <a:gd name="connsiteX10" fmla="*/ 1026168 w 2028825"/>
              <a:gd name="connsiteY10" fmla="*/ 1422400 h 1849437"/>
              <a:gd name="connsiteX11" fmla="*/ 508734 w 2028825"/>
              <a:gd name="connsiteY11" fmla="*/ 140970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47752 w 2028825"/>
              <a:gd name="connsiteY5" fmla="*/ 925512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05560 w 2028825"/>
              <a:gd name="connsiteY8" fmla="*/ 927100 h 1849437"/>
              <a:gd name="connsiteX9" fmla="*/ 1035051 w 2028825"/>
              <a:gd name="connsiteY9" fmla="*/ 936625 h 1849437"/>
              <a:gd name="connsiteX10" fmla="*/ 1026168 w 2028825"/>
              <a:gd name="connsiteY10" fmla="*/ 1422400 h 1849437"/>
              <a:gd name="connsiteX11" fmla="*/ 508734 w 2028825"/>
              <a:gd name="connsiteY11" fmla="*/ 140970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57339 w 2028825"/>
              <a:gd name="connsiteY4" fmla="*/ 911225 h 1849437"/>
              <a:gd name="connsiteX5" fmla="*/ 1035419 w 2028825"/>
              <a:gd name="connsiteY5" fmla="*/ 935037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05560 w 2028825"/>
              <a:gd name="connsiteY8" fmla="*/ 927100 h 1849437"/>
              <a:gd name="connsiteX9" fmla="*/ 1035051 w 2028825"/>
              <a:gd name="connsiteY9" fmla="*/ 936625 h 1849437"/>
              <a:gd name="connsiteX10" fmla="*/ 1026168 w 2028825"/>
              <a:gd name="connsiteY10" fmla="*/ 1422400 h 1849437"/>
              <a:gd name="connsiteX11" fmla="*/ 508734 w 2028825"/>
              <a:gd name="connsiteY11" fmla="*/ 140970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76389 w 2028825"/>
              <a:gd name="connsiteY3" fmla="*/ 463551 h 1849437"/>
              <a:gd name="connsiteX4" fmla="*/ 1545006 w 2028825"/>
              <a:gd name="connsiteY4" fmla="*/ 939800 h 1849437"/>
              <a:gd name="connsiteX5" fmla="*/ 1035419 w 2028825"/>
              <a:gd name="connsiteY5" fmla="*/ 935037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05560 w 2028825"/>
              <a:gd name="connsiteY8" fmla="*/ 927100 h 1849437"/>
              <a:gd name="connsiteX9" fmla="*/ 1035051 w 2028825"/>
              <a:gd name="connsiteY9" fmla="*/ 936625 h 1849437"/>
              <a:gd name="connsiteX10" fmla="*/ 1026168 w 2028825"/>
              <a:gd name="connsiteY10" fmla="*/ 1422400 h 1849437"/>
              <a:gd name="connsiteX11" fmla="*/ 508734 w 2028825"/>
              <a:gd name="connsiteY11" fmla="*/ 140970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49437"/>
              <a:gd name="connsiteX1" fmla="*/ 2028825 w 2028825"/>
              <a:gd name="connsiteY1" fmla="*/ 0 h 1849437"/>
              <a:gd name="connsiteX2" fmla="*/ 2028825 w 2028825"/>
              <a:gd name="connsiteY2" fmla="*/ 457200 h 1849437"/>
              <a:gd name="connsiteX3" fmla="*/ 1551722 w 2028825"/>
              <a:gd name="connsiteY3" fmla="*/ 466726 h 1849437"/>
              <a:gd name="connsiteX4" fmla="*/ 1545006 w 2028825"/>
              <a:gd name="connsiteY4" fmla="*/ 939800 h 1849437"/>
              <a:gd name="connsiteX5" fmla="*/ 1035419 w 2028825"/>
              <a:gd name="connsiteY5" fmla="*/ 935037 h 1849437"/>
              <a:gd name="connsiteX6" fmla="*/ 1047751 w 2028825"/>
              <a:gd name="connsiteY6" fmla="*/ 468312 h 1849437"/>
              <a:gd name="connsiteX7" fmla="*/ 520701 w 2028825"/>
              <a:gd name="connsiteY7" fmla="*/ 457200 h 1849437"/>
              <a:gd name="connsiteX8" fmla="*/ 505560 w 2028825"/>
              <a:gd name="connsiteY8" fmla="*/ 927100 h 1849437"/>
              <a:gd name="connsiteX9" fmla="*/ 1035051 w 2028825"/>
              <a:gd name="connsiteY9" fmla="*/ 936625 h 1849437"/>
              <a:gd name="connsiteX10" fmla="*/ 1026168 w 2028825"/>
              <a:gd name="connsiteY10" fmla="*/ 1422400 h 1849437"/>
              <a:gd name="connsiteX11" fmla="*/ 508734 w 2028825"/>
              <a:gd name="connsiteY11" fmla="*/ 1409700 h 1849437"/>
              <a:gd name="connsiteX12" fmla="*/ 523876 w 2028825"/>
              <a:gd name="connsiteY12" fmla="*/ 1849437 h 1849437"/>
              <a:gd name="connsiteX13" fmla="*/ 9525 w 2028825"/>
              <a:gd name="connsiteY13" fmla="*/ 1843088 h 1849437"/>
              <a:gd name="connsiteX14" fmla="*/ 0 w 2028825"/>
              <a:gd name="connsiteY14" fmla="*/ 0 h 1849437"/>
              <a:gd name="connsiteX0" fmla="*/ 0 w 2028825"/>
              <a:gd name="connsiteY0" fmla="*/ 0 h 1887537"/>
              <a:gd name="connsiteX1" fmla="*/ 2028825 w 2028825"/>
              <a:gd name="connsiteY1" fmla="*/ 0 h 1887537"/>
              <a:gd name="connsiteX2" fmla="*/ 2028825 w 2028825"/>
              <a:gd name="connsiteY2" fmla="*/ 457200 h 1887537"/>
              <a:gd name="connsiteX3" fmla="*/ 1551722 w 2028825"/>
              <a:gd name="connsiteY3" fmla="*/ 466726 h 1887537"/>
              <a:gd name="connsiteX4" fmla="*/ 1545006 w 2028825"/>
              <a:gd name="connsiteY4" fmla="*/ 939800 h 1887537"/>
              <a:gd name="connsiteX5" fmla="*/ 1035419 w 2028825"/>
              <a:gd name="connsiteY5" fmla="*/ 935037 h 1887537"/>
              <a:gd name="connsiteX6" fmla="*/ 1047751 w 2028825"/>
              <a:gd name="connsiteY6" fmla="*/ 468312 h 1887537"/>
              <a:gd name="connsiteX7" fmla="*/ 520701 w 2028825"/>
              <a:gd name="connsiteY7" fmla="*/ 457200 h 1887537"/>
              <a:gd name="connsiteX8" fmla="*/ 505560 w 2028825"/>
              <a:gd name="connsiteY8" fmla="*/ 927100 h 1887537"/>
              <a:gd name="connsiteX9" fmla="*/ 1035051 w 2028825"/>
              <a:gd name="connsiteY9" fmla="*/ 936625 h 1887537"/>
              <a:gd name="connsiteX10" fmla="*/ 1026168 w 2028825"/>
              <a:gd name="connsiteY10" fmla="*/ 1422400 h 1887537"/>
              <a:gd name="connsiteX11" fmla="*/ 508734 w 2028825"/>
              <a:gd name="connsiteY11" fmla="*/ 1409700 h 1887537"/>
              <a:gd name="connsiteX12" fmla="*/ 508459 w 2028825"/>
              <a:gd name="connsiteY12" fmla="*/ 1887537 h 1887537"/>
              <a:gd name="connsiteX13" fmla="*/ 9525 w 2028825"/>
              <a:gd name="connsiteY13" fmla="*/ 1843088 h 1887537"/>
              <a:gd name="connsiteX14" fmla="*/ 0 w 2028825"/>
              <a:gd name="connsiteY14" fmla="*/ 0 h 1887537"/>
              <a:gd name="connsiteX0" fmla="*/ 15142 w 2043967"/>
              <a:gd name="connsiteY0" fmla="*/ 0 h 1887537"/>
              <a:gd name="connsiteX1" fmla="*/ 2043967 w 2043967"/>
              <a:gd name="connsiteY1" fmla="*/ 0 h 1887537"/>
              <a:gd name="connsiteX2" fmla="*/ 2043967 w 2043967"/>
              <a:gd name="connsiteY2" fmla="*/ 457200 h 1887537"/>
              <a:gd name="connsiteX3" fmla="*/ 1566864 w 2043967"/>
              <a:gd name="connsiteY3" fmla="*/ 466726 h 1887537"/>
              <a:gd name="connsiteX4" fmla="*/ 1560148 w 2043967"/>
              <a:gd name="connsiteY4" fmla="*/ 939800 h 1887537"/>
              <a:gd name="connsiteX5" fmla="*/ 1050561 w 2043967"/>
              <a:gd name="connsiteY5" fmla="*/ 935037 h 1887537"/>
              <a:gd name="connsiteX6" fmla="*/ 1062893 w 2043967"/>
              <a:gd name="connsiteY6" fmla="*/ 468312 h 1887537"/>
              <a:gd name="connsiteX7" fmla="*/ 535843 w 2043967"/>
              <a:gd name="connsiteY7" fmla="*/ 457200 h 1887537"/>
              <a:gd name="connsiteX8" fmla="*/ 520702 w 2043967"/>
              <a:gd name="connsiteY8" fmla="*/ 927100 h 1887537"/>
              <a:gd name="connsiteX9" fmla="*/ 1050193 w 2043967"/>
              <a:gd name="connsiteY9" fmla="*/ 936625 h 1887537"/>
              <a:gd name="connsiteX10" fmla="*/ 1041310 w 2043967"/>
              <a:gd name="connsiteY10" fmla="*/ 1422400 h 1887537"/>
              <a:gd name="connsiteX11" fmla="*/ 523876 w 2043967"/>
              <a:gd name="connsiteY11" fmla="*/ 1409700 h 1887537"/>
              <a:gd name="connsiteX12" fmla="*/ 523601 w 2043967"/>
              <a:gd name="connsiteY12" fmla="*/ 1887537 h 1887537"/>
              <a:gd name="connsiteX13" fmla="*/ 0 w 2043967"/>
              <a:gd name="connsiteY13" fmla="*/ 1884363 h 1887537"/>
              <a:gd name="connsiteX14" fmla="*/ 15142 w 2043967"/>
              <a:gd name="connsiteY14" fmla="*/ 0 h 1887537"/>
              <a:gd name="connsiteX0" fmla="*/ 15142 w 2043967"/>
              <a:gd name="connsiteY0" fmla="*/ 0 h 1887537"/>
              <a:gd name="connsiteX1" fmla="*/ 2043967 w 2043967"/>
              <a:gd name="connsiteY1" fmla="*/ 0 h 1887537"/>
              <a:gd name="connsiteX2" fmla="*/ 2043967 w 2043967"/>
              <a:gd name="connsiteY2" fmla="*/ 457200 h 1887537"/>
              <a:gd name="connsiteX3" fmla="*/ 1566864 w 2043967"/>
              <a:gd name="connsiteY3" fmla="*/ 466726 h 1887537"/>
              <a:gd name="connsiteX4" fmla="*/ 1560148 w 2043967"/>
              <a:gd name="connsiteY4" fmla="*/ 939800 h 1887537"/>
              <a:gd name="connsiteX5" fmla="*/ 1050561 w 2043967"/>
              <a:gd name="connsiteY5" fmla="*/ 935037 h 1887537"/>
              <a:gd name="connsiteX6" fmla="*/ 1062893 w 2043967"/>
              <a:gd name="connsiteY6" fmla="*/ 468312 h 1887537"/>
              <a:gd name="connsiteX7" fmla="*/ 526593 w 2043967"/>
              <a:gd name="connsiteY7" fmla="*/ 457200 h 1887537"/>
              <a:gd name="connsiteX8" fmla="*/ 520702 w 2043967"/>
              <a:gd name="connsiteY8" fmla="*/ 927100 h 1887537"/>
              <a:gd name="connsiteX9" fmla="*/ 1050193 w 2043967"/>
              <a:gd name="connsiteY9" fmla="*/ 936625 h 1887537"/>
              <a:gd name="connsiteX10" fmla="*/ 1041310 w 2043967"/>
              <a:gd name="connsiteY10" fmla="*/ 1422400 h 1887537"/>
              <a:gd name="connsiteX11" fmla="*/ 523876 w 2043967"/>
              <a:gd name="connsiteY11" fmla="*/ 1409700 h 1887537"/>
              <a:gd name="connsiteX12" fmla="*/ 523601 w 2043967"/>
              <a:gd name="connsiteY12" fmla="*/ 1887537 h 1887537"/>
              <a:gd name="connsiteX13" fmla="*/ 0 w 2043967"/>
              <a:gd name="connsiteY13" fmla="*/ 1884363 h 1887537"/>
              <a:gd name="connsiteX14" fmla="*/ 15142 w 2043967"/>
              <a:gd name="connsiteY14" fmla="*/ 0 h 1887537"/>
              <a:gd name="connsiteX0" fmla="*/ 15142 w 2043967"/>
              <a:gd name="connsiteY0" fmla="*/ 0 h 1887537"/>
              <a:gd name="connsiteX1" fmla="*/ 2043967 w 2043967"/>
              <a:gd name="connsiteY1" fmla="*/ 0 h 1887537"/>
              <a:gd name="connsiteX2" fmla="*/ 2043967 w 2043967"/>
              <a:gd name="connsiteY2" fmla="*/ 457200 h 1887537"/>
              <a:gd name="connsiteX3" fmla="*/ 1566864 w 2043967"/>
              <a:gd name="connsiteY3" fmla="*/ 466726 h 1887537"/>
              <a:gd name="connsiteX4" fmla="*/ 1560148 w 2043967"/>
              <a:gd name="connsiteY4" fmla="*/ 939800 h 1887537"/>
              <a:gd name="connsiteX5" fmla="*/ 1050561 w 2043967"/>
              <a:gd name="connsiteY5" fmla="*/ 935037 h 1887537"/>
              <a:gd name="connsiteX6" fmla="*/ 1062893 w 2043967"/>
              <a:gd name="connsiteY6" fmla="*/ 468312 h 1887537"/>
              <a:gd name="connsiteX7" fmla="*/ 526593 w 2043967"/>
              <a:gd name="connsiteY7" fmla="*/ 457200 h 1887537"/>
              <a:gd name="connsiteX8" fmla="*/ 520702 w 2043967"/>
              <a:gd name="connsiteY8" fmla="*/ 927100 h 1887537"/>
              <a:gd name="connsiteX9" fmla="*/ 1050193 w 2043967"/>
              <a:gd name="connsiteY9" fmla="*/ 936625 h 1887537"/>
              <a:gd name="connsiteX10" fmla="*/ 1041310 w 2043967"/>
              <a:gd name="connsiteY10" fmla="*/ 1422400 h 1887537"/>
              <a:gd name="connsiteX11" fmla="*/ 523876 w 2043967"/>
              <a:gd name="connsiteY11" fmla="*/ 1409700 h 1887537"/>
              <a:gd name="connsiteX12" fmla="*/ 523601 w 2043967"/>
              <a:gd name="connsiteY12" fmla="*/ 1887537 h 1887537"/>
              <a:gd name="connsiteX13" fmla="*/ 0 w 2043967"/>
              <a:gd name="connsiteY13" fmla="*/ 1884363 h 1887537"/>
              <a:gd name="connsiteX14" fmla="*/ 15142 w 2043967"/>
              <a:gd name="connsiteY14" fmla="*/ 0 h 1887537"/>
              <a:gd name="connsiteX0" fmla="*/ 15142 w 2043967"/>
              <a:gd name="connsiteY0" fmla="*/ 0 h 1887537"/>
              <a:gd name="connsiteX1" fmla="*/ 2043967 w 2043967"/>
              <a:gd name="connsiteY1" fmla="*/ 0 h 1887537"/>
              <a:gd name="connsiteX2" fmla="*/ 2043967 w 2043967"/>
              <a:gd name="connsiteY2" fmla="*/ 457200 h 1887537"/>
              <a:gd name="connsiteX3" fmla="*/ 1566864 w 2043967"/>
              <a:gd name="connsiteY3" fmla="*/ 466726 h 1887537"/>
              <a:gd name="connsiteX4" fmla="*/ 1560148 w 2043967"/>
              <a:gd name="connsiteY4" fmla="*/ 939800 h 1887537"/>
              <a:gd name="connsiteX5" fmla="*/ 1050561 w 2043967"/>
              <a:gd name="connsiteY5" fmla="*/ 935037 h 1887537"/>
              <a:gd name="connsiteX6" fmla="*/ 1047476 w 2043967"/>
              <a:gd name="connsiteY6" fmla="*/ 465137 h 1887537"/>
              <a:gd name="connsiteX7" fmla="*/ 526593 w 2043967"/>
              <a:gd name="connsiteY7" fmla="*/ 457200 h 1887537"/>
              <a:gd name="connsiteX8" fmla="*/ 520702 w 2043967"/>
              <a:gd name="connsiteY8" fmla="*/ 927100 h 1887537"/>
              <a:gd name="connsiteX9" fmla="*/ 1050193 w 2043967"/>
              <a:gd name="connsiteY9" fmla="*/ 936625 h 1887537"/>
              <a:gd name="connsiteX10" fmla="*/ 1041310 w 2043967"/>
              <a:gd name="connsiteY10" fmla="*/ 1422400 h 1887537"/>
              <a:gd name="connsiteX11" fmla="*/ 523876 w 2043967"/>
              <a:gd name="connsiteY11" fmla="*/ 1409700 h 1887537"/>
              <a:gd name="connsiteX12" fmla="*/ 523601 w 2043967"/>
              <a:gd name="connsiteY12" fmla="*/ 1887537 h 1887537"/>
              <a:gd name="connsiteX13" fmla="*/ 0 w 2043967"/>
              <a:gd name="connsiteY13" fmla="*/ 1884363 h 1887537"/>
              <a:gd name="connsiteX14" fmla="*/ 15142 w 2043967"/>
              <a:gd name="connsiteY14" fmla="*/ 0 h 1887537"/>
              <a:gd name="connsiteX0" fmla="*/ 15142 w 2043967"/>
              <a:gd name="connsiteY0" fmla="*/ 0 h 1887537"/>
              <a:gd name="connsiteX1" fmla="*/ 2043967 w 2043967"/>
              <a:gd name="connsiteY1" fmla="*/ 0 h 1887537"/>
              <a:gd name="connsiteX2" fmla="*/ 2043967 w 2043967"/>
              <a:gd name="connsiteY2" fmla="*/ 457200 h 1887537"/>
              <a:gd name="connsiteX3" fmla="*/ 1566864 w 2043967"/>
              <a:gd name="connsiteY3" fmla="*/ 466726 h 1887537"/>
              <a:gd name="connsiteX4" fmla="*/ 1560148 w 2043967"/>
              <a:gd name="connsiteY4" fmla="*/ 939800 h 1887537"/>
              <a:gd name="connsiteX5" fmla="*/ 1050561 w 2043967"/>
              <a:gd name="connsiteY5" fmla="*/ 935037 h 1887537"/>
              <a:gd name="connsiteX6" fmla="*/ 1047476 w 2043967"/>
              <a:gd name="connsiteY6" fmla="*/ 465137 h 1887537"/>
              <a:gd name="connsiteX7" fmla="*/ 526593 w 2043967"/>
              <a:gd name="connsiteY7" fmla="*/ 457200 h 1887537"/>
              <a:gd name="connsiteX8" fmla="*/ 520702 w 2043967"/>
              <a:gd name="connsiteY8" fmla="*/ 927100 h 1887537"/>
              <a:gd name="connsiteX9" fmla="*/ 1050193 w 2043967"/>
              <a:gd name="connsiteY9" fmla="*/ 936625 h 1887537"/>
              <a:gd name="connsiteX10" fmla="*/ 1041310 w 2043967"/>
              <a:gd name="connsiteY10" fmla="*/ 1422400 h 1887537"/>
              <a:gd name="connsiteX11" fmla="*/ 523876 w 2043967"/>
              <a:gd name="connsiteY11" fmla="*/ 1419225 h 1887537"/>
              <a:gd name="connsiteX12" fmla="*/ 523601 w 2043967"/>
              <a:gd name="connsiteY12" fmla="*/ 1887537 h 1887537"/>
              <a:gd name="connsiteX13" fmla="*/ 0 w 2043967"/>
              <a:gd name="connsiteY13" fmla="*/ 1884363 h 1887537"/>
              <a:gd name="connsiteX14" fmla="*/ 15142 w 2043967"/>
              <a:gd name="connsiteY14" fmla="*/ 0 h 1887537"/>
              <a:gd name="connsiteX0" fmla="*/ 8975 w 2043967"/>
              <a:gd name="connsiteY0" fmla="*/ 0 h 1912937"/>
              <a:gd name="connsiteX1" fmla="*/ 2043967 w 2043967"/>
              <a:gd name="connsiteY1" fmla="*/ 25400 h 1912937"/>
              <a:gd name="connsiteX2" fmla="*/ 2043967 w 2043967"/>
              <a:gd name="connsiteY2" fmla="*/ 482600 h 1912937"/>
              <a:gd name="connsiteX3" fmla="*/ 1566864 w 2043967"/>
              <a:gd name="connsiteY3" fmla="*/ 492126 h 1912937"/>
              <a:gd name="connsiteX4" fmla="*/ 1560148 w 2043967"/>
              <a:gd name="connsiteY4" fmla="*/ 965200 h 1912937"/>
              <a:gd name="connsiteX5" fmla="*/ 1050561 w 2043967"/>
              <a:gd name="connsiteY5" fmla="*/ 960437 h 1912937"/>
              <a:gd name="connsiteX6" fmla="*/ 1047476 w 2043967"/>
              <a:gd name="connsiteY6" fmla="*/ 490537 h 1912937"/>
              <a:gd name="connsiteX7" fmla="*/ 526593 w 2043967"/>
              <a:gd name="connsiteY7" fmla="*/ 482600 h 1912937"/>
              <a:gd name="connsiteX8" fmla="*/ 520702 w 2043967"/>
              <a:gd name="connsiteY8" fmla="*/ 952500 h 1912937"/>
              <a:gd name="connsiteX9" fmla="*/ 1050193 w 2043967"/>
              <a:gd name="connsiteY9" fmla="*/ 962025 h 1912937"/>
              <a:gd name="connsiteX10" fmla="*/ 1041310 w 2043967"/>
              <a:gd name="connsiteY10" fmla="*/ 1447800 h 1912937"/>
              <a:gd name="connsiteX11" fmla="*/ 523876 w 2043967"/>
              <a:gd name="connsiteY11" fmla="*/ 1444625 h 1912937"/>
              <a:gd name="connsiteX12" fmla="*/ 523601 w 2043967"/>
              <a:gd name="connsiteY12" fmla="*/ 1912937 h 1912937"/>
              <a:gd name="connsiteX13" fmla="*/ 0 w 2043967"/>
              <a:gd name="connsiteY13" fmla="*/ 1909763 h 1912937"/>
              <a:gd name="connsiteX14" fmla="*/ 8975 w 2043967"/>
              <a:gd name="connsiteY14" fmla="*/ 0 h 1912937"/>
              <a:gd name="connsiteX0" fmla="*/ 8975 w 2043967"/>
              <a:gd name="connsiteY0" fmla="*/ 0 h 1912937"/>
              <a:gd name="connsiteX1" fmla="*/ 2043967 w 2043967"/>
              <a:gd name="connsiteY1" fmla="*/ 3175 h 1912937"/>
              <a:gd name="connsiteX2" fmla="*/ 2043967 w 2043967"/>
              <a:gd name="connsiteY2" fmla="*/ 482600 h 1912937"/>
              <a:gd name="connsiteX3" fmla="*/ 1566864 w 2043967"/>
              <a:gd name="connsiteY3" fmla="*/ 492126 h 1912937"/>
              <a:gd name="connsiteX4" fmla="*/ 1560148 w 2043967"/>
              <a:gd name="connsiteY4" fmla="*/ 965200 h 1912937"/>
              <a:gd name="connsiteX5" fmla="*/ 1050561 w 2043967"/>
              <a:gd name="connsiteY5" fmla="*/ 960437 h 1912937"/>
              <a:gd name="connsiteX6" fmla="*/ 1047476 w 2043967"/>
              <a:gd name="connsiteY6" fmla="*/ 490537 h 1912937"/>
              <a:gd name="connsiteX7" fmla="*/ 526593 w 2043967"/>
              <a:gd name="connsiteY7" fmla="*/ 482600 h 1912937"/>
              <a:gd name="connsiteX8" fmla="*/ 520702 w 2043967"/>
              <a:gd name="connsiteY8" fmla="*/ 952500 h 1912937"/>
              <a:gd name="connsiteX9" fmla="*/ 1050193 w 2043967"/>
              <a:gd name="connsiteY9" fmla="*/ 962025 h 1912937"/>
              <a:gd name="connsiteX10" fmla="*/ 1041310 w 2043967"/>
              <a:gd name="connsiteY10" fmla="*/ 1447800 h 1912937"/>
              <a:gd name="connsiteX11" fmla="*/ 523876 w 2043967"/>
              <a:gd name="connsiteY11" fmla="*/ 1444625 h 1912937"/>
              <a:gd name="connsiteX12" fmla="*/ 523601 w 2043967"/>
              <a:gd name="connsiteY12" fmla="*/ 1912937 h 1912937"/>
              <a:gd name="connsiteX13" fmla="*/ 0 w 2043967"/>
              <a:gd name="connsiteY13" fmla="*/ 1909763 h 1912937"/>
              <a:gd name="connsiteX14" fmla="*/ 8975 w 2043967"/>
              <a:gd name="connsiteY14" fmla="*/ 0 h 19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3967" h="1912937">
                <a:moveTo>
                  <a:pt x="8975" y="0"/>
                </a:moveTo>
                <a:lnTo>
                  <a:pt x="2043967" y="3175"/>
                </a:lnTo>
                <a:lnTo>
                  <a:pt x="2043967" y="482600"/>
                </a:lnTo>
                <a:lnTo>
                  <a:pt x="1566864" y="492126"/>
                </a:lnTo>
                <a:cubicBezTo>
                  <a:pt x="1564625" y="649817"/>
                  <a:pt x="1562387" y="807509"/>
                  <a:pt x="1560148" y="965200"/>
                </a:cubicBezTo>
                <a:lnTo>
                  <a:pt x="1050561" y="960437"/>
                </a:lnTo>
                <a:cubicBezTo>
                  <a:pt x="1050561" y="808037"/>
                  <a:pt x="1047476" y="642937"/>
                  <a:pt x="1047476" y="490537"/>
                </a:cubicBezTo>
                <a:lnTo>
                  <a:pt x="526593" y="482600"/>
                </a:lnTo>
                <a:cubicBezTo>
                  <a:pt x="541459" y="586052"/>
                  <a:pt x="520632" y="758825"/>
                  <a:pt x="520702" y="952500"/>
                </a:cubicBezTo>
                <a:cubicBezTo>
                  <a:pt x="886448" y="955675"/>
                  <a:pt x="952280" y="975117"/>
                  <a:pt x="1050193" y="962025"/>
                </a:cubicBezTo>
                <a:cubicBezTo>
                  <a:pt x="1059718" y="1049867"/>
                  <a:pt x="1031785" y="1291961"/>
                  <a:pt x="1041310" y="1447800"/>
                </a:cubicBezTo>
                <a:cubicBezTo>
                  <a:pt x="885735" y="1441450"/>
                  <a:pt x="974726" y="1453356"/>
                  <a:pt x="523876" y="1444625"/>
                </a:cubicBezTo>
                <a:cubicBezTo>
                  <a:pt x="517526" y="1562894"/>
                  <a:pt x="523072" y="1715293"/>
                  <a:pt x="523601" y="1912937"/>
                </a:cubicBezTo>
                <a:lnTo>
                  <a:pt x="0" y="1909763"/>
                </a:lnTo>
                <a:cubicBezTo>
                  <a:pt x="2992" y="1273175"/>
                  <a:pt x="5983" y="636588"/>
                  <a:pt x="8975" y="0"/>
                </a:cubicBezTo>
                <a:close/>
              </a:path>
            </a:pathLst>
          </a:cu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20697" y="1081152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9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6602" y="1480073"/>
            <a:ext cx="208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Tall &amp; terminal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5783394" y="1081152"/>
            <a:ext cx="2846256" cy="1381429"/>
          </a:xfrm>
          <a:prstGeom prst="cloudCallout">
            <a:avLst>
              <a:gd name="adj1" fmla="val -67929"/>
              <a:gd name="adj2" fmla="val -5677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All the genetic combination which has </a:t>
            </a:r>
            <a:r>
              <a:rPr lang="en-US" sz="16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‘T’</a:t>
            </a:r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and </a:t>
            </a:r>
            <a:r>
              <a:rPr lang="en-US" sz="16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‘a’</a:t>
            </a:r>
            <a:endParaRPr lang="en-US" sz="16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697" y="1450484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3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48241" y="1641475"/>
            <a:ext cx="1557411" cy="1425575"/>
            <a:chOff x="1740621" y="1641475"/>
            <a:chExt cx="1557411" cy="1425575"/>
          </a:xfrm>
        </p:grpSpPr>
        <p:sp>
          <p:nvSpPr>
            <p:cNvPr id="44" name="Rectangle 43"/>
            <p:cNvSpPr/>
            <p:nvPr/>
          </p:nvSpPr>
          <p:spPr>
            <a:xfrm>
              <a:off x="2810669" y="1647825"/>
              <a:ext cx="487363" cy="477068"/>
            </a:xfrm>
            <a:custGeom>
              <a:avLst/>
              <a:gdLst>
                <a:gd name="connsiteX0" fmla="*/ 0 w 461963"/>
                <a:gd name="connsiteY0" fmla="*/ 0 h 448493"/>
                <a:gd name="connsiteX1" fmla="*/ 461963 w 461963"/>
                <a:gd name="connsiteY1" fmla="*/ 0 h 448493"/>
                <a:gd name="connsiteX2" fmla="*/ 461963 w 461963"/>
                <a:gd name="connsiteY2" fmla="*/ 448493 h 448493"/>
                <a:gd name="connsiteX3" fmla="*/ 0 w 461963"/>
                <a:gd name="connsiteY3" fmla="*/ 448493 h 448493"/>
                <a:gd name="connsiteX4" fmla="*/ 0 w 461963"/>
                <a:gd name="connsiteY4" fmla="*/ 0 h 448493"/>
                <a:gd name="connsiteX0" fmla="*/ 28575 w 461963"/>
                <a:gd name="connsiteY0" fmla="*/ 12700 h 448493"/>
                <a:gd name="connsiteX1" fmla="*/ 461963 w 461963"/>
                <a:gd name="connsiteY1" fmla="*/ 0 h 448493"/>
                <a:gd name="connsiteX2" fmla="*/ 461963 w 461963"/>
                <a:gd name="connsiteY2" fmla="*/ 448493 h 448493"/>
                <a:gd name="connsiteX3" fmla="*/ 0 w 461963"/>
                <a:gd name="connsiteY3" fmla="*/ 448493 h 448493"/>
                <a:gd name="connsiteX4" fmla="*/ 28575 w 461963"/>
                <a:gd name="connsiteY4" fmla="*/ 12700 h 448493"/>
                <a:gd name="connsiteX0" fmla="*/ 6350 w 439738"/>
                <a:gd name="connsiteY0" fmla="*/ 12700 h 464368"/>
                <a:gd name="connsiteX1" fmla="*/ 439738 w 439738"/>
                <a:gd name="connsiteY1" fmla="*/ 0 h 464368"/>
                <a:gd name="connsiteX2" fmla="*/ 439738 w 439738"/>
                <a:gd name="connsiteY2" fmla="*/ 448493 h 464368"/>
                <a:gd name="connsiteX3" fmla="*/ 0 w 439738"/>
                <a:gd name="connsiteY3" fmla="*/ 464368 h 464368"/>
                <a:gd name="connsiteX4" fmla="*/ 6350 w 439738"/>
                <a:gd name="connsiteY4" fmla="*/ 12700 h 464368"/>
                <a:gd name="connsiteX0" fmla="*/ 6350 w 487363"/>
                <a:gd name="connsiteY0" fmla="*/ 12700 h 477068"/>
                <a:gd name="connsiteX1" fmla="*/ 439738 w 487363"/>
                <a:gd name="connsiteY1" fmla="*/ 0 h 477068"/>
                <a:gd name="connsiteX2" fmla="*/ 487363 w 487363"/>
                <a:gd name="connsiteY2" fmla="*/ 477068 h 477068"/>
                <a:gd name="connsiteX3" fmla="*/ 0 w 487363"/>
                <a:gd name="connsiteY3" fmla="*/ 464368 h 477068"/>
                <a:gd name="connsiteX4" fmla="*/ 6350 w 487363"/>
                <a:gd name="connsiteY4" fmla="*/ 12700 h 477068"/>
                <a:gd name="connsiteX0" fmla="*/ 6350 w 487363"/>
                <a:gd name="connsiteY0" fmla="*/ 3175 h 467543"/>
                <a:gd name="connsiteX1" fmla="*/ 481013 w 487363"/>
                <a:gd name="connsiteY1" fmla="*/ 0 h 467543"/>
                <a:gd name="connsiteX2" fmla="*/ 487363 w 487363"/>
                <a:gd name="connsiteY2" fmla="*/ 467543 h 467543"/>
                <a:gd name="connsiteX3" fmla="*/ 0 w 487363"/>
                <a:gd name="connsiteY3" fmla="*/ 454843 h 467543"/>
                <a:gd name="connsiteX4" fmla="*/ 6350 w 487363"/>
                <a:gd name="connsiteY4" fmla="*/ 3175 h 467543"/>
                <a:gd name="connsiteX0" fmla="*/ 6350 w 487363"/>
                <a:gd name="connsiteY0" fmla="*/ 0 h 473893"/>
                <a:gd name="connsiteX1" fmla="*/ 481013 w 487363"/>
                <a:gd name="connsiteY1" fmla="*/ 6350 h 473893"/>
                <a:gd name="connsiteX2" fmla="*/ 487363 w 487363"/>
                <a:gd name="connsiteY2" fmla="*/ 473893 h 473893"/>
                <a:gd name="connsiteX3" fmla="*/ 0 w 487363"/>
                <a:gd name="connsiteY3" fmla="*/ 461193 h 473893"/>
                <a:gd name="connsiteX4" fmla="*/ 6350 w 487363"/>
                <a:gd name="connsiteY4" fmla="*/ 0 h 473893"/>
                <a:gd name="connsiteX0" fmla="*/ 6350 w 487363"/>
                <a:gd name="connsiteY0" fmla="*/ 3175 h 477068"/>
                <a:gd name="connsiteX1" fmla="*/ 481013 w 487363"/>
                <a:gd name="connsiteY1" fmla="*/ 0 h 477068"/>
                <a:gd name="connsiteX2" fmla="*/ 487363 w 487363"/>
                <a:gd name="connsiteY2" fmla="*/ 477068 h 477068"/>
                <a:gd name="connsiteX3" fmla="*/ 0 w 487363"/>
                <a:gd name="connsiteY3" fmla="*/ 464368 h 477068"/>
                <a:gd name="connsiteX4" fmla="*/ 6350 w 487363"/>
                <a:gd name="connsiteY4" fmla="*/ 3175 h 4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363" h="477068">
                  <a:moveTo>
                    <a:pt x="6350" y="3175"/>
                  </a:moveTo>
                  <a:lnTo>
                    <a:pt x="481013" y="0"/>
                  </a:lnTo>
                  <a:cubicBezTo>
                    <a:pt x="483130" y="155848"/>
                    <a:pt x="485246" y="321220"/>
                    <a:pt x="487363" y="477068"/>
                  </a:cubicBezTo>
                  <a:lnTo>
                    <a:pt x="0" y="464368"/>
                  </a:lnTo>
                  <a:cubicBezTo>
                    <a:pt x="2117" y="313812"/>
                    <a:pt x="4233" y="153731"/>
                    <a:pt x="6350" y="3175"/>
                  </a:cubicBezTo>
                  <a:close/>
                </a:path>
              </a:pathLst>
            </a:custGeom>
            <a:solidFill>
              <a:srgbClr val="FFFF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740621" y="1641475"/>
              <a:ext cx="535853" cy="1425575"/>
              <a:chOff x="1740621" y="1641475"/>
              <a:chExt cx="535853" cy="142557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740621" y="1641475"/>
                <a:ext cx="531957" cy="473868"/>
              </a:xfrm>
              <a:custGeom>
                <a:avLst/>
                <a:gdLst>
                  <a:gd name="connsiteX0" fmla="*/ 0 w 458932"/>
                  <a:gd name="connsiteY0" fmla="*/ 0 h 461168"/>
                  <a:gd name="connsiteX1" fmla="*/ 458932 w 458932"/>
                  <a:gd name="connsiteY1" fmla="*/ 0 h 461168"/>
                  <a:gd name="connsiteX2" fmla="*/ 458932 w 458932"/>
                  <a:gd name="connsiteY2" fmla="*/ 461168 h 461168"/>
                  <a:gd name="connsiteX3" fmla="*/ 0 w 458932"/>
                  <a:gd name="connsiteY3" fmla="*/ 461168 h 461168"/>
                  <a:gd name="connsiteX4" fmla="*/ 0 w 458932"/>
                  <a:gd name="connsiteY4" fmla="*/ 0 h 461168"/>
                  <a:gd name="connsiteX0" fmla="*/ 0 w 516082"/>
                  <a:gd name="connsiteY0" fmla="*/ 0 h 467518"/>
                  <a:gd name="connsiteX1" fmla="*/ 458932 w 516082"/>
                  <a:gd name="connsiteY1" fmla="*/ 0 h 467518"/>
                  <a:gd name="connsiteX2" fmla="*/ 516082 w 516082"/>
                  <a:gd name="connsiteY2" fmla="*/ 467518 h 467518"/>
                  <a:gd name="connsiteX3" fmla="*/ 0 w 516082"/>
                  <a:gd name="connsiteY3" fmla="*/ 461168 h 467518"/>
                  <a:gd name="connsiteX4" fmla="*/ 0 w 516082"/>
                  <a:gd name="connsiteY4" fmla="*/ 0 h 467518"/>
                  <a:gd name="connsiteX0" fmla="*/ 0 w 525607"/>
                  <a:gd name="connsiteY0" fmla="*/ 3175 h 470693"/>
                  <a:gd name="connsiteX1" fmla="*/ 525607 w 525607"/>
                  <a:gd name="connsiteY1" fmla="*/ 0 h 470693"/>
                  <a:gd name="connsiteX2" fmla="*/ 516082 w 525607"/>
                  <a:gd name="connsiteY2" fmla="*/ 470693 h 470693"/>
                  <a:gd name="connsiteX3" fmla="*/ 0 w 525607"/>
                  <a:gd name="connsiteY3" fmla="*/ 464343 h 470693"/>
                  <a:gd name="connsiteX4" fmla="*/ 0 w 525607"/>
                  <a:gd name="connsiteY4" fmla="*/ 3175 h 470693"/>
                  <a:gd name="connsiteX0" fmla="*/ 3175 w 528782"/>
                  <a:gd name="connsiteY0" fmla="*/ 3175 h 473868"/>
                  <a:gd name="connsiteX1" fmla="*/ 528782 w 528782"/>
                  <a:gd name="connsiteY1" fmla="*/ 0 h 473868"/>
                  <a:gd name="connsiteX2" fmla="*/ 519257 w 528782"/>
                  <a:gd name="connsiteY2" fmla="*/ 470693 h 473868"/>
                  <a:gd name="connsiteX3" fmla="*/ 0 w 528782"/>
                  <a:gd name="connsiteY3" fmla="*/ 473868 h 473868"/>
                  <a:gd name="connsiteX4" fmla="*/ 3175 w 528782"/>
                  <a:gd name="connsiteY4" fmla="*/ 3175 h 473868"/>
                  <a:gd name="connsiteX0" fmla="*/ 3175 w 528967"/>
                  <a:gd name="connsiteY0" fmla="*/ 3175 h 473868"/>
                  <a:gd name="connsiteX1" fmla="*/ 528782 w 528967"/>
                  <a:gd name="connsiteY1" fmla="*/ 0 h 473868"/>
                  <a:gd name="connsiteX2" fmla="*/ 528234 w 528967"/>
                  <a:gd name="connsiteY2" fmla="*/ 327025 h 473868"/>
                  <a:gd name="connsiteX3" fmla="*/ 519257 w 528967"/>
                  <a:gd name="connsiteY3" fmla="*/ 470693 h 473868"/>
                  <a:gd name="connsiteX4" fmla="*/ 0 w 528967"/>
                  <a:gd name="connsiteY4" fmla="*/ 473868 h 473868"/>
                  <a:gd name="connsiteX5" fmla="*/ 3175 w 528967"/>
                  <a:gd name="connsiteY5" fmla="*/ 3175 h 473868"/>
                  <a:gd name="connsiteX0" fmla="*/ 3175 w 531957"/>
                  <a:gd name="connsiteY0" fmla="*/ 3175 h 473868"/>
                  <a:gd name="connsiteX1" fmla="*/ 528782 w 531957"/>
                  <a:gd name="connsiteY1" fmla="*/ 0 h 473868"/>
                  <a:gd name="connsiteX2" fmla="*/ 528234 w 531957"/>
                  <a:gd name="connsiteY2" fmla="*/ 327025 h 473868"/>
                  <a:gd name="connsiteX3" fmla="*/ 531957 w 531957"/>
                  <a:gd name="connsiteY3" fmla="*/ 473868 h 473868"/>
                  <a:gd name="connsiteX4" fmla="*/ 0 w 531957"/>
                  <a:gd name="connsiteY4" fmla="*/ 473868 h 473868"/>
                  <a:gd name="connsiteX5" fmla="*/ 3175 w 531957"/>
                  <a:gd name="connsiteY5" fmla="*/ 3175 h 47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957" h="473868">
                    <a:moveTo>
                      <a:pt x="3175" y="3175"/>
                    </a:moveTo>
                    <a:lnTo>
                      <a:pt x="528782" y="0"/>
                    </a:lnTo>
                    <a:cubicBezTo>
                      <a:pt x="526483" y="109008"/>
                      <a:pt x="530533" y="218017"/>
                      <a:pt x="528234" y="327025"/>
                    </a:cubicBezTo>
                    <a:lnTo>
                      <a:pt x="531957" y="473868"/>
                    </a:lnTo>
                    <a:lnTo>
                      <a:pt x="0" y="473868"/>
                    </a:lnTo>
                    <a:cubicBezTo>
                      <a:pt x="1058" y="316970"/>
                      <a:pt x="2117" y="160073"/>
                      <a:pt x="3175" y="3175"/>
                    </a:cubicBez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43074" y="2605882"/>
                <a:ext cx="533400" cy="461168"/>
              </a:xfrm>
              <a:custGeom>
                <a:avLst/>
                <a:gdLst>
                  <a:gd name="connsiteX0" fmla="*/ 0 w 504825"/>
                  <a:gd name="connsiteY0" fmla="*/ 0 h 461168"/>
                  <a:gd name="connsiteX1" fmla="*/ 504825 w 504825"/>
                  <a:gd name="connsiteY1" fmla="*/ 0 h 461168"/>
                  <a:gd name="connsiteX2" fmla="*/ 504825 w 504825"/>
                  <a:gd name="connsiteY2" fmla="*/ 461168 h 461168"/>
                  <a:gd name="connsiteX3" fmla="*/ 0 w 504825"/>
                  <a:gd name="connsiteY3" fmla="*/ 461168 h 461168"/>
                  <a:gd name="connsiteX4" fmla="*/ 0 w 504825"/>
                  <a:gd name="connsiteY4" fmla="*/ 0 h 461168"/>
                  <a:gd name="connsiteX0" fmla="*/ 0 w 530225"/>
                  <a:gd name="connsiteY0" fmla="*/ 0 h 461168"/>
                  <a:gd name="connsiteX1" fmla="*/ 504825 w 530225"/>
                  <a:gd name="connsiteY1" fmla="*/ 0 h 461168"/>
                  <a:gd name="connsiteX2" fmla="*/ 530225 w 530225"/>
                  <a:gd name="connsiteY2" fmla="*/ 461168 h 461168"/>
                  <a:gd name="connsiteX3" fmla="*/ 0 w 530225"/>
                  <a:gd name="connsiteY3" fmla="*/ 461168 h 461168"/>
                  <a:gd name="connsiteX4" fmla="*/ 0 w 530225"/>
                  <a:gd name="connsiteY4" fmla="*/ 0 h 461168"/>
                  <a:gd name="connsiteX0" fmla="*/ 0 w 533400"/>
                  <a:gd name="connsiteY0" fmla="*/ 0 h 461168"/>
                  <a:gd name="connsiteX1" fmla="*/ 533400 w 533400"/>
                  <a:gd name="connsiteY1" fmla="*/ 0 h 461168"/>
                  <a:gd name="connsiteX2" fmla="*/ 530225 w 533400"/>
                  <a:gd name="connsiteY2" fmla="*/ 461168 h 461168"/>
                  <a:gd name="connsiteX3" fmla="*/ 0 w 533400"/>
                  <a:gd name="connsiteY3" fmla="*/ 461168 h 461168"/>
                  <a:gd name="connsiteX4" fmla="*/ 0 w 533400"/>
                  <a:gd name="connsiteY4" fmla="*/ 0 h 46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461168">
                    <a:moveTo>
                      <a:pt x="0" y="0"/>
                    </a:moveTo>
                    <a:lnTo>
                      <a:pt x="533400" y="0"/>
                    </a:lnTo>
                    <a:cubicBezTo>
                      <a:pt x="532342" y="153723"/>
                      <a:pt x="531283" y="307445"/>
                      <a:pt x="530225" y="461168"/>
                    </a:cubicBezTo>
                    <a:lnTo>
                      <a:pt x="0" y="46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3346602" y="1878994"/>
            <a:ext cx="208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Dwarf &amp; axial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49" name="Cloud Callout 48"/>
          <p:cNvSpPr/>
          <p:nvPr/>
        </p:nvSpPr>
        <p:spPr>
          <a:xfrm>
            <a:off x="5783394" y="1043052"/>
            <a:ext cx="2773404" cy="1273059"/>
          </a:xfrm>
          <a:prstGeom prst="cloudCallout">
            <a:avLst>
              <a:gd name="adj1" fmla="val -69945"/>
              <a:gd name="adj2" fmla="val 32572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All the genetic combination which has </a:t>
            </a:r>
            <a:r>
              <a:rPr lang="en-US" sz="16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‘t’</a:t>
            </a:r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and </a:t>
            </a:r>
            <a:r>
              <a:rPr lang="en-US" sz="1600" b="1" dirty="0">
                <a:solidFill>
                  <a:srgbClr val="FFFF00"/>
                </a:solidFill>
                <a:latin typeface="Book Antiqua" panose="02040602050305030304" pitchFamily="18" charset="0"/>
              </a:rPr>
              <a:t>‘A’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20697" y="1889576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3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282594" y="2117726"/>
            <a:ext cx="1016231" cy="952498"/>
            <a:chOff x="1758156" y="1651000"/>
            <a:chExt cx="1016231" cy="952498"/>
          </a:xfrm>
        </p:grpSpPr>
        <p:sp>
          <p:nvSpPr>
            <p:cNvPr id="53" name="Rectangle 52"/>
            <p:cNvSpPr/>
            <p:nvPr/>
          </p:nvSpPr>
          <p:spPr>
            <a:xfrm>
              <a:off x="2293374" y="1651000"/>
              <a:ext cx="481013" cy="483418"/>
            </a:xfrm>
            <a:custGeom>
              <a:avLst/>
              <a:gdLst>
                <a:gd name="connsiteX0" fmla="*/ 0 w 461963"/>
                <a:gd name="connsiteY0" fmla="*/ 0 h 448493"/>
                <a:gd name="connsiteX1" fmla="*/ 461963 w 461963"/>
                <a:gd name="connsiteY1" fmla="*/ 0 h 448493"/>
                <a:gd name="connsiteX2" fmla="*/ 461963 w 461963"/>
                <a:gd name="connsiteY2" fmla="*/ 448493 h 448493"/>
                <a:gd name="connsiteX3" fmla="*/ 0 w 461963"/>
                <a:gd name="connsiteY3" fmla="*/ 448493 h 448493"/>
                <a:gd name="connsiteX4" fmla="*/ 0 w 461963"/>
                <a:gd name="connsiteY4" fmla="*/ 0 h 448493"/>
                <a:gd name="connsiteX0" fmla="*/ 0 w 500063"/>
                <a:gd name="connsiteY0" fmla="*/ 0 h 480243"/>
                <a:gd name="connsiteX1" fmla="*/ 461963 w 500063"/>
                <a:gd name="connsiteY1" fmla="*/ 0 h 480243"/>
                <a:gd name="connsiteX2" fmla="*/ 500063 w 500063"/>
                <a:gd name="connsiteY2" fmla="*/ 480243 h 480243"/>
                <a:gd name="connsiteX3" fmla="*/ 0 w 500063"/>
                <a:gd name="connsiteY3" fmla="*/ 448493 h 480243"/>
                <a:gd name="connsiteX4" fmla="*/ 0 w 500063"/>
                <a:gd name="connsiteY4" fmla="*/ 0 h 480243"/>
                <a:gd name="connsiteX0" fmla="*/ 0 w 500063"/>
                <a:gd name="connsiteY0" fmla="*/ 0 h 480243"/>
                <a:gd name="connsiteX1" fmla="*/ 493713 w 500063"/>
                <a:gd name="connsiteY1" fmla="*/ 6350 h 480243"/>
                <a:gd name="connsiteX2" fmla="*/ 500063 w 500063"/>
                <a:gd name="connsiteY2" fmla="*/ 480243 h 480243"/>
                <a:gd name="connsiteX3" fmla="*/ 0 w 500063"/>
                <a:gd name="connsiteY3" fmla="*/ 448493 h 480243"/>
                <a:gd name="connsiteX4" fmla="*/ 0 w 500063"/>
                <a:gd name="connsiteY4" fmla="*/ 0 h 480243"/>
                <a:gd name="connsiteX0" fmla="*/ 19050 w 500063"/>
                <a:gd name="connsiteY0" fmla="*/ 0 h 477068"/>
                <a:gd name="connsiteX1" fmla="*/ 493713 w 500063"/>
                <a:gd name="connsiteY1" fmla="*/ 3175 h 477068"/>
                <a:gd name="connsiteX2" fmla="*/ 500063 w 500063"/>
                <a:gd name="connsiteY2" fmla="*/ 477068 h 477068"/>
                <a:gd name="connsiteX3" fmla="*/ 0 w 500063"/>
                <a:gd name="connsiteY3" fmla="*/ 445318 h 477068"/>
                <a:gd name="connsiteX4" fmla="*/ 19050 w 500063"/>
                <a:gd name="connsiteY4" fmla="*/ 0 h 477068"/>
                <a:gd name="connsiteX0" fmla="*/ 0 w 481013"/>
                <a:gd name="connsiteY0" fmla="*/ 0 h 483418"/>
                <a:gd name="connsiteX1" fmla="*/ 474663 w 481013"/>
                <a:gd name="connsiteY1" fmla="*/ 3175 h 483418"/>
                <a:gd name="connsiteX2" fmla="*/ 481013 w 481013"/>
                <a:gd name="connsiteY2" fmla="*/ 477068 h 483418"/>
                <a:gd name="connsiteX3" fmla="*/ 3175 w 481013"/>
                <a:gd name="connsiteY3" fmla="*/ 483418 h 483418"/>
                <a:gd name="connsiteX4" fmla="*/ 0 w 481013"/>
                <a:gd name="connsiteY4" fmla="*/ 0 h 48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013" h="483418">
                  <a:moveTo>
                    <a:pt x="0" y="0"/>
                  </a:moveTo>
                  <a:lnTo>
                    <a:pt x="474663" y="3175"/>
                  </a:lnTo>
                  <a:cubicBezTo>
                    <a:pt x="476780" y="161139"/>
                    <a:pt x="478896" y="319104"/>
                    <a:pt x="481013" y="477068"/>
                  </a:cubicBezTo>
                  <a:lnTo>
                    <a:pt x="3175" y="483418"/>
                  </a:lnTo>
                  <a:cubicBezTo>
                    <a:pt x="2117" y="322279"/>
                    <a:pt x="1058" y="161139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758156" y="1660525"/>
              <a:ext cx="539750" cy="942973"/>
              <a:chOff x="1758156" y="1660525"/>
              <a:chExt cx="539750" cy="942973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758156" y="1660525"/>
                <a:ext cx="539750" cy="473868"/>
              </a:xfrm>
              <a:custGeom>
                <a:avLst/>
                <a:gdLst>
                  <a:gd name="connsiteX0" fmla="*/ 0 w 504825"/>
                  <a:gd name="connsiteY0" fmla="*/ 0 h 461168"/>
                  <a:gd name="connsiteX1" fmla="*/ 504825 w 504825"/>
                  <a:gd name="connsiteY1" fmla="*/ 0 h 461168"/>
                  <a:gd name="connsiteX2" fmla="*/ 504825 w 504825"/>
                  <a:gd name="connsiteY2" fmla="*/ 461168 h 461168"/>
                  <a:gd name="connsiteX3" fmla="*/ 0 w 504825"/>
                  <a:gd name="connsiteY3" fmla="*/ 461168 h 461168"/>
                  <a:gd name="connsiteX4" fmla="*/ 0 w 504825"/>
                  <a:gd name="connsiteY4" fmla="*/ 0 h 461168"/>
                  <a:gd name="connsiteX0" fmla="*/ 0 w 533400"/>
                  <a:gd name="connsiteY0" fmla="*/ 0 h 486568"/>
                  <a:gd name="connsiteX1" fmla="*/ 504825 w 533400"/>
                  <a:gd name="connsiteY1" fmla="*/ 0 h 486568"/>
                  <a:gd name="connsiteX2" fmla="*/ 533400 w 533400"/>
                  <a:gd name="connsiteY2" fmla="*/ 486568 h 486568"/>
                  <a:gd name="connsiteX3" fmla="*/ 0 w 533400"/>
                  <a:gd name="connsiteY3" fmla="*/ 461168 h 486568"/>
                  <a:gd name="connsiteX4" fmla="*/ 0 w 533400"/>
                  <a:gd name="connsiteY4" fmla="*/ 0 h 486568"/>
                  <a:gd name="connsiteX0" fmla="*/ 0 w 533400"/>
                  <a:gd name="connsiteY0" fmla="*/ 0 h 486568"/>
                  <a:gd name="connsiteX1" fmla="*/ 530225 w 533400"/>
                  <a:gd name="connsiteY1" fmla="*/ 12700 h 486568"/>
                  <a:gd name="connsiteX2" fmla="*/ 533400 w 533400"/>
                  <a:gd name="connsiteY2" fmla="*/ 486568 h 486568"/>
                  <a:gd name="connsiteX3" fmla="*/ 0 w 533400"/>
                  <a:gd name="connsiteY3" fmla="*/ 461168 h 486568"/>
                  <a:gd name="connsiteX4" fmla="*/ 0 w 533400"/>
                  <a:gd name="connsiteY4" fmla="*/ 0 h 486568"/>
                  <a:gd name="connsiteX0" fmla="*/ 0 w 533400"/>
                  <a:gd name="connsiteY0" fmla="*/ 0 h 486568"/>
                  <a:gd name="connsiteX1" fmla="*/ 530225 w 533400"/>
                  <a:gd name="connsiteY1" fmla="*/ 12700 h 486568"/>
                  <a:gd name="connsiteX2" fmla="*/ 533400 w 533400"/>
                  <a:gd name="connsiteY2" fmla="*/ 486568 h 486568"/>
                  <a:gd name="connsiteX3" fmla="*/ 0 w 533400"/>
                  <a:gd name="connsiteY3" fmla="*/ 473868 h 486568"/>
                  <a:gd name="connsiteX4" fmla="*/ 0 w 533400"/>
                  <a:gd name="connsiteY4" fmla="*/ 0 h 486568"/>
                  <a:gd name="connsiteX0" fmla="*/ 0 w 539750"/>
                  <a:gd name="connsiteY0" fmla="*/ 0 h 473868"/>
                  <a:gd name="connsiteX1" fmla="*/ 536575 w 539750"/>
                  <a:gd name="connsiteY1" fmla="*/ 0 h 473868"/>
                  <a:gd name="connsiteX2" fmla="*/ 539750 w 539750"/>
                  <a:gd name="connsiteY2" fmla="*/ 473868 h 473868"/>
                  <a:gd name="connsiteX3" fmla="*/ 6350 w 539750"/>
                  <a:gd name="connsiteY3" fmla="*/ 461168 h 473868"/>
                  <a:gd name="connsiteX4" fmla="*/ 0 w 539750"/>
                  <a:gd name="connsiteY4" fmla="*/ 0 h 47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0" h="473868">
                    <a:moveTo>
                      <a:pt x="0" y="0"/>
                    </a:moveTo>
                    <a:lnTo>
                      <a:pt x="536575" y="0"/>
                    </a:lnTo>
                    <a:cubicBezTo>
                      <a:pt x="537633" y="157956"/>
                      <a:pt x="538692" y="315912"/>
                      <a:pt x="539750" y="473868"/>
                    </a:cubicBezTo>
                    <a:lnTo>
                      <a:pt x="6350" y="461168"/>
                    </a:lnTo>
                    <a:cubicBezTo>
                      <a:pt x="4233" y="307445"/>
                      <a:pt x="2117" y="153723"/>
                      <a:pt x="0" y="0"/>
                    </a:cubicBezTo>
                    <a:close/>
                  </a:path>
                </a:pathLst>
              </a:custGeom>
              <a:solidFill>
                <a:srgbClr val="00B05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65298" y="2139155"/>
                <a:ext cx="523875" cy="464343"/>
              </a:xfrm>
              <a:custGeom>
                <a:avLst/>
                <a:gdLst>
                  <a:gd name="connsiteX0" fmla="*/ 0 w 504825"/>
                  <a:gd name="connsiteY0" fmla="*/ 0 h 461168"/>
                  <a:gd name="connsiteX1" fmla="*/ 504825 w 504825"/>
                  <a:gd name="connsiteY1" fmla="*/ 0 h 461168"/>
                  <a:gd name="connsiteX2" fmla="*/ 504825 w 504825"/>
                  <a:gd name="connsiteY2" fmla="*/ 461168 h 461168"/>
                  <a:gd name="connsiteX3" fmla="*/ 0 w 504825"/>
                  <a:gd name="connsiteY3" fmla="*/ 461168 h 461168"/>
                  <a:gd name="connsiteX4" fmla="*/ 0 w 504825"/>
                  <a:gd name="connsiteY4" fmla="*/ 0 h 461168"/>
                  <a:gd name="connsiteX0" fmla="*/ 0 w 523875"/>
                  <a:gd name="connsiteY0" fmla="*/ 3175 h 464343"/>
                  <a:gd name="connsiteX1" fmla="*/ 523875 w 523875"/>
                  <a:gd name="connsiteY1" fmla="*/ 0 h 464343"/>
                  <a:gd name="connsiteX2" fmla="*/ 504825 w 523875"/>
                  <a:gd name="connsiteY2" fmla="*/ 464343 h 464343"/>
                  <a:gd name="connsiteX3" fmla="*/ 0 w 523875"/>
                  <a:gd name="connsiteY3" fmla="*/ 464343 h 464343"/>
                  <a:gd name="connsiteX4" fmla="*/ 0 w 523875"/>
                  <a:gd name="connsiteY4" fmla="*/ 3175 h 464343"/>
                  <a:gd name="connsiteX0" fmla="*/ 0 w 523875"/>
                  <a:gd name="connsiteY0" fmla="*/ 3175 h 464343"/>
                  <a:gd name="connsiteX1" fmla="*/ 523875 w 523875"/>
                  <a:gd name="connsiteY1" fmla="*/ 0 h 464343"/>
                  <a:gd name="connsiteX2" fmla="*/ 523875 w 523875"/>
                  <a:gd name="connsiteY2" fmla="*/ 464343 h 464343"/>
                  <a:gd name="connsiteX3" fmla="*/ 0 w 523875"/>
                  <a:gd name="connsiteY3" fmla="*/ 464343 h 464343"/>
                  <a:gd name="connsiteX4" fmla="*/ 0 w 523875"/>
                  <a:gd name="connsiteY4" fmla="*/ 3175 h 4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464343">
                    <a:moveTo>
                      <a:pt x="0" y="3175"/>
                    </a:moveTo>
                    <a:lnTo>
                      <a:pt x="523875" y="0"/>
                    </a:lnTo>
                    <a:lnTo>
                      <a:pt x="523875" y="464343"/>
                    </a:lnTo>
                    <a:lnTo>
                      <a:pt x="0" y="464343"/>
                    </a:lnTo>
                    <a:lnTo>
                      <a:pt x="0" y="3175"/>
                    </a:lnTo>
                    <a:close/>
                  </a:path>
                </a:pathLst>
              </a:custGeom>
              <a:solidFill>
                <a:srgbClr val="00B05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0" name="TextBox 89"/>
          <p:cNvSpPr txBox="1"/>
          <p:nvPr/>
        </p:nvSpPr>
        <p:spPr>
          <a:xfrm>
            <a:off x="3346602" y="2277915"/>
            <a:ext cx="208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Dwarf &amp; terminal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91" name="Cloud Callout 90"/>
          <p:cNvSpPr/>
          <p:nvPr/>
        </p:nvSpPr>
        <p:spPr>
          <a:xfrm>
            <a:off x="5837196" y="1007356"/>
            <a:ext cx="2773404" cy="1334479"/>
          </a:xfrm>
          <a:prstGeom prst="cloudCallout">
            <a:avLst>
              <a:gd name="adj1" fmla="val -66511"/>
              <a:gd name="adj2" fmla="val 53221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All the genetic combination which has</a:t>
            </a:r>
            <a:r>
              <a:rPr lang="en-US" sz="1600" b="1" dirty="0">
                <a:solidFill>
                  <a:srgbClr val="FFFF00"/>
                </a:solidFill>
                <a:latin typeface="Book Antiqua" panose="02040602050305030304" pitchFamily="18" charset="0"/>
              </a:rPr>
              <a:t> ‘t’</a:t>
            </a:r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and </a:t>
            </a:r>
            <a:r>
              <a:rPr lang="en-US" sz="16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‘a’</a:t>
            </a:r>
            <a:endParaRPr lang="en-US" sz="16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20697" y="2277915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1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19400" y="2597149"/>
            <a:ext cx="481013" cy="476252"/>
          </a:xfrm>
          <a:custGeom>
            <a:avLst/>
            <a:gdLst>
              <a:gd name="connsiteX0" fmla="*/ 0 w 461963"/>
              <a:gd name="connsiteY0" fmla="*/ 0 h 448493"/>
              <a:gd name="connsiteX1" fmla="*/ 461963 w 461963"/>
              <a:gd name="connsiteY1" fmla="*/ 0 h 448493"/>
              <a:gd name="connsiteX2" fmla="*/ 461963 w 461963"/>
              <a:gd name="connsiteY2" fmla="*/ 448493 h 448493"/>
              <a:gd name="connsiteX3" fmla="*/ 0 w 461963"/>
              <a:gd name="connsiteY3" fmla="*/ 448493 h 448493"/>
              <a:gd name="connsiteX4" fmla="*/ 0 w 461963"/>
              <a:gd name="connsiteY4" fmla="*/ 0 h 448493"/>
              <a:gd name="connsiteX0" fmla="*/ 0 w 461963"/>
              <a:gd name="connsiteY0" fmla="*/ 24584 h 473077"/>
              <a:gd name="connsiteX1" fmla="*/ 12700 w 461963"/>
              <a:gd name="connsiteY1" fmla="*/ 2 h 473077"/>
              <a:gd name="connsiteX2" fmla="*/ 461963 w 461963"/>
              <a:gd name="connsiteY2" fmla="*/ 24584 h 473077"/>
              <a:gd name="connsiteX3" fmla="*/ 461963 w 461963"/>
              <a:gd name="connsiteY3" fmla="*/ 473077 h 473077"/>
              <a:gd name="connsiteX4" fmla="*/ 0 w 461963"/>
              <a:gd name="connsiteY4" fmla="*/ 473077 h 473077"/>
              <a:gd name="connsiteX5" fmla="*/ 0 w 461963"/>
              <a:gd name="connsiteY5" fmla="*/ 24584 h 473077"/>
              <a:gd name="connsiteX0" fmla="*/ 0 w 474663"/>
              <a:gd name="connsiteY0" fmla="*/ 24584 h 473077"/>
              <a:gd name="connsiteX1" fmla="*/ 12700 w 474663"/>
              <a:gd name="connsiteY1" fmla="*/ 2 h 473077"/>
              <a:gd name="connsiteX2" fmla="*/ 474663 w 474663"/>
              <a:gd name="connsiteY2" fmla="*/ 5534 h 473077"/>
              <a:gd name="connsiteX3" fmla="*/ 461963 w 474663"/>
              <a:gd name="connsiteY3" fmla="*/ 473077 h 473077"/>
              <a:gd name="connsiteX4" fmla="*/ 0 w 474663"/>
              <a:gd name="connsiteY4" fmla="*/ 473077 h 473077"/>
              <a:gd name="connsiteX5" fmla="*/ 0 w 474663"/>
              <a:gd name="connsiteY5" fmla="*/ 24584 h 473077"/>
              <a:gd name="connsiteX0" fmla="*/ 0 w 481013"/>
              <a:gd name="connsiteY0" fmla="*/ 24584 h 476252"/>
              <a:gd name="connsiteX1" fmla="*/ 12700 w 481013"/>
              <a:gd name="connsiteY1" fmla="*/ 2 h 476252"/>
              <a:gd name="connsiteX2" fmla="*/ 474663 w 481013"/>
              <a:gd name="connsiteY2" fmla="*/ 5534 h 476252"/>
              <a:gd name="connsiteX3" fmla="*/ 481013 w 481013"/>
              <a:gd name="connsiteY3" fmla="*/ 476252 h 476252"/>
              <a:gd name="connsiteX4" fmla="*/ 0 w 481013"/>
              <a:gd name="connsiteY4" fmla="*/ 473077 h 476252"/>
              <a:gd name="connsiteX5" fmla="*/ 0 w 481013"/>
              <a:gd name="connsiteY5" fmla="*/ 24584 h 47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013" h="476252">
                <a:moveTo>
                  <a:pt x="0" y="24584"/>
                </a:moveTo>
                <a:cubicBezTo>
                  <a:pt x="4233" y="24857"/>
                  <a:pt x="8467" y="-271"/>
                  <a:pt x="12700" y="2"/>
                </a:cubicBezTo>
                <a:lnTo>
                  <a:pt x="474663" y="5534"/>
                </a:lnTo>
                <a:cubicBezTo>
                  <a:pt x="476780" y="162440"/>
                  <a:pt x="478896" y="319346"/>
                  <a:pt x="481013" y="476252"/>
                </a:cubicBezTo>
                <a:lnTo>
                  <a:pt x="0" y="473077"/>
                </a:lnTo>
                <a:lnTo>
                  <a:pt x="0" y="24584"/>
                </a:lnTo>
                <a:close/>
              </a:path>
            </a:pathLst>
          </a:cu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ular Callout 64"/>
          <p:cNvSpPr/>
          <p:nvPr/>
        </p:nvSpPr>
        <p:spPr>
          <a:xfrm>
            <a:off x="3259175" y="1005674"/>
            <a:ext cx="1561368" cy="444810"/>
          </a:xfrm>
          <a:prstGeom prst="wedgeRoundRectCallout">
            <a:avLst>
              <a:gd name="adj1" fmla="val 61516"/>
              <a:gd name="adj2" fmla="val -103909"/>
              <a:gd name="adj3" fmla="val 16667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Appearance 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0534" y="3311664"/>
            <a:ext cx="314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9 : 3 : 3 : 1</a:t>
            </a:r>
            <a:endParaRPr lang="en-US" sz="4000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7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 animBg="1"/>
      <p:bldP spid="56" grpId="1" animBg="1"/>
      <p:bldP spid="37" grpId="0" animBg="1"/>
      <p:bldP spid="37" grpId="1" animBg="1"/>
      <p:bldP spid="2" grpId="0" animBg="1"/>
      <p:bldP spid="2" grpId="1" animBg="1"/>
      <p:bldP spid="39" grpId="0"/>
      <p:bldP spid="40" grpId="0"/>
      <p:bldP spid="41" grpId="0" animBg="1"/>
      <p:bldP spid="41" grpId="1" animBg="1"/>
      <p:bldP spid="42" grpId="0"/>
      <p:bldP spid="48" grpId="0"/>
      <p:bldP spid="49" grpId="0" animBg="1"/>
      <p:bldP spid="49" grpId="1" animBg="1"/>
      <p:bldP spid="50" grpId="0"/>
      <p:bldP spid="90" grpId="0"/>
      <p:bldP spid="91" grpId="0" animBg="1"/>
      <p:bldP spid="91" grpId="1" animBg="1"/>
      <p:bldP spid="92" grpId="0"/>
      <p:bldP spid="93" grpId="0" animBg="1"/>
      <p:bldP spid="93" grpId="1" animBg="1"/>
      <p:bldP spid="65" grpId="0" animBg="1"/>
      <p:bldP spid="65" grpId="1" animBg="1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5" t="43061" r="40405" b="17556"/>
          <a:stretch/>
        </p:blipFill>
        <p:spPr bwMode="auto">
          <a:xfrm>
            <a:off x="538454" y="676275"/>
            <a:ext cx="2795068" cy="241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429000" y="971550"/>
            <a:ext cx="115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TTAA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7200" y="971550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1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9000" y="1354914"/>
            <a:ext cx="11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Book Antiqua" panose="02040602050305030304" pitchFamily="18" charset="0"/>
              </a:rPr>
              <a:t>TTAa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7200" y="1354914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2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9000" y="2121642"/>
            <a:ext cx="10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Book Antiqua" panose="02040602050305030304" pitchFamily="18" charset="0"/>
              </a:rPr>
              <a:t>T</a:t>
            </a:r>
            <a:r>
              <a:rPr lang="en-US" b="1" dirty="0" err="1" smtClean="0">
                <a:latin typeface="Book Antiqua" panose="02040602050305030304" pitchFamily="18" charset="0"/>
              </a:rPr>
              <a:t>tAA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67200" y="2121642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4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29000" y="1738278"/>
            <a:ext cx="11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Book Antiqua" panose="02040602050305030304" pitchFamily="18" charset="0"/>
              </a:rPr>
              <a:t>TtAA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67200" y="1738278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2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29000" y="3655098"/>
            <a:ext cx="10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Book Antiqua" panose="02040602050305030304" pitchFamily="18" charset="0"/>
              </a:rPr>
              <a:t>ttAA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67200" y="3655098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1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29000" y="2505006"/>
            <a:ext cx="10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Book Antiqua" panose="02040602050305030304" pitchFamily="18" charset="0"/>
              </a:rPr>
              <a:t>Ttaa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67200" y="2505006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2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9000" y="2888370"/>
            <a:ext cx="10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Book Antiqua" panose="02040602050305030304" pitchFamily="18" charset="0"/>
              </a:rPr>
              <a:t>t</a:t>
            </a:r>
            <a:r>
              <a:rPr lang="en-US" b="1" dirty="0" err="1" smtClean="0">
                <a:latin typeface="Book Antiqua" panose="02040602050305030304" pitchFamily="18" charset="0"/>
              </a:rPr>
              <a:t>tAa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7200" y="2888370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2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29000" y="3271734"/>
            <a:ext cx="10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Book Antiqua" panose="02040602050305030304" pitchFamily="18" charset="0"/>
              </a:rPr>
              <a:t>ttaa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67200" y="3271734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1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29000" y="4038463"/>
            <a:ext cx="10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Book Antiqua" panose="02040602050305030304" pitchFamily="18" charset="0"/>
              </a:rPr>
              <a:t>TTaa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67200" y="4038463"/>
            <a:ext cx="6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= 1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2064" y="267462"/>
            <a:ext cx="3297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Mendel’s  </a:t>
            </a:r>
            <a:r>
              <a:rPr lang="en-US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Dihybrid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cross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2850" y="1173957"/>
            <a:ext cx="1054100" cy="936649"/>
            <a:chOff x="1212850" y="1635125"/>
            <a:chExt cx="1054100" cy="936649"/>
          </a:xfrm>
        </p:grpSpPr>
        <p:sp>
          <p:nvSpPr>
            <p:cNvPr id="3" name="Rectangle 2"/>
            <p:cNvSpPr/>
            <p:nvPr/>
          </p:nvSpPr>
          <p:spPr>
            <a:xfrm>
              <a:off x="1751978" y="1635125"/>
              <a:ext cx="514972" cy="46116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12850" y="2110606"/>
              <a:ext cx="525461" cy="46116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12850" y="1174750"/>
            <a:ext cx="533398" cy="465163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06500" y="1178745"/>
            <a:ext cx="2081213" cy="1891479"/>
            <a:chOff x="1204595" y="735306"/>
            <a:chExt cx="2081213" cy="1891479"/>
          </a:xfrm>
        </p:grpSpPr>
        <p:sp>
          <p:nvSpPr>
            <p:cNvPr id="34" name="Rectangle 33"/>
            <p:cNvSpPr/>
            <p:nvPr/>
          </p:nvSpPr>
          <p:spPr>
            <a:xfrm>
              <a:off x="1744346" y="1683811"/>
              <a:ext cx="527050" cy="460375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04595" y="2160060"/>
              <a:ext cx="536575" cy="466725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68222" y="1196474"/>
              <a:ext cx="552448" cy="490512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23845" y="735306"/>
              <a:ext cx="461963" cy="461168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06500" y="1176026"/>
            <a:ext cx="1612900" cy="1416386"/>
            <a:chOff x="1187448" y="1188701"/>
            <a:chExt cx="1612900" cy="1416386"/>
          </a:xfrm>
        </p:grpSpPr>
        <p:sp>
          <p:nvSpPr>
            <p:cNvPr id="57" name="Rectangle 56"/>
            <p:cNvSpPr/>
            <p:nvPr/>
          </p:nvSpPr>
          <p:spPr>
            <a:xfrm>
              <a:off x="2265922" y="1188701"/>
              <a:ext cx="534426" cy="461168"/>
            </a:xfrm>
            <a:prstGeom prst="rect">
              <a:avLst/>
            </a:prstGeom>
            <a:solidFill>
              <a:srgbClr val="0070C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87448" y="2143919"/>
              <a:ext cx="536575" cy="461168"/>
            </a:xfrm>
            <a:prstGeom prst="rect">
              <a:avLst/>
            </a:prstGeom>
            <a:solidFill>
              <a:srgbClr val="0070C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1739902" y="1657898"/>
            <a:ext cx="533398" cy="456652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745937" y="1647801"/>
            <a:ext cx="1542641" cy="1425598"/>
            <a:chOff x="726762" y="1647825"/>
            <a:chExt cx="1542641" cy="1425598"/>
          </a:xfrm>
        </p:grpSpPr>
        <p:sp>
          <p:nvSpPr>
            <p:cNvPr id="63" name="Rectangle 62"/>
            <p:cNvSpPr/>
            <p:nvPr/>
          </p:nvSpPr>
          <p:spPr>
            <a:xfrm>
              <a:off x="1790700" y="1647825"/>
              <a:ext cx="478703" cy="469924"/>
            </a:xfrm>
            <a:prstGeom prst="rect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26762" y="2600348"/>
              <a:ext cx="533713" cy="473075"/>
            </a:xfrm>
            <a:prstGeom prst="rect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88710" y="2123331"/>
            <a:ext cx="1010115" cy="953244"/>
            <a:chOff x="1253658" y="1673225"/>
            <a:chExt cx="1010115" cy="953244"/>
          </a:xfrm>
        </p:grpSpPr>
        <p:sp>
          <p:nvSpPr>
            <p:cNvPr id="76" name="Rectangle 75"/>
            <p:cNvSpPr/>
            <p:nvPr/>
          </p:nvSpPr>
          <p:spPr>
            <a:xfrm>
              <a:off x="1790700" y="1673225"/>
              <a:ext cx="473073" cy="476994"/>
            </a:xfrm>
            <a:prstGeom prst="rect">
              <a:avLst/>
            </a:prstGeom>
            <a:solidFill>
              <a:schemeClr val="accent3">
                <a:lumMod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53658" y="2148755"/>
              <a:ext cx="530690" cy="477714"/>
            </a:xfrm>
            <a:prstGeom prst="rect">
              <a:avLst/>
            </a:prstGeom>
            <a:solidFill>
              <a:schemeClr val="accent3">
                <a:lumMod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2821549" y="2603500"/>
            <a:ext cx="470204" cy="47625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86000" y="2126481"/>
            <a:ext cx="518599" cy="470669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006143" y="412935"/>
            <a:ext cx="2047898" cy="43487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Genotypic ratio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5086350" y="942975"/>
            <a:ext cx="881351" cy="334193"/>
          </a:xfrm>
          <a:prstGeom prst="wedgeRoundRectCallout">
            <a:avLst>
              <a:gd name="adj1" fmla="val -62323"/>
              <a:gd name="adj2" fmla="val -106050"/>
              <a:gd name="adj3" fmla="val 16667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Genes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5775" y="440779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1 : 2 : 2 : 4 </a:t>
            </a:r>
            <a:r>
              <a:rPr lang="en-US" sz="2400" b="1" dirty="0">
                <a:solidFill>
                  <a:srgbClr val="FF0066"/>
                </a:solidFill>
                <a:latin typeface="Book Antiqua" panose="02040602050305030304" pitchFamily="18" charset="0"/>
              </a:rPr>
              <a:t>: 2 : 2 </a:t>
            </a:r>
            <a:r>
              <a:rPr lang="en-US" sz="2400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: 1 : 1 : 1</a:t>
            </a:r>
            <a:endParaRPr lang="en-US" sz="2400" b="1" dirty="0">
              <a:solidFill>
                <a:srgbClr val="FF006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6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9" grpId="0"/>
      <p:bldP spid="40" grpId="0"/>
      <p:bldP spid="42" grpId="0"/>
      <p:bldP spid="48" grpId="0"/>
      <p:bldP spid="50" grpId="0"/>
      <p:bldP spid="90" grpId="0"/>
      <p:bldP spid="92" grpId="0"/>
      <p:bldP spid="59" grpId="0"/>
      <p:bldP spid="60" grpId="0"/>
      <p:bldP spid="66" grpId="0"/>
      <p:bldP spid="67" grpId="0"/>
      <p:bldP spid="69" grpId="0"/>
      <p:bldP spid="70" grpId="0"/>
      <p:bldP spid="81" grpId="0"/>
      <p:bldP spid="82" grpId="0"/>
      <p:bldP spid="83" grpId="0"/>
      <p:bldP spid="84" grpId="0"/>
      <p:bldP spid="32" grpId="0" animBg="1"/>
      <p:bldP spid="32" grpId="1" animBg="1"/>
      <p:bldP spid="61" grpId="0" animBg="1"/>
      <p:bldP spid="61" grpId="1" animBg="1"/>
      <p:bldP spid="80" grpId="0" animBg="1"/>
      <p:bldP spid="80" grpId="1" animBg="1"/>
      <p:bldP spid="85" grpId="0" animBg="1"/>
      <p:bldP spid="85" grpId="1" animBg="1"/>
      <p:bldP spid="86" grpId="0" animBg="1"/>
      <p:bldP spid="86" grpId="1" animBg="1"/>
      <p:bldP spid="65" grpId="0" animBg="1"/>
      <p:bldP spid="65" grpId="1" animBg="1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3636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371</Words>
  <Application>Microsoft Office PowerPoint</Application>
  <PresentationFormat>On-screen Show (16:9)</PresentationFormat>
  <Paragraphs>167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2022-04-25T02:22:11Z</dcterms:modified>
</cp:coreProperties>
</file>