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66-701D-CCF5-AA19-13C4F4A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F6ED-EA82-12BC-565E-1CE91199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626-1CB6-7BA0-AF9B-6945F99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BBD8-5097-D352-F016-55791DA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331F-96A8-D97C-D736-DC99F96C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786F-676B-2FA7-C203-1C9FD2C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3051-142A-5288-2AF3-F3EF741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BF7-AC68-DA5B-A237-CB89922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48DA-189D-B711-92C8-65FB0CBB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E988-A33F-A848-6D15-79C60B5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90F2F-E0F0-A149-556E-516173B8F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996D-0E0C-7B3A-E00A-18C374FE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14C-329B-C278-BACA-4D5087D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5F54-94E3-37F2-D92F-944B690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BC-7C4E-FA63-48CE-E42F402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93C-5298-9D70-561E-E791007B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3A6-EEAE-0BDF-32A7-70E0157E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391A-D822-437C-1475-B07DFF3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E0D6-D0AE-929D-8AE8-7B943535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E6E-DF51-9D7C-6F25-9007648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07F-6103-7404-1D47-15E9FF0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1928-8FD1-C89C-76DD-4AC602A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EA59-51BB-B625-431C-67DF49C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178-DB61-8A39-EC3D-8A59064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4C09-F916-013D-2DC4-5469B3D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0DE-B3B3-536F-C25D-64EAF99F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19D4-AAF4-2D4C-A983-75566A1C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077-9AC3-5EBF-5314-CFE86429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BD9E-25B0-F940-062A-6F46B90E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FC4A-6866-AEB1-CC8B-F357723F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70C7-C916-C2C8-B76D-5DBE2DE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630-7427-3D90-F4AA-805F690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FC55-32B8-BCB6-D4A0-0A37ED2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79D91-D630-2454-1B9F-AD78768E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E82A-3195-552E-1261-1878B52D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024A-B12F-5B94-A54F-A94EB995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C9A0-2F45-32A2-4F55-F732D65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D1B3-16EA-FBA5-755E-2ABBA8B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16016-981B-7FCB-50B2-E238FD6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BC43-5641-68AF-E717-A8981A8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D6B8-2A1D-4C14-186D-4E68EE6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57C9-6A8A-A617-1EC4-9B865D9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C659-6473-9506-3196-4F8801B2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477B3-D441-19C6-CF58-B9C253C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B9C4-7CFC-08D3-D876-756CAFD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E5D4-DABC-BD68-B7D0-77D9CFA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40-4132-A2FD-2944-EBCBA80F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F464-CB7D-36B7-71B9-AE9A4118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CD86-7DA8-44AF-87DB-F940726F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465-A869-5850-1C5A-29F15254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7888-8DDF-9E3B-C975-0E1F486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6194-A10B-52A4-A0C7-BD8CF04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21A-F8B7-B0B9-54CD-4514289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D44A-2378-141D-BA52-A89054D9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DFD-935A-8E71-D75D-3224AAB2C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CA5-9584-C0AB-21F5-D3DD69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DD37-161D-C76F-3255-8040B9B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B281-AA10-82FC-538D-A5A776A9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E675-34CF-91AE-B77B-C564F6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CEB2-62FD-7211-68EA-D3AFD16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696A-96EC-5567-DEDD-F25B8C6E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01CE-6B8E-BD21-AE3B-A378E0A3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F9CE-4630-3EDE-DC5B-B34B9D69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435510"/>
            <a:ext cx="6436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framework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Boot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Rest API Services, Postman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Hibernate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Refresh JWT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Kafka Messaging System, Zoo Keeper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Service Discovery(Eureka Server &amp; Client)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3F-0F33-34F3-489D-94D1B009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6" y="186787"/>
            <a:ext cx="4827638" cy="5801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xygen" panose="02000503000000000000" pitchFamily="2" charset="0"/>
              </a:rPr>
              <a:t>    </a:t>
            </a:r>
            <a:r>
              <a:rPr lang="en-US" sz="3600" b="1" dirty="0">
                <a:latin typeface="Oxygen" panose="02000503000000000000" pitchFamily="2" charset="0"/>
              </a:rPr>
              <a:t>Spring Framework</a:t>
            </a:r>
            <a:endParaRPr lang="en-IN" sz="3600" b="1" dirty="0">
              <a:latin typeface="Oxygen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38D7-F6B3-D073-F6E9-E4F89F7B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2" y="1160206"/>
            <a:ext cx="11038558" cy="53684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b="0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is a </a:t>
            </a:r>
            <a:r>
              <a:rPr lang="en-US" sz="640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lightweight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 framework. </a:t>
            </a:r>
          </a:p>
          <a:p>
            <a:pPr marL="0" indent="0">
              <a:buNone/>
            </a:pP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provides support to various frameworks such as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Struts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Hibernate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Tapestry,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EJB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 </a:t>
            </a:r>
            <a:r>
              <a:rPr lang="en-US" sz="6400" b="0" i="0" u="none" strike="noStrike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JSF</a:t>
            </a:r>
            <a:r>
              <a:rPr lang="en-US" sz="6400" b="0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, etc</a:t>
            </a: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several modules such as IOC, AOP, DAO, Context, ORM, WEB MVC etc.</a:t>
            </a:r>
          </a:p>
          <a:p>
            <a:pPr marL="0" indent="0">
              <a:buNone/>
            </a:pPr>
            <a:endParaRPr lang="en-US" sz="64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6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	</a:t>
            </a:r>
            <a:r>
              <a:rPr lang="en-US" sz="64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Advantages of Spring Framework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333333"/>
                </a:solidFill>
                <a:latin typeface="Oxygen" panose="02000503000000000000" pitchFamily="2" charset="0"/>
              </a:rPr>
              <a:t>	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Predefined Templates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provides templates for JDBC, Hibernate, JPA, etc., reducing the need for</a:t>
            </a:r>
          </a:p>
          <a:p>
            <a:pPr marL="457200" lvl="1" indent="0" algn="l">
              <a:buNone/>
            </a:pP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                                                  writing boilerplate code.</a:t>
            </a:r>
          </a:p>
          <a:p>
            <a:pPr marL="457200" lvl="1" indent="0" algn="l">
              <a:buNone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2.   Loose Coupling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ensures loose coupling between components.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3.   Easy Testing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 makes it easier to test applications without requiring a server.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4.   Lightweight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Spring’s POJO (Plain Old Java Object) implementation keeps it non-invasive and 	             		     lightweight.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5.   Fast Development</a:t>
            </a:r>
            <a:r>
              <a:rPr lang="en-US" sz="6400" b="0" i="0" dirty="0">
                <a:solidFill>
                  <a:srgbClr val="111111"/>
                </a:solidFill>
                <a:effectLst/>
                <a:latin typeface="Oxygen" panose="02000503000000000000" pitchFamily="2" charset="0"/>
              </a:rPr>
              <a:t>: Dependency Injection and support for various frameworks facilitate rapid JavaEE 			                application development.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6400" b="0" i="0" dirty="0">
              <a:solidFill>
                <a:srgbClr val="111111"/>
              </a:solidFill>
              <a:effectLst/>
              <a:latin typeface="Oxygen" panose="02000503000000000000" pitchFamily="2" charset="0"/>
            </a:endParaRPr>
          </a:p>
          <a:p>
            <a:pPr marL="457200" lvl="1" indent="0" algn="l">
              <a:buNone/>
            </a:pPr>
            <a:r>
              <a:rPr lang="en-US" sz="6400" b="1" i="0" dirty="0">
                <a:effectLst/>
                <a:latin typeface="Oxygen" panose="02000503000000000000" pitchFamily="2" charset="0"/>
              </a:rPr>
              <a:t>6.   Powerful Abstraction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: Spring abstracts JavaEE specifications like JMS, JDBC, JPA, and JTA</a:t>
            </a:r>
            <a:r>
              <a:rPr lang="en-US" sz="6400" b="0" i="0" baseline="30000" dirty="0">
                <a:effectLst/>
                <a:latin typeface="Oxygen" panose="02000503000000000000" pitchFamily="2" charset="0"/>
              </a:rPr>
              <a:t>2345</a:t>
            </a:r>
            <a:r>
              <a:rPr lang="en-US" sz="6400" b="0" i="0" dirty="0">
                <a:effectLst/>
                <a:latin typeface="Oxygen" panose="02000503000000000000" pitchFamily="2" charset="0"/>
              </a:rPr>
              <a:t>.</a:t>
            </a: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</a:t>
            </a:r>
            <a:endParaRPr lang="en-IN" sz="1600" dirty="0"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33FD4-3B10-1003-EDAD-9D15743E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485-0259-D2DD-D6FE-7F7E194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87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0582-D78F-B2DC-DEE0-D35CB5E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00"/>
            <a:ext cx="10515600" cy="5201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Spring framework comprises of many modules 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Core</a:t>
            </a:r>
          </a:p>
          <a:p>
            <a:r>
              <a:rPr lang="en-IN" sz="1800" dirty="0">
                <a:solidFill>
                  <a:srgbClr val="333333"/>
                </a:solidFill>
                <a:latin typeface="Oxygen" panose="02000503000000000000" pitchFamily="2" charset="0"/>
              </a:rPr>
              <a:t>B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eans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Context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Expression language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AOP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Aspects, Instrumentation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JDBC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ORM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OXM</a:t>
            </a: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JMS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Transaction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Web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Servlet</a:t>
            </a:r>
            <a:endParaRPr lang="en-IN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r>
              <a:rPr lang="en-IN" sz="18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Struts  </a:t>
            </a:r>
            <a:endParaRPr lang="en-IN" sz="1800" dirty="0"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4E875-5B12-BD8B-9C20-49837274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B6305-C998-DF20-2498-3E82B0389DEC}"/>
              </a:ext>
            </a:extLst>
          </p:cNvPr>
          <p:cNvSpPr txBox="1">
            <a:spLocks/>
          </p:cNvSpPr>
          <p:nvPr/>
        </p:nvSpPr>
        <p:spPr>
          <a:xfrm>
            <a:off x="2330246" y="186787"/>
            <a:ext cx="4847302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Oxygen" panose="02000503000000000000" pitchFamily="2" charset="0"/>
              </a:rPr>
              <a:t>    Spring Modules</a:t>
            </a:r>
            <a:endParaRPr lang="en-IN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4EB6-702A-2CDB-AFC1-0B7BE62C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419-8C7D-F14E-3174-BF4FDDC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5" y="186786"/>
            <a:ext cx="5889524" cy="5358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B6BAF-BB95-368B-BB9B-D4306CA8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7256A7-A64E-F52E-3834-29F0489D9E35}"/>
              </a:ext>
            </a:extLst>
          </p:cNvPr>
          <p:cNvSpPr txBox="1">
            <a:spLocks/>
          </p:cNvSpPr>
          <p:nvPr/>
        </p:nvSpPr>
        <p:spPr>
          <a:xfrm>
            <a:off x="2378855" y="186787"/>
            <a:ext cx="6155545" cy="58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Oxygen" panose="02000503000000000000" pitchFamily="2" charset="0"/>
              </a:rPr>
              <a:t>    </a:t>
            </a:r>
            <a:r>
              <a:rPr lang="en-US" sz="3300" b="1" dirty="0">
                <a:latin typeface="Oxygen" panose="02000503000000000000" pitchFamily="2" charset="0"/>
              </a:rPr>
              <a:t>Spring Framework Runtime</a:t>
            </a:r>
            <a:endParaRPr lang="en-IN" sz="33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89C91-DA40-C6B5-6480-A6340474DAE4}"/>
              </a:ext>
            </a:extLst>
          </p:cNvPr>
          <p:cNvSpPr txBox="1"/>
          <p:nvPr/>
        </p:nvSpPr>
        <p:spPr>
          <a:xfrm>
            <a:off x="1041117" y="1415845"/>
            <a:ext cx="253782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Data Access/Integration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C3BD6-D291-90EB-30C6-F042A29EB209}"/>
              </a:ext>
            </a:extLst>
          </p:cNvPr>
          <p:cNvSpPr txBox="1"/>
          <p:nvPr/>
        </p:nvSpPr>
        <p:spPr>
          <a:xfrm>
            <a:off x="1465007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JDBC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82F6-A1FB-59CC-D7AE-4B64E2432C6D}"/>
              </a:ext>
            </a:extLst>
          </p:cNvPr>
          <p:cNvSpPr txBox="1"/>
          <p:nvPr/>
        </p:nvSpPr>
        <p:spPr>
          <a:xfrm>
            <a:off x="2378855" y="1976284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B108-2086-FEDD-5DC7-3EBDC14255E9}"/>
              </a:ext>
            </a:extLst>
          </p:cNvPr>
          <p:cNvSpPr txBox="1"/>
          <p:nvPr/>
        </p:nvSpPr>
        <p:spPr>
          <a:xfrm>
            <a:off x="1479759" y="2433481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OXM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C26EC-43B3-4765-3633-9BA17656DC4B}"/>
              </a:ext>
            </a:extLst>
          </p:cNvPr>
          <p:cNvSpPr txBox="1"/>
          <p:nvPr/>
        </p:nvSpPr>
        <p:spPr>
          <a:xfrm>
            <a:off x="2379409" y="2438397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JMS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19EB-8938-A495-E67B-8FA8A7731A9B}"/>
              </a:ext>
            </a:extLst>
          </p:cNvPr>
          <p:cNvSpPr txBox="1"/>
          <p:nvPr/>
        </p:nvSpPr>
        <p:spPr>
          <a:xfrm>
            <a:off x="1489591" y="2954592"/>
            <a:ext cx="15775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135C-FE94-6890-37D7-3CFB9AF086C1}"/>
              </a:ext>
            </a:extLst>
          </p:cNvPr>
          <p:cNvSpPr txBox="1"/>
          <p:nvPr/>
        </p:nvSpPr>
        <p:spPr>
          <a:xfrm>
            <a:off x="4035052" y="1401096"/>
            <a:ext cx="23952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WEB (MVC\Remoting)</a:t>
            </a:r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BE915-CACD-D3C3-4F65-25E41DF2DA7A}"/>
              </a:ext>
            </a:extLst>
          </p:cNvPr>
          <p:cNvSpPr txBox="1"/>
          <p:nvPr/>
        </p:nvSpPr>
        <p:spPr>
          <a:xfrm>
            <a:off x="4193477" y="1971368"/>
            <a:ext cx="913848" cy="369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0A8CF-ED47-C029-F72A-193B136485B2}"/>
              </a:ext>
            </a:extLst>
          </p:cNvPr>
          <p:cNvSpPr txBox="1"/>
          <p:nvPr/>
        </p:nvSpPr>
        <p:spPr>
          <a:xfrm>
            <a:off x="5235145" y="1971368"/>
            <a:ext cx="849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Servlet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2721F-AB12-A50A-D223-81F879DDD735}"/>
              </a:ext>
            </a:extLst>
          </p:cNvPr>
          <p:cNvSpPr txBox="1"/>
          <p:nvPr/>
        </p:nvSpPr>
        <p:spPr>
          <a:xfrm>
            <a:off x="4208229" y="2428565"/>
            <a:ext cx="899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Portlet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6F61D-28D3-7556-A61E-C4ABD88BBBEE}"/>
              </a:ext>
            </a:extLst>
          </p:cNvPr>
          <p:cNvSpPr txBox="1"/>
          <p:nvPr/>
        </p:nvSpPr>
        <p:spPr>
          <a:xfrm>
            <a:off x="5235145" y="2433481"/>
            <a:ext cx="849930" cy="369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837B0-EB1C-0A8A-6D78-42F47786C1DA}"/>
              </a:ext>
            </a:extLst>
          </p:cNvPr>
          <p:cNvSpPr txBox="1"/>
          <p:nvPr/>
        </p:nvSpPr>
        <p:spPr>
          <a:xfrm>
            <a:off x="1056971" y="3731345"/>
            <a:ext cx="1189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AOP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3E243-B095-F5DD-BC16-D3EFE4AA063C}"/>
              </a:ext>
            </a:extLst>
          </p:cNvPr>
          <p:cNvSpPr txBox="1"/>
          <p:nvPr/>
        </p:nvSpPr>
        <p:spPr>
          <a:xfrm>
            <a:off x="2408904" y="3746094"/>
            <a:ext cx="14256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Aspects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570A8-C07F-6B57-0AF1-2CB92378231D}"/>
              </a:ext>
            </a:extLst>
          </p:cNvPr>
          <p:cNvSpPr txBox="1"/>
          <p:nvPr/>
        </p:nvSpPr>
        <p:spPr>
          <a:xfrm>
            <a:off x="4035051" y="3751014"/>
            <a:ext cx="23952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Instrumentation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D3D71-7BBD-C753-3732-D0250D50BF40}"/>
              </a:ext>
            </a:extLst>
          </p:cNvPr>
          <p:cNvSpPr txBox="1"/>
          <p:nvPr/>
        </p:nvSpPr>
        <p:spPr>
          <a:xfrm>
            <a:off x="1041117" y="4384852"/>
            <a:ext cx="538917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	            Spring Core Container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53151-81E1-A9E6-2A7A-0F314310824E}"/>
              </a:ext>
            </a:extLst>
          </p:cNvPr>
          <p:cNvSpPr txBox="1"/>
          <p:nvPr/>
        </p:nvSpPr>
        <p:spPr>
          <a:xfrm>
            <a:off x="1283111" y="4744067"/>
            <a:ext cx="688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6AA41-148E-7349-B712-457A571376D2}"/>
              </a:ext>
            </a:extLst>
          </p:cNvPr>
          <p:cNvSpPr txBox="1"/>
          <p:nvPr/>
        </p:nvSpPr>
        <p:spPr>
          <a:xfrm>
            <a:off x="2113936" y="4739156"/>
            <a:ext cx="7958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Beans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39038-69E9-4CB4-F331-DE67851CD6C6}"/>
              </a:ext>
            </a:extLst>
          </p:cNvPr>
          <p:cNvSpPr txBox="1"/>
          <p:nvPr/>
        </p:nvSpPr>
        <p:spPr>
          <a:xfrm>
            <a:off x="3016863" y="4739164"/>
            <a:ext cx="10181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3F2156-32C9-F7C4-91DF-7C77A559723F}"/>
              </a:ext>
            </a:extLst>
          </p:cNvPr>
          <p:cNvSpPr txBox="1"/>
          <p:nvPr/>
        </p:nvSpPr>
        <p:spPr>
          <a:xfrm>
            <a:off x="4136259" y="4739156"/>
            <a:ext cx="2192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Expression Language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8C93B-BB10-FAEF-0434-C51CA1672758}"/>
              </a:ext>
            </a:extLst>
          </p:cNvPr>
          <p:cNvSpPr txBox="1"/>
          <p:nvPr/>
        </p:nvSpPr>
        <p:spPr>
          <a:xfrm>
            <a:off x="996873" y="5467703"/>
            <a:ext cx="5433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		      Test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1CDF0-575B-8C40-C3EA-2FE7314F7FB9}"/>
              </a:ext>
            </a:extLst>
          </p:cNvPr>
          <p:cNvSpPr/>
          <p:nvPr/>
        </p:nvSpPr>
        <p:spPr>
          <a:xfrm>
            <a:off x="838201" y="1209368"/>
            <a:ext cx="5778910" cy="492596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8984-374D-F7AF-25C5-E3D7A33F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8B19-9214-AE30-CF13-4ACC811B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6" y="186787"/>
            <a:ext cx="3510117" cy="58013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xygen" panose="02000503000000000000" pitchFamily="2" charset="0"/>
              </a:rPr>
              <a:t>    Spring Boot</a:t>
            </a:r>
            <a:endParaRPr lang="en-IN" sz="3200" b="1" dirty="0">
              <a:latin typeface="Oxygen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3A26-5142-C9D8-DC59-03A57EF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0206"/>
            <a:ext cx="10793361" cy="536841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Spring Boot is a project that is built on the top of the Spring Framework.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  <a:cs typeface="Arial" panose="020B0604020202020204" pitchFamily="34" charset="0"/>
              </a:rPr>
              <a:t>It is easy to set up, configure and run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both simple and web-based applications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inter-regular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It is a Spring module that provides the feature to the Spring Framework. </a:t>
            </a:r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</a:rPr>
              <a:t>RAD (Rapid Application Development). 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Spring Boot is the combination of Spring Framework and Embedded Servers.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Oxygen" panose="02000503000000000000" pitchFamily="2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b="1" i="0" dirty="0">
              <a:effectLst/>
              <a:latin typeface="Oxygen" panose="02000503000000000000" pitchFamily="2" charset="0"/>
            </a:endParaRPr>
          </a:p>
          <a:p>
            <a:pPr marL="0" indent="0">
              <a:buNone/>
            </a:pPr>
            <a:r>
              <a:rPr lang="en-IN" sz="1800" b="1" i="0" dirty="0">
                <a:effectLst/>
                <a:latin typeface="Oxygen" panose="02000503000000000000" pitchFamily="2" charset="0"/>
              </a:rPr>
              <a:t>Prerequisite of </a:t>
            </a:r>
            <a:r>
              <a:rPr lang="en-US" sz="1800" b="1" i="0" dirty="0">
                <a:effectLst/>
                <a:latin typeface="Oxygen" panose="02000503000000000000" pitchFamily="2" charset="0"/>
                <a:cs typeface="Arial" panose="020B0604020202020204" pitchFamily="34" charset="0"/>
              </a:rPr>
              <a:t>Spring Boot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Java 1.8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Maven 3.0+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Spring Framework 5.0.0.BUILD-SNAPSHOT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An IDE (Spring Tool Suite) is recommended.</a:t>
            </a:r>
          </a:p>
          <a:p>
            <a:pPr marL="0" indent="0">
              <a:buNone/>
            </a:pPr>
            <a:endParaRPr lang="en-US" sz="1600" b="1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xygen" panose="02000503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B0681-6E6B-6054-2FE6-90312CEB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7B4A-0F19-7B0F-B3E9-C40EF328199F}"/>
              </a:ext>
            </a:extLst>
          </p:cNvPr>
          <p:cNvSpPr txBox="1"/>
          <p:nvPr/>
        </p:nvSpPr>
        <p:spPr>
          <a:xfrm>
            <a:off x="984453" y="3583338"/>
            <a:ext cx="10500852" cy="30777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xygen" panose="02000503000000000000" pitchFamily="2" charset="0"/>
              </a:rPr>
              <a:t>Spring Framework  + Embedded HTTP Servers(Tomcat, Jetty) – XML&lt;bean&gt; Configuration or @Configuration = Spring Boot </a:t>
            </a:r>
            <a:endParaRPr lang="en-IN" sz="1400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2A1F-66FD-246F-1C68-ED3CB94A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2BC0-DEDB-D99F-3382-DCA1A203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6" y="186787"/>
            <a:ext cx="5673214" cy="58013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xygen" panose="02000503000000000000" pitchFamily="2" charset="0"/>
              </a:rPr>
              <a:t>    Spring Boot Features</a:t>
            </a:r>
            <a:endParaRPr lang="en-IN" sz="3200" b="1" dirty="0"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C17F7-15C6-0609-0704-8DDE6066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95F1-8AF0-A619-F368-E6E31FB5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5"/>
            <a:ext cx="10515600" cy="5687987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Web Development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Spring Application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Application events and listeners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Admin features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Externalized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Properties Files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YAML Support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Type-safe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Logging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600" b="0" i="0" dirty="0">
              <a:solidFill>
                <a:srgbClr val="000000"/>
              </a:solidFill>
              <a:effectLst/>
              <a:latin typeface="Oxygen" panose="02000503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4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A38D9-4F79-5D32-3425-8723E963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3F02-B136-597C-54C2-0DF1F57B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36" y="186787"/>
            <a:ext cx="4188542" cy="58013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xygen" panose="02000503000000000000" pitchFamily="2" charset="0"/>
              </a:rPr>
              <a:t>    </a:t>
            </a:r>
            <a:r>
              <a:rPr lang="en-US" sz="2800" b="1" dirty="0">
                <a:latin typeface="Oxygen" panose="02000503000000000000" pitchFamily="2" charset="0"/>
              </a:rPr>
              <a:t>Spring Boot Initializr</a:t>
            </a:r>
            <a:endParaRPr lang="en-IN" sz="2800" b="1" dirty="0"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57051-DF42-C558-7DF1-540E6835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6BEFDE-11BA-CEF3-68FF-9B81627A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5976"/>
            <a:ext cx="10160759" cy="51307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AF15F-207F-E1C9-315A-EDCD2EBA702E}"/>
              </a:ext>
            </a:extLst>
          </p:cNvPr>
          <p:cNvSpPr txBox="1"/>
          <p:nvPr/>
        </p:nvSpPr>
        <p:spPr>
          <a:xfrm>
            <a:off x="1425676" y="912661"/>
            <a:ext cx="938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any web browser if we type https://start.spring.io/, we will get user interface of spring initializr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449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inter-regular</vt:lpstr>
      <vt:lpstr>Oxygen</vt:lpstr>
      <vt:lpstr>Office Theme</vt:lpstr>
      <vt:lpstr>PowerPoint Presentation</vt:lpstr>
      <vt:lpstr>    Spring Framework</vt:lpstr>
      <vt:lpstr>  </vt:lpstr>
      <vt:lpstr>  </vt:lpstr>
      <vt:lpstr>    Spring Boot</vt:lpstr>
      <vt:lpstr>    Spring Boot Features</vt:lpstr>
      <vt:lpstr>    Spring Boot Initializr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41</cp:revision>
  <dcterms:created xsi:type="dcterms:W3CDTF">2024-02-19T05:26:56Z</dcterms:created>
  <dcterms:modified xsi:type="dcterms:W3CDTF">2024-02-19T10:41:50Z</dcterms:modified>
</cp:coreProperties>
</file>