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69" r:id="rId3"/>
    <p:sldId id="300" r:id="rId4"/>
    <p:sldId id="301" r:id="rId5"/>
    <p:sldId id="270" r:id="rId6"/>
    <p:sldId id="289" r:id="rId7"/>
    <p:sldId id="271" r:id="rId8"/>
    <p:sldId id="290" r:id="rId9"/>
    <p:sldId id="272" r:id="rId10"/>
    <p:sldId id="291" r:id="rId11"/>
    <p:sldId id="273" r:id="rId12"/>
    <p:sldId id="302" r:id="rId13"/>
  </p:sldIdLst>
  <p:sldSz cx="9144000" cy="514826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82D70"/>
    <a:srgbClr val="008000"/>
    <a:srgbClr val="660066"/>
    <a:srgbClr val="9900CC"/>
    <a:srgbClr val="FF3399"/>
    <a:srgbClr val="77933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2" autoAdjust="0"/>
    <p:restoredTop sz="92518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2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FAFE-A5F3-402C-BA46-3D9FE492012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631-2A06-4F95-B726-7C494139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2631-2A06-4F95-B726-7C494139F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2631-2A06-4F95-B726-7C494139F5E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167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Module 9</a:t>
            </a:r>
            <a:endParaRPr lang="en-IN" sz="60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060" y="2148290"/>
            <a:ext cx="3605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doni MT" panose="02070603080606020203" pitchFamily="18" charset="0"/>
              </a:rPr>
              <a:t>Module 13</a:t>
            </a:r>
            <a:endParaRPr lang="en-IN" sz="6000" dirty="0">
              <a:solidFill>
                <a:prstClr val="black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848952"/>
            <a:ext cx="4640578" cy="413204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30" name="Rectangle 129"/>
          <p:cNvSpPr/>
          <p:nvPr/>
        </p:nvSpPr>
        <p:spPr>
          <a:xfrm rot="12552461">
            <a:off x="496286" y="3556650"/>
            <a:ext cx="147231" cy="1464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2431808">
            <a:off x="2916666" y="2759947"/>
            <a:ext cx="160254" cy="1538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04658" y="143216"/>
            <a:ext cx="250031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391613" y="145598"/>
            <a:ext cx="243989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3955" y="848952"/>
            <a:ext cx="2064" cy="408499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50825" y="2593180"/>
            <a:ext cx="4521200" cy="79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2416674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639898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416674" y="235977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854138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080228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296715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520479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735288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321311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40455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661781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79193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35585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751555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971471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198405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416674" y="214785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417133" y="452201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416538" y="4302957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418338" y="343652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411912" y="322571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2415398" y="301436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417850" y="279229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2416538" y="4081500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416538" y="3867187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416538" y="3645731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416674" y="192162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416674" y="170970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1100232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52454"/>
            <a:ext cx="30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75" y="224927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X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905" y="46287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Y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8453" y="2555075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36163" y="2555075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1367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1458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1908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1991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6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1046" y="255064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55064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9559" y="267255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9559" y="28916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69559" y="31075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97611" y="2238047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97611" y="2033912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7611" y="1814836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8276" y="2538416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0418" y="8977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124" y="11176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X-axis: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675" y="1342398"/>
            <a:ext cx="105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1cm = 1unit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8771" y="1588619"/>
            <a:ext cx="37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&amp;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964224" y="1773370"/>
            <a:ext cx="948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Y-axis: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9505" y="202311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1cm = 1unit</a:t>
            </a:r>
            <a:endParaRPr lang="en-US" sz="1000" dirty="0"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335393" y="1945641"/>
            <a:ext cx="0" cy="64515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333500" y="1945641"/>
            <a:ext cx="11072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95586" y="2591008"/>
            <a:ext cx="0" cy="22638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</p:cNvCxnSpPr>
          <p:nvPr/>
        </p:nvCxnSpPr>
        <p:spPr>
          <a:xfrm flipH="1">
            <a:off x="2432050" y="2816693"/>
            <a:ext cx="66573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14563" y="4541205"/>
            <a:ext cx="23506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214201" y="2595561"/>
            <a:ext cx="0" cy="19456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0099" y="1735931"/>
            <a:ext cx="789593" cy="369332"/>
            <a:chOff x="624874" y="1735931"/>
            <a:chExt cx="789593" cy="369332"/>
          </a:xfrm>
        </p:grpSpPr>
        <p:grpSp>
          <p:nvGrpSpPr>
            <p:cNvPr id="127" name="Group 126"/>
            <p:cNvGrpSpPr/>
            <p:nvPr/>
          </p:nvGrpSpPr>
          <p:grpSpPr>
            <a:xfrm>
              <a:off x="624874" y="1805530"/>
              <a:ext cx="789593" cy="276999"/>
              <a:chOff x="212904" y="4540266"/>
              <a:chExt cx="789593" cy="2769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12904" y="4540266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Bookman Old Style" pitchFamily="18" charset="0"/>
                  </a:rPr>
                  <a:t>C</a:t>
                </a:r>
                <a:endParaRPr lang="en-US" sz="1200" b="1" dirty="0">
                  <a:latin typeface="Bookman Old Style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66962" y="4540266"/>
                <a:ext cx="4810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/>
                  </a:rPr>
                  <a:t>(   </a:t>
                </a:r>
                <a:endParaRPr lang="en-US" sz="12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20240" y="4540266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-5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00182" y="4540266"/>
                <a:ext cx="2856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6771" y="4540266"/>
                <a:ext cx="1857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/>
                  </a:rPr>
                  <a:t>)</a:t>
                </a:r>
                <a:endParaRPr lang="en-US" sz="1200" b="1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991994" y="1735931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094682" y="2674149"/>
            <a:ext cx="791518" cy="369332"/>
            <a:chOff x="4343400" y="4338945"/>
            <a:chExt cx="791518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4343400" y="4402706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B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97458" y="4402706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7521" y="4402706"/>
              <a:ext cx="28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73151" y="440270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49192" y="4402706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84463" y="4338945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575" y="60142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4128" y="65976"/>
            <a:ext cx="75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Three vertices of a square are A(-1,-9), B(3,-1), and C(-5,3)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2527" y="324326"/>
            <a:ext cx="684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Plot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points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find the co-ordinates of the missing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6016" y="554831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vertex D.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69559" y="33107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69559" y="352583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69559" y="374570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-6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69559" y="396239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-7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69559" y="417909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-8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69559" y="439816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-9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04639" y="255031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90650" y="255064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75687" y="255097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53764" y="2551309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-6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97611" y="1602581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64553" y="761206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276354" y="4398470"/>
            <a:ext cx="901059" cy="369332"/>
            <a:chOff x="3899541" y="738873"/>
            <a:chExt cx="901059" cy="369332"/>
          </a:xfrm>
        </p:grpSpPr>
        <p:sp>
          <p:nvSpPr>
            <p:cNvPr id="119" name="TextBox 118"/>
            <p:cNvSpPr txBox="1"/>
            <p:nvPr/>
          </p:nvSpPr>
          <p:spPr>
            <a:xfrm>
              <a:off x="3899541" y="801707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A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53599" y="801707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33662" y="80170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34779" y="80170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-9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14874" y="801707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343400" y="738873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5741" y="320811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Plot the points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2003847" y="1020841"/>
            <a:ext cx="3071073" cy="1125379"/>
          </a:xfrm>
          <a:prstGeom prst="cloudCallout">
            <a:avLst>
              <a:gd name="adj1" fmla="val -55074"/>
              <a:gd name="adj2" fmla="val -8172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7691" y="1214053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draw the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Cartesian plane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434431" y="2481263"/>
            <a:ext cx="11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47938" y="2478881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410200" y="1077715"/>
            <a:ext cx="3190875" cy="135154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545445" y="138550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are supposed to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choose a suitable scale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75073" y="7667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A(-1,-9)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175583" y="255746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2397907" y="450453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39041" y="143209"/>
            <a:ext cx="247651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402196" y="145591"/>
            <a:ext cx="174933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085656" y="7666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B(3,-1)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059713" y="255508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2392833" y="277820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161443" y="143216"/>
            <a:ext cx="173844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0791" y="145598"/>
            <a:ext cx="253502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527108" y="766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C(-5,3)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300159" y="255032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397037" y="1906589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2878933" y="2867026"/>
            <a:ext cx="146233" cy="69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78932" y="2751238"/>
            <a:ext cx="76199" cy="13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51929" y="3516294"/>
            <a:ext cx="143396" cy="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11066" y="3586163"/>
            <a:ext cx="81878" cy="147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04800" y="3695037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D</a:t>
            </a:r>
            <a:endParaRPr lang="en-US" sz="1200" b="1" dirty="0">
              <a:latin typeface="Bookman Old Style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191234" y="3873453"/>
            <a:ext cx="708890" cy="276999"/>
            <a:chOff x="458858" y="3695037"/>
            <a:chExt cx="708890" cy="276999"/>
          </a:xfrm>
        </p:grpSpPr>
        <p:sp>
          <p:nvSpPr>
            <p:cNvPr id="142" name="Rectangle 141"/>
            <p:cNvSpPr/>
            <p:nvPr/>
          </p:nvSpPr>
          <p:spPr>
            <a:xfrm>
              <a:off x="458858" y="3695037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38921" y="36950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-9</a:t>
              </a:r>
              <a:endParaRPr lang="en-US" sz="1200" dirty="0"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05981" y="36950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200" dirty="0">
                <a:latin typeface="Bookman Old Style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82022" y="3695037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00626" y="3695037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sz="1200" dirty="0"/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736278" y="255984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-7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21825" y="256838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-8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01022" y="257691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-9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456407" y="2593182"/>
            <a:ext cx="0" cy="10787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80782" y="3668706"/>
            <a:ext cx="19599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060796" y="89773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690926" y="897731"/>
            <a:ext cx="3039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co-ordinates of D are</a:t>
            </a:r>
          </a:p>
          <a:p>
            <a:r>
              <a:rPr lang="en-US" dirty="0" smtClean="0">
                <a:latin typeface="Bookman Old Style" pitchFamily="18" charset="0"/>
              </a:rPr>
              <a:t>(-9,-5).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4" name="Cloud Callout 133"/>
          <p:cNvSpPr/>
          <p:nvPr/>
        </p:nvSpPr>
        <p:spPr>
          <a:xfrm>
            <a:off x="5257800" y="745331"/>
            <a:ext cx="3419475" cy="1139766"/>
          </a:xfrm>
          <a:prstGeom prst="cloudCallout">
            <a:avLst>
              <a:gd name="adj1" fmla="val -73929"/>
              <a:gd name="adj2" fmla="val -7855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818296" y="972965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Cloud Callout 135"/>
          <p:cNvSpPr/>
          <p:nvPr/>
        </p:nvSpPr>
        <p:spPr>
          <a:xfrm>
            <a:off x="5283365" y="741315"/>
            <a:ext cx="3419475" cy="1139766"/>
          </a:xfrm>
          <a:prstGeom prst="cloudCallout">
            <a:avLst>
              <a:gd name="adj1" fmla="val -63185"/>
              <a:gd name="adj2" fmla="val -8090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884831" y="949899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Cloud Callout 137"/>
          <p:cNvSpPr/>
          <p:nvPr/>
        </p:nvSpPr>
        <p:spPr>
          <a:xfrm>
            <a:off x="3955751" y="3676211"/>
            <a:ext cx="3419475" cy="1139766"/>
          </a:xfrm>
          <a:prstGeom prst="cloudCallout">
            <a:avLst>
              <a:gd name="adj1" fmla="val -97843"/>
              <a:gd name="adj2" fmla="val 2254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50652" y="3843520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(-1,-9)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3" name="Cloud Callout 152"/>
          <p:cNvSpPr/>
          <p:nvPr/>
        </p:nvSpPr>
        <p:spPr>
          <a:xfrm>
            <a:off x="4352925" y="2659581"/>
            <a:ext cx="3419475" cy="1139766"/>
          </a:xfrm>
          <a:prstGeom prst="cloudCallout">
            <a:avLst>
              <a:gd name="adj1" fmla="val -80944"/>
              <a:gd name="adj2" fmla="val -2230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522426" y="2839590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(3,-1)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Cloud Callout 156"/>
          <p:cNvSpPr/>
          <p:nvPr/>
        </p:nvSpPr>
        <p:spPr>
          <a:xfrm>
            <a:off x="2778919" y="1123451"/>
            <a:ext cx="3419475" cy="1139766"/>
          </a:xfrm>
          <a:prstGeom prst="cloudCallout">
            <a:avLst>
              <a:gd name="adj1" fmla="val -89055"/>
              <a:gd name="adj2" fmla="val 1696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990098" y="1303460"/>
            <a:ext cx="296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(-5,3)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166" name="Picture 3" descr="\\server\D\new data\ankur\ppt\protractor\0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7500">
            <a:off x="1227108" y="3927704"/>
            <a:ext cx="1551018" cy="11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Oval 201"/>
          <p:cNvSpPr/>
          <p:nvPr/>
        </p:nvSpPr>
        <p:spPr>
          <a:xfrm>
            <a:off x="3954363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841066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7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173438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060141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8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398863" y="257476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285566" y="255508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9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416674" y="149024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197611" y="1383124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2416674" y="127720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197611" y="1170087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6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499802" y="105871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197611" y="951592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7</a:t>
            </a:r>
            <a:endParaRPr lang="en-US" sz="1100" dirty="0">
              <a:latin typeface="Bookman Old Style" pitchFamily="18" charset="0"/>
            </a:endParaRPr>
          </a:p>
        </p:txBody>
      </p:sp>
      <p:pic>
        <p:nvPicPr>
          <p:cNvPr id="215" name="Picture 3" descr="\\server\D\new data\ankur\ppt\protractor\0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2052">
            <a:off x="508497" y="1598060"/>
            <a:ext cx="1551018" cy="11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Cloud Callout 216"/>
          <p:cNvSpPr/>
          <p:nvPr/>
        </p:nvSpPr>
        <p:spPr>
          <a:xfrm>
            <a:off x="2575828" y="3231582"/>
            <a:ext cx="3419475" cy="1139766"/>
          </a:xfrm>
          <a:prstGeom prst="cloudCallout">
            <a:avLst>
              <a:gd name="adj1" fmla="val -106571"/>
              <a:gd name="adj2" fmla="val -136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3177095" y="3322691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 lets find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vertex 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1" name="Cloud Callout 220"/>
          <p:cNvSpPr/>
          <p:nvPr/>
        </p:nvSpPr>
        <p:spPr>
          <a:xfrm>
            <a:off x="4118251" y="1157097"/>
            <a:ext cx="3419475" cy="1139766"/>
          </a:xfrm>
          <a:prstGeom prst="cloudCallout">
            <a:avLst>
              <a:gd name="adj1" fmla="val -71139"/>
              <a:gd name="adj2" fmla="val -11595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4649788" y="1530191"/>
            <a:ext cx="23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 is a square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638568" y="1530722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a square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762002" y="1260683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 quadrilateral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in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which all angles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are 90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3194" y="1530191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let’s join AB and BC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055355" y="1530191"/>
            <a:ext cx="156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ABC = 90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 rot="12431808">
            <a:off x="2103446" y="4354344"/>
            <a:ext cx="160254" cy="1538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/>
          <p:nvPr/>
        </p:nvCxnSpPr>
        <p:spPr>
          <a:xfrm flipH="1" flipV="1">
            <a:off x="2155159" y="4324894"/>
            <a:ext cx="146233" cy="69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074949" y="4323862"/>
            <a:ext cx="76199" cy="13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214563" y="2817020"/>
            <a:ext cx="883443" cy="17192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7200" y="3669506"/>
            <a:ext cx="1762125" cy="8691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159791" y="4482823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 rot="12431808">
            <a:off x="1300285" y="1979918"/>
            <a:ext cx="160254" cy="1538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/>
          <p:nvPr/>
        </p:nvCxnSpPr>
        <p:spPr>
          <a:xfrm flipH="1" flipV="1">
            <a:off x="1262552" y="2086997"/>
            <a:ext cx="146233" cy="69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1410990" y="2031780"/>
            <a:ext cx="76199" cy="13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333500" y="1947863"/>
            <a:ext cx="1762125" cy="86915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1947863"/>
            <a:ext cx="878681" cy="172640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278730" y="1889650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00206" y="3612116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036497" y="2757484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60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5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7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8000"/>
                            </p:stCondLst>
                            <p:childTnLst>
                              <p:par>
                                <p:cTn id="3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"/>
                            </p:stCondLst>
                            <p:childTnLst>
                              <p:par>
                                <p:cTn id="6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500"/>
                            </p:stCondLst>
                            <p:childTnLst>
                              <p:par>
                                <p:cTn id="7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1000"/>
                            </p:stCondLst>
                            <p:childTnLst>
                              <p:par>
                                <p:cTn id="7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500"/>
                            </p:stCondLst>
                            <p:childTnLst>
                              <p:par>
                                <p:cTn id="7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500"/>
                            </p:stCondLst>
                            <p:childTnLst>
                              <p:par>
                                <p:cTn id="7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000"/>
                            </p:stCondLst>
                            <p:childTnLst>
                              <p:par>
                                <p:cTn id="7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500"/>
                            </p:stCondLst>
                            <p:childTnLst>
                              <p:par>
                                <p:cTn id="767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9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3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00"/>
                            </p:stCondLst>
                            <p:childTnLst>
                              <p:par>
                                <p:cTn id="7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000"/>
                            </p:stCondLst>
                            <p:childTnLst>
                              <p:par>
                                <p:cTn id="7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500"/>
                            </p:stCondLst>
                            <p:childTnLst>
                              <p:par>
                                <p:cTn id="8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1000"/>
                            </p:stCondLst>
                            <p:childTnLst>
                              <p:par>
                                <p:cTn id="8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13" grpId="0" animBg="1"/>
      <p:bldP spid="88" grpId="0" animBg="1"/>
      <p:bldP spid="88" grpId="1" animBg="1"/>
      <p:bldP spid="89" grpId="0" animBg="1"/>
      <p:bldP spid="89" grpId="1" animBg="1"/>
      <p:bldP spid="133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76" grpId="0"/>
      <p:bldP spid="77" grpId="0"/>
      <p:bldP spid="83" grpId="0"/>
      <p:bldP spid="94" grpId="0"/>
      <p:bldP spid="23" grpId="0"/>
      <p:bldP spid="23" grpId="1"/>
      <p:bldP spid="24" grpId="0" animBg="1"/>
      <p:bldP spid="24" grpId="1" animBg="1"/>
      <p:bldP spid="25" grpId="0"/>
      <p:bldP spid="25" grpId="1"/>
      <p:bldP spid="84" grpId="0" animBg="1"/>
      <p:bldP spid="84" grpId="1" animBg="1"/>
      <p:bldP spid="85" grpId="0"/>
      <p:bldP spid="85" grpId="1"/>
      <p:bldP spid="63" grpId="0"/>
      <p:bldP spid="63" grpId="1"/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6" grpId="0" animBg="1"/>
      <p:bldP spid="96" grpId="1" animBg="1"/>
      <p:bldP spid="97" grpId="0"/>
      <p:bldP spid="97" grpId="1"/>
      <p:bldP spid="98" grpId="0" animBg="1"/>
      <p:bldP spid="98" grpId="1" animBg="1"/>
      <p:bldP spid="99" grpId="0" animBg="1"/>
      <p:bldP spid="99" grpId="1" animBg="1"/>
      <p:bldP spid="101" grpId="0" animBg="1"/>
      <p:bldP spid="101" grpId="1" animBg="1"/>
      <p:bldP spid="102" grpId="0" animBg="1"/>
      <p:bldP spid="102" grpId="1" animBg="1"/>
      <p:bldP spid="103" grpId="0"/>
      <p:bldP spid="103" grpId="1"/>
      <p:bldP spid="104" grpId="0" animBg="1"/>
      <p:bldP spid="104" grpId="1" animBg="1"/>
      <p:bldP spid="105" grpId="0" animBg="1"/>
      <p:bldP spid="105" grpId="1" animBg="1"/>
      <p:bldP spid="141" grpId="0"/>
      <p:bldP spid="148" grpId="0"/>
      <p:bldP spid="149" grpId="0"/>
      <p:bldP spid="150" grpId="0"/>
      <p:bldP spid="154" grpId="0"/>
      <p:bldP spid="134" grpId="0" animBg="1"/>
      <p:bldP spid="134" grpId="1" animBg="1"/>
      <p:bldP spid="135" grpId="0"/>
      <p:bldP spid="135" grpId="1"/>
      <p:bldP spid="136" grpId="0" animBg="1"/>
      <p:bldP spid="136" grpId="1" animBg="1"/>
      <p:bldP spid="137" grpId="0"/>
      <p:bldP spid="137" grpId="1"/>
      <p:bldP spid="138" grpId="0" animBg="1"/>
      <p:bldP spid="138" grpId="1" animBg="1"/>
      <p:bldP spid="139" grpId="0"/>
      <p:bldP spid="139" grpId="1"/>
      <p:bldP spid="153" grpId="0" animBg="1"/>
      <p:bldP spid="153" grpId="1" animBg="1"/>
      <p:bldP spid="156" grpId="0"/>
      <p:bldP spid="156" grpId="1"/>
      <p:bldP spid="157" grpId="0" animBg="1"/>
      <p:bldP spid="157" grpId="1" animBg="1"/>
      <p:bldP spid="158" grpId="0"/>
      <p:bldP spid="158" grpId="1"/>
      <p:bldP spid="202" grpId="0" animBg="1"/>
      <p:bldP spid="203" grpId="0"/>
      <p:bldP spid="204" grpId="0" animBg="1"/>
      <p:bldP spid="205" grpId="0"/>
      <p:bldP spid="206" grpId="0" animBg="1"/>
      <p:bldP spid="207" grpId="0"/>
      <p:bldP spid="209" grpId="0" animBg="1"/>
      <p:bldP spid="210" grpId="0"/>
      <p:bldP spid="211" grpId="0" animBg="1"/>
      <p:bldP spid="212" grpId="0"/>
      <p:bldP spid="213" grpId="0" animBg="1"/>
      <p:bldP spid="214" grpId="0"/>
      <p:bldP spid="217" grpId="0" animBg="1"/>
      <p:bldP spid="217" grpId="1" animBg="1"/>
      <p:bldP spid="218" grpId="0"/>
      <p:bldP spid="218" grpId="1"/>
      <p:bldP spid="221" grpId="0" animBg="1"/>
      <p:bldP spid="221" grpId="1" animBg="1"/>
      <p:bldP spid="222" grpId="0"/>
      <p:bldP spid="222" grpId="1"/>
      <p:bldP spid="223" grpId="0"/>
      <p:bldP spid="223" grpId="1"/>
      <p:bldP spid="224" grpId="0"/>
      <p:bldP spid="224" grpId="1"/>
      <p:bldP spid="225" grpId="0"/>
      <p:bldP spid="225" grpId="1"/>
      <p:bldP spid="226" grpId="0"/>
      <p:bldP spid="226" grpId="1"/>
      <p:bldP spid="193" grpId="0" animBg="1"/>
      <p:bldP spid="92" grpId="0" animBg="1"/>
      <p:bldP spid="196" grpId="0" animBg="1"/>
      <p:bldP spid="106" grpId="0" animBg="1"/>
      <p:bldP spid="147" grpId="0" animBg="1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/>
          <p:nvPr/>
        </p:nvSpPr>
        <p:spPr>
          <a:xfrm>
            <a:off x="2755900" y="366908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2" name="Rounded Rectangle 271"/>
          <p:cNvSpPr/>
          <p:nvPr/>
        </p:nvSpPr>
        <p:spPr>
          <a:xfrm>
            <a:off x="5116195" y="599310"/>
            <a:ext cx="1757045" cy="284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1" name="Rounded Rectangle 240"/>
          <p:cNvSpPr/>
          <p:nvPr/>
        </p:nvSpPr>
        <p:spPr>
          <a:xfrm>
            <a:off x="1889126" y="363402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2" name="Rounded Rectangle 241"/>
          <p:cNvSpPr/>
          <p:nvPr/>
        </p:nvSpPr>
        <p:spPr>
          <a:xfrm>
            <a:off x="1531933" y="362459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7" y="941779"/>
            <a:ext cx="4100169" cy="4042495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926305" y="1802598"/>
            <a:ext cx="11620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929154" y="1809750"/>
            <a:ext cx="0" cy="12592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91823" y="2937032"/>
            <a:ext cx="1405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29337" y="2934744"/>
            <a:ext cx="0" cy="138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13330" y="3073621"/>
            <a:ext cx="395267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2089537" y="1053637"/>
            <a:ext cx="1" cy="390785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116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301697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2627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68984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070826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46616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85905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25196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63772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070826" y="346996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070826" y="389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070826" y="431925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070826" y="22086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070826" y="17832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2070826" y="13553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070826" y="474550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070826" y="26404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943560" y="2772725"/>
            <a:ext cx="341845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71379" y="959900"/>
            <a:ext cx="325346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9059" y="2772725"/>
            <a:ext cx="394640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076871" y="4739343"/>
            <a:ext cx="378142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870890" y="2521643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870890" y="2097146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70890" y="1676467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870890" y="1248435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58470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142858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526969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892922" y="3046855"/>
            <a:ext cx="280802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543166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39072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4232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854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01765" y="3353450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01765" y="3774451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01765" y="4204212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801765" y="4625919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355451" y="3071941"/>
            <a:ext cx="262153" cy="251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  <a:endParaRPr 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6066" y="914400"/>
            <a:ext cx="53631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16066" y="1113699"/>
            <a:ext cx="77813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X-axis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16066" y="13129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316066" y="1709350"/>
            <a:ext cx="76735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Y-axis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316067" y="190864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745798" y="1508000"/>
            <a:ext cx="276014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&amp;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2057400" y="2345530"/>
            <a:ext cx="3345180" cy="1251110"/>
          </a:xfrm>
          <a:prstGeom prst="cloudCallout">
            <a:avLst>
              <a:gd name="adj1" fmla="val 28630"/>
              <a:gd name="adj2" fmla="val -74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96950" y="361021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583406" y="357697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Rectangle 1"/>
          <p:cNvSpPr/>
          <p:nvPr/>
        </p:nvSpPr>
        <p:spPr>
          <a:xfrm>
            <a:off x="86710" y="60281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91884" y="75487"/>
            <a:ext cx="75329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which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quadrant (s)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or on which axis do each of the points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 –3 , 3 ), ( 2 , 1 ), ( 2 , 0 ), ( 0 ,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4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), ( –2 , –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and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–3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lie? 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Verify your answer by locating them on the Cartesian plane.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884" y="325498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–3 , 3 )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64381" y="1050131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5250" y="12984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865" y="134537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3581400" y="973931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2269" y="12222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1259" y="134537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057400" y="2345530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8269" y="2624345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(-3,3)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7301" y="277103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II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8" name="Cloud 217"/>
          <p:cNvSpPr/>
          <p:nvPr/>
        </p:nvSpPr>
        <p:spPr>
          <a:xfrm>
            <a:off x="4495799" y="1048754"/>
            <a:ext cx="3190875" cy="135154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4622725" y="1380608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are supposed to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choose a suitable scale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92969" y="303530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051696" y="1766038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68642" y="1741640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2924" y="1676853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A (-3,3)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30" name="Cloud Callout 229"/>
          <p:cNvSpPr/>
          <p:nvPr/>
        </p:nvSpPr>
        <p:spPr>
          <a:xfrm>
            <a:off x="2000250" y="1993897"/>
            <a:ext cx="2724150" cy="1041406"/>
          </a:xfrm>
          <a:prstGeom prst="cloudCallout">
            <a:avLst>
              <a:gd name="adj1" fmla="val -101886"/>
              <a:gd name="adj2" fmla="val -542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2177546" y="2191435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(-3,3) lies 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514600" y="234732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825905" y="12025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267200" y="120253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52446" y="1202531"/>
            <a:ext cx="40783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(–3, 3),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positive.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second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cxnSp>
        <p:nvCxnSpPr>
          <p:cNvPr id="238" name="Straight Connector 237"/>
          <p:cNvCxnSpPr/>
          <p:nvPr/>
        </p:nvCxnSpPr>
        <p:spPr>
          <a:xfrm flipH="1">
            <a:off x="2091824" y="2654371"/>
            <a:ext cx="7879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2879106" y="2647950"/>
            <a:ext cx="0" cy="4256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loud Callout 239"/>
          <p:cNvSpPr/>
          <p:nvPr/>
        </p:nvSpPr>
        <p:spPr>
          <a:xfrm>
            <a:off x="2937117" y="2497931"/>
            <a:ext cx="3345180" cy="1251110"/>
          </a:xfrm>
          <a:prstGeom prst="cloudCallout">
            <a:avLst>
              <a:gd name="adj1" fmla="val 28630"/>
              <a:gd name="adj2" fmla="val -74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378790" y="323055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4" name="Cloud Callout 243"/>
          <p:cNvSpPr/>
          <p:nvPr/>
        </p:nvSpPr>
        <p:spPr>
          <a:xfrm>
            <a:off x="1685925" y="1107281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896794" y="135561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865784" y="14501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47" name="Cloud Callout 246"/>
          <p:cNvSpPr/>
          <p:nvPr/>
        </p:nvSpPr>
        <p:spPr>
          <a:xfrm>
            <a:off x="4495800" y="973931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4706669" y="12222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690899" y="126155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0" name="Cloud Callout 249"/>
          <p:cNvSpPr/>
          <p:nvPr/>
        </p:nvSpPr>
        <p:spPr>
          <a:xfrm>
            <a:off x="2937117" y="2497931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3062261" y="2776746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(2,1)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687018" y="292343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2838449" y="3038474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2047876" y="261937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2817444" y="259079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882306" y="2503017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B (2,1)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61" name="Cloud Callout 260"/>
          <p:cNvSpPr/>
          <p:nvPr/>
        </p:nvSpPr>
        <p:spPr>
          <a:xfrm>
            <a:off x="2305050" y="3107531"/>
            <a:ext cx="2724150" cy="1143000"/>
          </a:xfrm>
          <a:prstGeom prst="cloudCallout">
            <a:avLst>
              <a:gd name="adj1" fmla="val -34753"/>
              <a:gd name="adj2" fmla="val -809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2482346" y="3355866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(2,1) lies 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819400" y="351175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825905" y="218420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267200" y="218420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152446" y="2184201"/>
            <a:ext cx="3902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(2, 1),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positive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positive.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388939" y="563868"/>
            <a:ext cx="6639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Verify your answer by locating them on the Cartesian plane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268264" y="324961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0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5" name="Cloud Callout 274"/>
          <p:cNvSpPr/>
          <p:nvPr/>
        </p:nvSpPr>
        <p:spPr>
          <a:xfrm>
            <a:off x="3251591" y="1050131"/>
            <a:ext cx="3454009" cy="816769"/>
          </a:xfrm>
          <a:prstGeom prst="cloudCallout">
            <a:avLst>
              <a:gd name="adj1" fmla="val -47758"/>
              <a:gd name="adj2" fmla="val -9180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518146" y="1259111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Its y co-ordinate is zero</a:t>
            </a:r>
          </a:p>
        </p:txBody>
      </p:sp>
      <p:sp>
        <p:nvSpPr>
          <p:cNvPr id="277" name="Cloud Callout 276"/>
          <p:cNvSpPr/>
          <p:nvPr/>
        </p:nvSpPr>
        <p:spPr>
          <a:xfrm>
            <a:off x="1792001" y="2470666"/>
            <a:ext cx="3707756" cy="1225754"/>
          </a:xfrm>
          <a:prstGeom prst="cloudCallout">
            <a:avLst>
              <a:gd name="adj1" fmla="val 41341"/>
              <a:gd name="adj2" fmla="val -621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2017548" y="2803936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do we know about any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point on the x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133600" y="2955131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Its y co-ordinate is zero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3" name="Cloud Callout 282"/>
          <p:cNvSpPr/>
          <p:nvPr/>
        </p:nvSpPr>
        <p:spPr>
          <a:xfrm>
            <a:off x="5111772" y="3465919"/>
            <a:ext cx="3707756" cy="1160000"/>
          </a:xfrm>
          <a:prstGeom prst="cloudCallout">
            <a:avLst>
              <a:gd name="adj1" fmla="val -47544"/>
              <a:gd name="adj2" fmla="val -416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5368492" y="3766312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(2,0) lies on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534331" y="391750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2047876" y="3040855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2817444" y="3010085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867030" y="2836387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C (2,0)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92" name="Cloud Callout 291"/>
          <p:cNvSpPr/>
          <p:nvPr/>
        </p:nvSpPr>
        <p:spPr>
          <a:xfrm>
            <a:off x="742324" y="3604820"/>
            <a:ext cx="2927520" cy="1134523"/>
          </a:xfrm>
          <a:prstGeom prst="cloudCallout">
            <a:avLst>
              <a:gd name="adj1" fmla="val 34804"/>
              <a:gd name="adj2" fmla="val -9533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1230909" y="39013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 (2,0) lies on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673676" y="398741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826484" y="32994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iii</a:t>
            </a:r>
            <a:r>
              <a:rPr lang="en-US" dirty="0">
                <a:latin typeface="Bookman Old Style" pitchFamily="18" charset="0"/>
              </a:rPr>
              <a:t>)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4267779" y="32994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288764" y="3299400"/>
            <a:ext cx="3215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(2, </a:t>
            </a:r>
            <a:r>
              <a:rPr lang="en-US" dirty="0">
                <a:latin typeface="Bookman Old Style" pitchFamily="18" charset="0"/>
              </a:rPr>
              <a:t>0) lies on </a:t>
            </a:r>
            <a:r>
              <a:rPr lang="en-US" dirty="0" smtClean="0">
                <a:latin typeface="Bookman Old Style" pitchFamily="18" charset="0"/>
              </a:rPr>
              <a:t>the </a:t>
            </a:r>
          </a:p>
          <a:p>
            <a:r>
              <a:rPr lang="en-US" dirty="0" smtClean="0">
                <a:latin typeface="Bookman Old Style" pitchFamily="18" charset="0"/>
              </a:rPr>
              <a:t>x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- axis.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3308947" y="367161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0" name="Rectangle 299"/>
          <p:cNvSpPr/>
          <p:nvPr/>
        </p:nvSpPr>
        <p:spPr>
          <a:xfrm>
            <a:off x="3161844" y="325199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0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01" name="Cloud Callout 300"/>
          <p:cNvSpPr/>
          <p:nvPr/>
        </p:nvSpPr>
        <p:spPr>
          <a:xfrm>
            <a:off x="3403991" y="1202531"/>
            <a:ext cx="3454009" cy="816769"/>
          </a:xfrm>
          <a:prstGeom prst="cloudCallout">
            <a:avLst>
              <a:gd name="adj1" fmla="val -35900"/>
              <a:gd name="adj2" fmla="val -10929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70546" y="1411511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Its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co-ordinate is zero</a:t>
            </a:r>
          </a:p>
        </p:txBody>
      </p:sp>
      <p:sp>
        <p:nvSpPr>
          <p:cNvPr id="303" name="Cloud Callout 302"/>
          <p:cNvSpPr/>
          <p:nvPr/>
        </p:nvSpPr>
        <p:spPr>
          <a:xfrm>
            <a:off x="1996356" y="2590800"/>
            <a:ext cx="3707756" cy="1290286"/>
          </a:xfrm>
          <a:prstGeom prst="cloudCallout">
            <a:avLst>
              <a:gd name="adj1" fmla="val 41341"/>
              <a:gd name="adj2" fmla="val -621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2169948" y="2956336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do we know about any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point on the y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86000" y="3107531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Its x co-ordinate is zero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06" name="Cloud Callout 305"/>
          <p:cNvSpPr/>
          <p:nvPr/>
        </p:nvSpPr>
        <p:spPr>
          <a:xfrm>
            <a:off x="5264172" y="3612707"/>
            <a:ext cx="3707756" cy="1171224"/>
          </a:xfrm>
          <a:prstGeom prst="cloudCallout">
            <a:avLst>
              <a:gd name="adj1" fmla="val -47544"/>
              <a:gd name="adj2" fmla="val -416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5520892" y="3918712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(0,4) lies on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686731" y="406990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2050257" y="3038474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2031600" y="1317274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070100" y="1246981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D (0,4)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14" name="Cloud Callout 313"/>
          <p:cNvSpPr/>
          <p:nvPr/>
        </p:nvSpPr>
        <p:spPr>
          <a:xfrm>
            <a:off x="196680" y="1973008"/>
            <a:ext cx="2927520" cy="1134523"/>
          </a:xfrm>
          <a:prstGeom prst="cloudCallout">
            <a:avLst>
              <a:gd name="adj1" fmla="val 26670"/>
              <a:gd name="adj2" fmla="val -9197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751940" y="2231406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 (0,4) lies on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194707" y="23175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825905" y="41376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267200" y="41376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288185" y="4137600"/>
            <a:ext cx="3215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(0, 4) </a:t>
            </a:r>
            <a:r>
              <a:rPr lang="en-US" dirty="0">
                <a:latin typeface="Bookman Old Style" pitchFamily="18" charset="0"/>
              </a:rPr>
              <a:t>lies on </a:t>
            </a:r>
            <a:r>
              <a:rPr lang="en-US" dirty="0" smtClean="0">
                <a:latin typeface="Bookman Old Style" pitchFamily="18" charset="0"/>
              </a:rPr>
              <a:t>the </a:t>
            </a:r>
          </a:p>
          <a:p>
            <a:r>
              <a:rPr lang="en-US" dirty="0" smtClean="0">
                <a:latin typeface="Bookman Old Style" pitchFamily="18" charset="0"/>
              </a:rPr>
              <a:t>y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- axis.</a:t>
            </a:r>
          </a:p>
        </p:txBody>
      </p:sp>
      <p:sp>
        <p:nvSpPr>
          <p:cNvPr id="137" name="Cloud Callout 136"/>
          <p:cNvSpPr/>
          <p:nvPr/>
        </p:nvSpPr>
        <p:spPr>
          <a:xfrm>
            <a:off x="2743200" y="973931"/>
            <a:ext cx="3419475" cy="1139766"/>
          </a:xfrm>
          <a:prstGeom prst="cloudCallout">
            <a:avLst>
              <a:gd name="adj1" fmla="val -106756"/>
              <a:gd name="adj2" fmla="val -7979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303696" y="1201565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Cloud Callout 139"/>
          <p:cNvSpPr/>
          <p:nvPr/>
        </p:nvSpPr>
        <p:spPr>
          <a:xfrm>
            <a:off x="2743200" y="973931"/>
            <a:ext cx="3419475" cy="1139766"/>
          </a:xfrm>
          <a:prstGeom prst="cloudCallout">
            <a:avLst>
              <a:gd name="adj1" fmla="val -95893"/>
              <a:gd name="adj2" fmla="val -8146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344666" y="1182515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2" name="Cloud Callout 141"/>
          <p:cNvSpPr/>
          <p:nvPr/>
        </p:nvSpPr>
        <p:spPr>
          <a:xfrm>
            <a:off x="2752474" y="967294"/>
            <a:ext cx="3419475" cy="1139766"/>
          </a:xfrm>
          <a:prstGeom prst="cloudCallout">
            <a:avLst>
              <a:gd name="adj1" fmla="val -100629"/>
              <a:gd name="adj2" fmla="val 179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2912854" y="114730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(-3,3)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4" name="Cloud Callout 143"/>
          <p:cNvSpPr/>
          <p:nvPr/>
        </p:nvSpPr>
        <p:spPr>
          <a:xfrm>
            <a:off x="3608820" y="1987850"/>
            <a:ext cx="3419475" cy="1139766"/>
          </a:xfrm>
          <a:prstGeom prst="cloudCallout">
            <a:avLst>
              <a:gd name="adj1" fmla="val -66757"/>
              <a:gd name="adj2" fmla="val 127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769200" y="216785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(2,1)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Cloud Callout 145"/>
          <p:cNvSpPr/>
          <p:nvPr/>
        </p:nvSpPr>
        <p:spPr>
          <a:xfrm>
            <a:off x="3727286" y="2266504"/>
            <a:ext cx="3419475" cy="1139766"/>
          </a:xfrm>
          <a:prstGeom prst="cloudCallout">
            <a:avLst>
              <a:gd name="adj1" fmla="val -69264"/>
              <a:gd name="adj2" fmla="val 210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887666" y="244651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(2,0)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8" name="Cloud Callout 147"/>
          <p:cNvSpPr/>
          <p:nvPr/>
        </p:nvSpPr>
        <p:spPr>
          <a:xfrm>
            <a:off x="2996931" y="1472461"/>
            <a:ext cx="3419475" cy="1139766"/>
          </a:xfrm>
          <a:prstGeom prst="cloudCallout">
            <a:avLst>
              <a:gd name="adj1" fmla="val -73999"/>
              <a:gd name="adj2" fmla="val -5054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3171825" y="1652470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D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(0,4)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500"/>
                            </p:stCondLst>
                            <p:childTnLst>
                              <p:par>
                                <p:cTn id="4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000"/>
                            </p:stCondLst>
                            <p:childTnLst>
                              <p:par>
                                <p:cTn id="4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500"/>
                            </p:stCondLst>
                            <p:childTnLst>
                              <p:par>
                                <p:cTn id="4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0"/>
                            </p:stCondLst>
                            <p:childTnLst>
                              <p:par>
                                <p:cTn id="6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1500"/>
                            </p:stCondLst>
                            <p:childTnLst>
                              <p:par>
                                <p:cTn id="6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2500"/>
                            </p:stCondLst>
                            <p:childTnLst>
                              <p:par>
                                <p:cTn id="6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500"/>
                            </p:stCondLst>
                            <p:childTnLst>
                              <p:par>
                                <p:cTn id="7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500"/>
                            </p:stCondLst>
                            <p:childTnLst>
                              <p:par>
                                <p:cTn id="8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500"/>
                            </p:stCondLst>
                            <p:childTnLst>
                              <p:par>
                                <p:cTn id="8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1000"/>
                            </p:stCondLst>
                            <p:childTnLst>
                              <p:par>
                                <p:cTn id="8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1500"/>
                            </p:stCondLst>
                            <p:childTnLst>
                              <p:par>
                                <p:cTn id="8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2" fill="hold">
                            <p:stCondLst>
                              <p:cond delay="500"/>
                            </p:stCondLst>
                            <p:childTnLst>
                              <p:par>
                                <p:cTn id="8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500"/>
                            </p:stCondLst>
                            <p:childTnLst>
                              <p:par>
                                <p:cTn id="9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500"/>
                            </p:stCondLst>
                            <p:childTnLst>
                              <p:par>
                                <p:cTn id="9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500"/>
                            </p:stCondLst>
                            <p:childTnLst>
                              <p:par>
                                <p:cTn id="9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500"/>
                            </p:stCondLst>
                            <p:childTnLst>
                              <p:par>
                                <p:cTn id="9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4" grpId="1" animBg="1"/>
      <p:bldP spid="272" grpId="0" animBg="1"/>
      <p:bldP spid="272" grpId="1" animBg="1"/>
      <p:bldP spid="241" grpId="0" animBg="1"/>
      <p:bldP spid="241" grpId="1" animBg="1"/>
      <p:bldP spid="242" grpId="0" animBg="1"/>
      <p:bldP spid="242" grpId="1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" grpId="0" animBg="1"/>
      <p:bldP spid="18" grpId="1" animBg="1"/>
      <p:bldP spid="12" grpId="0" animBg="1"/>
      <p:bldP spid="12" grpId="1" animBg="1"/>
      <p:bldP spid="8" grpId="0" animBg="1"/>
      <p:bldP spid="8" grpId="1" animBg="1"/>
      <p:bldP spid="2" grpId="0"/>
      <p:bldP spid="7" grpId="0"/>
      <p:bldP spid="7" grpId="1"/>
      <p:bldP spid="9" grpId="0" animBg="1"/>
      <p:bldP spid="9" grpId="1" animBg="1"/>
      <p:bldP spid="10" grpId="0"/>
      <p:bldP spid="10" grpId="1"/>
      <p:bldP spid="11" grpId="0"/>
      <p:bldP spid="11" grpId="1"/>
      <p:bldP spid="13" grpId="0" animBg="1"/>
      <p:bldP spid="13" grpId="1" animBg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9" grpId="0"/>
      <p:bldP spid="19" grpId="1"/>
      <p:bldP spid="218" grpId="0" animBg="1"/>
      <p:bldP spid="218" grpId="1" animBg="1"/>
      <p:bldP spid="219" grpId="0"/>
      <p:bldP spid="219" grpId="1"/>
      <p:bldP spid="221" grpId="0" animBg="1"/>
      <p:bldP spid="221" grpId="1" animBg="1"/>
      <p:bldP spid="223" grpId="0" animBg="1"/>
      <p:bldP spid="223" grpId="1" animBg="1"/>
      <p:bldP spid="228" grpId="0" animBg="1"/>
      <p:bldP spid="229" grpId="0"/>
      <p:bldP spid="230" grpId="0" animBg="1"/>
      <p:bldP spid="230" grpId="1" animBg="1"/>
      <p:bldP spid="231" grpId="0"/>
      <p:bldP spid="231" grpId="1"/>
      <p:bldP spid="232" grpId="0"/>
      <p:bldP spid="232" grpId="1"/>
      <p:bldP spid="233" grpId="0"/>
      <p:bldP spid="234" grpId="0"/>
      <p:bldP spid="240" grpId="0" animBg="1"/>
      <p:bldP spid="240" grpId="1" animBg="1"/>
      <p:bldP spid="243" grpId="0"/>
      <p:bldP spid="243" grpId="1"/>
      <p:bldP spid="244" grpId="0" animBg="1"/>
      <p:bldP spid="244" grpId="1" animBg="1"/>
      <p:bldP spid="245" grpId="0"/>
      <p:bldP spid="245" grpId="1"/>
      <p:bldP spid="246" grpId="0"/>
      <p:bldP spid="246" grpId="1"/>
      <p:bldP spid="247" grpId="0" animBg="1"/>
      <p:bldP spid="247" grpId="1" animBg="1"/>
      <p:bldP spid="248" grpId="0"/>
      <p:bldP spid="248" grpId="1"/>
      <p:bldP spid="249" grpId="0"/>
      <p:bldP spid="249" grpId="1"/>
      <p:bldP spid="250" grpId="0" animBg="1"/>
      <p:bldP spid="250" grpId="1" animBg="1"/>
      <p:bldP spid="251" grpId="0"/>
      <p:bldP spid="251" grpId="1"/>
      <p:bldP spid="252" grpId="0"/>
      <p:bldP spid="252" grpId="1"/>
      <p:bldP spid="256" grpId="0" animBg="1"/>
      <p:bldP spid="256" grpId="1" animBg="1"/>
      <p:bldP spid="258" grpId="0" animBg="1"/>
      <p:bldP spid="258" grpId="1" animBg="1"/>
      <p:bldP spid="259" grpId="0" animBg="1"/>
      <p:bldP spid="260" grpId="0"/>
      <p:bldP spid="261" grpId="0" animBg="1"/>
      <p:bldP spid="261" grpId="1" animBg="1"/>
      <p:bldP spid="262" grpId="0"/>
      <p:bldP spid="262" grpId="1"/>
      <p:bldP spid="263" grpId="0"/>
      <p:bldP spid="263" grpId="1"/>
      <p:bldP spid="264" grpId="0"/>
      <p:bldP spid="265" grpId="0"/>
      <p:bldP spid="271" grpId="0"/>
      <p:bldP spid="271" grpId="1"/>
      <p:bldP spid="273" grpId="0"/>
      <p:bldP spid="273" grpId="1"/>
      <p:bldP spid="275" grpId="0" animBg="1"/>
      <p:bldP spid="275" grpId="1" animBg="1"/>
      <p:bldP spid="276" grpId="0"/>
      <p:bldP spid="276" grpId="1"/>
      <p:bldP spid="277" grpId="0" animBg="1"/>
      <p:bldP spid="277" grpId="1" animBg="1"/>
      <p:bldP spid="278" grpId="0"/>
      <p:bldP spid="278" grpId="1"/>
      <p:bldP spid="280" grpId="0"/>
      <p:bldP spid="280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9" grpId="0" animBg="1"/>
      <p:bldP spid="289" grpId="1" animBg="1"/>
      <p:bldP spid="290" grpId="0" animBg="1"/>
      <p:bldP spid="291" grpId="0"/>
      <p:bldP spid="292" grpId="0" animBg="1"/>
      <p:bldP spid="292" grpId="1" animBg="1"/>
      <p:bldP spid="293" grpId="0"/>
      <p:bldP spid="293" grpId="1"/>
      <p:bldP spid="295" grpId="0"/>
      <p:bldP spid="295" grpId="1"/>
      <p:bldP spid="296" grpId="0"/>
      <p:bldP spid="297" grpId="0"/>
      <p:bldP spid="299" grpId="0" animBg="1"/>
      <p:bldP spid="299" grpId="1" animBg="1"/>
      <p:bldP spid="300" grpId="0"/>
      <p:bldP spid="300" grpId="1"/>
      <p:bldP spid="301" grpId="0" animBg="1"/>
      <p:bldP spid="301" grpId="1" animBg="1"/>
      <p:bldP spid="302" grpId="0"/>
      <p:bldP spid="302" grpId="1"/>
      <p:bldP spid="303" grpId="0" animBg="1"/>
      <p:bldP spid="303" grpId="1" animBg="1"/>
      <p:bldP spid="304" grpId="0"/>
      <p:bldP spid="304" grpId="1"/>
      <p:bldP spid="305" grpId="0"/>
      <p:bldP spid="305" grpId="1"/>
      <p:bldP spid="306" grpId="0" animBg="1"/>
      <p:bldP spid="306" grpId="1" animBg="1"/>
      <p:bldP spid="307" grpId="0"/>
      <p:bldP spid="307" grpId="1"/>
      <p:bldP spid="308" grpId="0"/>
      <p:bldP spid="308" grpId="1"/>
      <p:bldP spid="311" grpId="0" animBg="1"/>
      <p:bldP spid="311" grpId="1" animBg="1"/>
      <p:bldP spid="312" grpId="0" animBg="1"/>
      <p:bldP spid="313" grpId="0"/>
      <p:bldP spid="314" grpId="0" animBg="1"/>
      <p:bldP spid="314" grpId="1" animBg="1"/>
      <p:bldP spid="315" grpId="0"/>
      <p:bldP spid="315" grpId="1"/>
      <p:bldP spid="316" grpId="0"/>
      <p:bldP spid="316" grpId="1"/>
      <p:bldP spid="317" grpId="0"/>
      <p:bldP spid="318" grpId="0"/>
      <p:bldP spid="137" grpId="0" animBg="1"/>
      <p:bldP spid="137" grpId="1" animBg="1"/>
      <p:bldP spid="139" grpId="0"/>
      <p:bldP spid="139" grpId="1"/>
      <p:bldP spid="140" grpId="0" animBg="1"/>
      <p:bldP spid="140" grpId="1" animBg="1"/>
      <p:bldP spid="141" grpId="0"/>
      <p:bldP spid="141" grpId="1"/>
      <p:bldP spid="142" grpId="0" animBg="1"/>
      <p:bldP spid="142" grpId="1" animBg="1"/>
      <p:bldP spid="143" grpId="0"/>
      <p:bldP spid="143" grpId="1"/>
      <p:bldP spid="144" grpId="0" animBg="1"/>
      <p:bldP spid="144" grpId="1" animBg="1"/>
      <p:bldP spid="145" grpId="0"/>
      <p:bldP spid="145" grpId="1"/>
      <p:bldP spid="146" grpId="0" animBg="1"/>
      <p:bldP spid="146" grpId="1" animBg="1"/>
      <p:bldP spid="147" grpId="0"/>
      <p:bldP spid="147" grpId="1"/>
      <p:bldP spid="148" grpId="0" animBg="1"/>
      <p:bldP spid="148" grpId="1" animBg="1"/>
      <p:bldP spid="149" grpId="0"/>
      <p:bldP spid="1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doni MT" panose="02070603080606020203" pitchFamily="18" charset="0"/>
              </a:rPr>
              <a:t>Module 10</a:t>
            </a:r>
            <a:endParaRPr lang="en-IN" sz="6000" dirty="0">
              <a:solidFill>
                <a:prstClr val="black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/>
          <p:nvPr/>
        </p:nvSpPr>
        <p:spPr>
          <a:xfrm>
            <a:off x="2755900" y="366908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16195" y="599310"/>
            <a:ext cx="1757045" cy="284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1889126" y="363402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1531933" y="362459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7" y="941779"/>
            <a:ext cx="4100169" cy="4042495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926305" y="1802598"/>
            <a:ext cx="11620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929154" y="1809750"/>
            <a:ext cx="0" cy="12592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91823" y="2937032"/>
            <a:ext cx="1405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29337" y="2934744"/>
            <a:ext cx="0" cy="138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13330" y="3073621"/>
            <a:ext cx="395267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2089537" y="1053637"/>
            <a:ext cx="1" cy="390785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116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301697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2627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68984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070826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46616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85905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25196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63772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070826" y="346996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070826" y="389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070826" y="431925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070826" y="22086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070826" y="17832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2070826" y="13553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070826" y="474550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070826" y="26404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943560" y="2772725"/>
            <a:ext cx="341845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71379" y="959900"/>
            <a:ext cx="325346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9059" y="2772725"/>
            <a:ext cx="394640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076871" y="4739343"/>
            <a:ext cx="378142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870890" y="2521643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870890" y="2097146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70890" y="1676467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870890" y="1248435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58470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142858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526969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892922" y="3046855"/>
            <a:ext cx="280802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543166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39072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4232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854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01765" y="3353450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01765" y="3774451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01765" y="4204212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801765" y="4625919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355451" y="3071941"/>
            <a:ext cx="262153" cy="251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16066" y="914400"/>
            <a:ext cx="53631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Scale: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16066" y="1113699"/>
            <a:ext cx="77813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On X-axis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16066" y="13129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 cm = 1 unit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316066" y="1709350"/>
            <a:ext cx="76735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On Y-axis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316067" y="190864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 cm = 1 unit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745798" y="1508000"/>
            <a:ext cx="276014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2057400" y="2345530"/>
            <a:ext cx="3345180" cy="1251110"/>
          </a:xfrm>
          <a:prstGeom prst="cloudCallout">
            <a:avLst>
              <a:gd name="adj1" fmla="val 28630"/>
              <a:gd name="adj2" fmla="val -74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6950" y="361021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3406" y="357697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710" y="60281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4" y="75487"/>
            <a:ext cx="75329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which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quadrant (s)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or on which axis do each of the points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 –3 , 3 ), ( 2 , 1 ), ( 2 , 0 ), ( 0 ,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4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), ( –2 , –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and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–3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lie? 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Verify your answer by locating them on the Cartesian plane.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884" y="325498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–3 , 3 )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64381" y="1050131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5250" y="12984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865" y="134537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3581400" y="973931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2269" y="12222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1259" y="134537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057400" y="2345530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8269" y="2624345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(-3,3)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7301" y="277103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II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8" name="Cloud 217"/>
          <p:cNvSpPr/>
          <p:nvPr/>
        </p:nvSpPr>
        <p:spPr>
          <a:xfrm>
            <a:off x="4495799" y="1048754"/>
            <a:ext cx="3190875" cy="135154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622725" y="1380608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We are supposed to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choose a suitable scale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92969" y="303530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051696" y="1766038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68642" y="1741640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2924" y="1676853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 (-3,3)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Cloud Callout 229"/>
          <p:cNvSpPr/>
          <p:nvPr/>
        </p:nvSpPr>
        <p:spPr>
          <a:xfrm>
            <a:off x="2000250" y="1993897"/>
            <a:ext cx="2724150" cy="1041406"/>
          </a:xfrm>
          <a:prstGeom prst="cloudCallout">
            <a:avLst>
              <a:gd name="adj1" fmla="val -101886"/>
              <a:gd name="adj2" fmla="val -542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177546" y="2191435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 (-3,3) lies in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514600" y="234732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825905" y="12025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267200" y="120253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52446" y="1202531"/>
            <a:ext cx="40783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(–3, 3),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positive. </a:t>
            </a: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second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cxnSp>
        <p:nvCxnSpPr>
          <p:cNvPr id="238" name="Straight Connector 237"/>
          <p:cNvCxnSpPr/>
          <p:nvPr/>
        </p:nvCxnSpPr>
        <p:spPr>
          <a:xfrm flipH="1">
            <a:off x="2091824" y="2654371"/>
            <a:ext cx="7879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2879106" y="2647950"/>
            <a:ext cx="0" cy="4256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loud Callout 239"/>
          <p:cNvSpPr/>
          <p:nvPr/>
        </p:nvSpPr>
        <p:spPr>
          <a:xfrm>
            <a:off x="2937117" y="2497931"/>
            <a:ext cx="3345180" cy="1251110"/>
          </a:xfrm>
          <a:prstGeom prst="cloudCallout">
            <a:avLst>
              <a:gd name="adj1" fmla="val 28630"/>
              <a:gd name="adj2" fmla="val -74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378790" y="323055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4" name="Cloud Callout 243"/>
          <p:cNvSpPr/>
          <p:nvPr/>
        </p:nvSpPr>
        <p:spPr>
          <a:xfrm>
            <a:off x="1685925" y="1107281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896794" y="135561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865784" y="14501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47" name="Cloud Callout 246"/>
          <p:cNvSpPr/>
          <p:nvPr/>
        </p:nvSpPr>
        <p:spPr>
          <a:xfrm>
            <a:off x="4495800" y="973931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706669" y="122226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690899" y="126155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0" name="Cloud Callout 249"/>
          <p:cNvSpPr/>
          <p:nvPr/>
        </p:nvSpPr>
        <p:spPr>
          <a:xfrm>
            <a:off x="2937117" y="2497931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062261" y="2776746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(2,1)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687018" y="292343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2838449" y="3038474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2047876" y="261937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2817444" y="259079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882306" y="2503017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 (2,1)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1" name="Cloud Callout 260"/>
          <p:cNvSpPr/>
          <p:nvPr/>
        </p:nvSpPr>
        <p:spPr>
          <a:xfrm>
            <a:off x="2305050" y="3107531"/>
            <a:ext cx="2724150" cy="1143000"/>
          </a:xfrm>
          <a:prstGeom prst="cloudCallout">
            <a:avLst>
              <a:gd name="adj1" fmla="val -34753"/>
              <a:gd name="adj2" fmla="val -809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82346" y="3355866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 (2,1) lies in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819400" y="351175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825905" y="218420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267200" y="218420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152446" y="2184201"/>
            <a:ext cx="3902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(2, 1),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positive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positive. </a:t>
            </a: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388939" y="563868"/>
            <a:ext cx="6639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Verify your answer by locating them on the Cartesian plane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268264" y="324961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0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5" name="Cloud Callout 274"/>
          <p:cNvSpPr/>
          <p:nvPr/>
        </p:nvSpPr>
        <p:spPr>
          <a:xfrm>
            <a:off x="3251591" y="1050131"/>
            <a:ext cx="3454009" cy="816769"/>
          </a:xfrm>
          <a:prstGeom prst="cloudCallout">
            <a:avLst>
              <a:gd name="adj1" fmla="val -47758"/>
              <a:gd name="adj2" fmla="val -9180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3518146" y="1259111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Its y co-ordinate is zero</a:t>
            </a:r>
          </a:p>
        </p:txBody>
      </p:sp>
      <p:sp>
        <p:nvSpPr>
          <p:cNvPr id="277" name="Cloud Callout 276"/>
          <p:cNvSpPr/>
          <p:nvPr/>
        </p:nvSpPr>
        <p:spPr>
          <a:xfrm>
            <a:off x="1792001" y="2470666"/>
            <a:ext cx="3707756" cy="1225754"/>
          </a:xfrm>
          <a:prstGeom prst="cloudCallout">
            <a:avLst>
              <a:gd name="adj1" fmla="val 41341"/>
              <a:gd name="adj2" fmla="val -621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017548" y="2803936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know about any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point on the x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133600" y="2955131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Its y co-ordinate is zero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3" name="Cloud Callout 282"/>
          <p:cNvSpPr/>
          <p:nvPr/>
        </p:nvSpPr>
        <p:spPr>
          <a:xfrm>
            <a:off x="5111772" y="3465919"/>
            <a:ext cx="3707756" cy="1160000"/>
          </a:xfrm>
          <a:prstGeom prst="cloudCallout">
            <a:avLst>
              <a:gd name="adj1" fmla="val -47544"/>
              <a:gd name="adj2" fmla="val -416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368492" y="3766312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(2,0) lies on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534331" y="391750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2047876" y="3040855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2817444" y="3010085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867030" y="2836387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C (2,0)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2" name="Cloud Callout 291"/>
          <p:cNvSpPr/>
          <p:nvPr/>
        </p:nvSpPr>
        <p:spPr>
          <a:xfrm>
            <a:off x="742324" y="3604820"/>
            <a:ext cx="2927520" cy="1134523"/>
          </a:xfrm>
          <a:prstGeom prst="cloudCallout">
            <a:avLst>
              <a:gd name="adj1" fmla="val 34804"/>
              <a:gd name="adj2" fmla="val -9533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230909" y="39013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 (2,0) lies on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673676" y="398741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826484" y="32994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iii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4267779" y="32994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288764" y="3299400"/>
            <a:ext cx="3215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(2,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0) lies on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- axis.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3308947" y="367161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3161844" y="325199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0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01" name="Cloud Callout 300"/>
          <p:cNvSpPr/>
          <p:nvPr/>
        </p:nvSpPr>
        <p:spPr>
          <a:xfrm>
            <a:off x="3403991" y="1202531"/>
            <a:ext cx="3454009" cy="816769"/>
          </a:xfrm>
          <a:prstGeom prst="cloudCallout">
            <a:avLst>
              <a:gd name="adj1" fmla="val -35900"/>
              <a:gd name="adj2" fmla="val -10929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3670546" y="1411511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Its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x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co-ordinate is zero</a:t>
            </a:r>
          </a:p>
        </p:txBody>
      </p:sp>
      <p:sp>
        <p:nvSpPr>
          <p:cNvPr id="303" name="Cloud Callout 302"/>
          <p:cNvSpPr/>
          <p:nvPr/>
        </p:nvSpPr>
        <p:spPr>
          <a:xfrm>
            <a:off x="1996356" y="2590800"/>
            <a:ext cx="3707756" cy="1290286"/>
          </a:xfrm>
          <a:prstGeom prst="cloudCallout">
            <a:avLst>
              <a:gd name="adj1" fmla="val 41341"/>
              <a:gd name="adj2" fmla="val -621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169948" y="2956336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know about any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point on the y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86000" y="3107531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Its x co-ordinate is zero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06" name="Cloud Callout 305"/>
          <p:cNvSpPr/>
          <p:nvPr/>
        </p:nvSpPr>
        <p:spPr>
          <a:xfrm>
            <a:off x="5264172" y="3612707"/>
            <a:ext cx="3707756" cy="1171224"/>
          </a:xfrm>
          <a:prstGeom prst="cloudCallout">
            <a:avLst>
              <a:gd name="adj1" fmla="val -47544"/>
              <a:gd name="adj2" fmla="val -416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520892" y="3918712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(0,4) lies on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686731" y="406990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2050257" y="3038474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2031600" y="1317274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070100" y="1246981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D (0,4)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4" name="Cloud Callout 313"/>
          <p:cNvSpPr/>
          <p:nvPr/>
        </p:nvSpPr>
        <p:spPr>
          <a:xfrm>
            <a:off x="196680" y="1973008"/>
            <a:ext cx="2927520" cy="1134523"/>
          </a:xfrm>
          <a:prstGeom prst="cloudCallout">
            <a:avLst>
              <a:gd name="adj1" fmla="val 26670"/>
              <a:gd name="adj2" fmla="val -9197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51940" y="2231406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 (0,4) lies on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194707" y="23175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825905" y="41376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iv)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267200" y="41376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288185" y="4137600"/>
            <a:ext cx="3215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(0, 4)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lies on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- axis.</a:t>
            </a:r>
          </a:p>
        </p:txBody>
      </p:sp>
      <p:sp>
        <p:nvSpPr>
          <p:cNvPr id="137" name="Cloud Callout 136"/>
          <p:cNvSpPr/>
          <p:nvPr/>
        </p:nvSpPr>
        <p:spPr>
          <a:xfrm>
            <a:off x="2743200" y="973931"/>
            <a:ext cx="3419475" cy="1139766"/>
          </a:xfrm>
          <a:prstGeom prst="cloudCallout">
            <a:avLst>
              <a:gd name="adj1" fmla="val -106756"/>
              <a:gd name="adj2" fmla="val -7979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03696" y="1201565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Cloud Callout 139"/>
          <p:cNvSpPr/>
          <p:nvPr/>
        </p:nvSpPr>
        <p:spPr>
          <a:xfrm>
            <a:off x="2743200" y="973931"/>
            <a:ext cx="3419475" cy="1139766"/>
          </a:xfrm>
          <a:prstGeom prst="cloudCallout">
            <a:avLst>
              <a:gd name="adj1" fmla="val -95893"/>
              <a:gd name="adj2" fmla="val -8146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44666" y="1182515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Cloud Callout 141"/>
          <p:cNvSpPr/>
          <p:nvPr/>
        </p:nvSpPr>
        <p:spPr>
          <a:xfrm>
            <a:off x="2752474" y="967294"/>
            <a:ext cx="3419475" cy="1139766"/>
          </a:xfrm>
          <a:prstGeom prst="cloudCallout">
            <a:avLst>
              <a:gd name="adj1" fmla="val -100629"/>
              <a:gd name="adj2" fmla="val 179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12854" y="114730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intersection of (-3,3)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Cloud Callout 143"/>
          <p:cNvSpPr/>
          <p:nvPr/>
        </p:nvSpPr>
        <p:spPr>
          <a:xfrm>
            <a:off x="3608820" y="1987850"/>
            <a:ext cx="3419475" cy="1139766"/>
          </a:xfrm>
          <a:prstGeom prst="cloudCallout">
            <a:avLst>
              <a:gd name="adj1" fmla="val -66757"/>
              <a:gd name="adj2" fmla="val 127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69200" y="216785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intersection of (2,1)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Cloud Callout 145"/>
          <p:cNvSpPr/>
          <p:nvPr/>
        </p:nvSpPr>
        <p:spPr>
          <a:xfrm>
            <a:off x="3727286" y="2266504"/>
            <a:ext cx="3419475" cy="1139766"/>
          </a:xfrm>
          <a:prstGeom prst="cloudCallout">
            <a:avLst>
              <a:gd name="adj1" fmla="val -69264"/>
              <a:gd name="adj2" fmla="val 210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87666" y="244651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intersection of (2,0)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Cloud Callout 147"/>
          <p:cNvSpPr/>
          <p:nvPr/>
        </p:nvSpPr>
        <p:spPr>
          <a:xfrm>
            <a:off x="2996931" y="1472461"/>
            <a:ext cx="3419475" cy="1139766"/>
          </a:xfrm>
          <a:prstGeom prst="cloudCallout">
            <a:avLst>
              <a:gd name="adj1" fmla="val -73999"/>
              <a:gd name="adj2" fmla="val -5054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71825" y="1652470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D be the point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intersection of (0,4)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500"/>
                            </p:stCondLst>
                            <p:childTnLst>
                              <p:par>
                                <p:cTn id="4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000"/>
                            </p:stCondLst>
                            <p:childTnLst>
                              <p:par>
                                <p:cTn id="4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500"/>
                            </p:stCondLst>
                            <p:childTnLst>
                              <p:par>
                                <p:cTn id="4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0"/>
                            </p:stCondLst>
                            <p:childTnLst>
                              <p:par>
                                <p:cTn id="6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1500"/>
                            </p:stCondLst>
                            <p:childTnLst>
                              <p:par>
                                <p:cTn id="6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2500"/>
                            </p:stCondLst>
                            <p:childTnLst>
                              <p:par>
                                <p:cTn id="6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500"/>
                            </p:stCondLst>
                            <p:childTnLst>
                              <p:par>
                                <p:cTn id="7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500"/>
                            </p:stCondLst>
                            <p:childTnLst>
                              <p:par>
                                <p:cTn id="8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500"/>
                            </p:stCondLst>
                            <p:childTnLst>
                              <p:par>
                                <p:cTn id="8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1000"/>
                            </p:stCondLst>
                            <p:childTnLst>
                              <p:par>
                                <p:cTn id="8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1500"/>
                            </p:stCondLst>
                            <p:childTnLst>
                              <p:par>
                                <p:cTn id="8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2" fill="hold">
                            <p:stCondLst>
                              <p:cond delay="500"/>
                            </p:stCondLst>
                            <p:childTnLst>
                              <p:par>
                                <p:cTn id="8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500"/>
                            </p:stCondLst>
                            <p:childTnLst>
                              <p:par>
                                <p:cTn id="9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500"/>
                            </p:stCondLst>
                            <p:childTnLst>
                              <p:par>
                                <p:cTn id="9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500"/>
                            </p:stCondLst>
                            <p:childTnLst>
                              <p:par>
                                <p:cTn id="9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500"/>
                            </p:stCondLst>
                            <p:childTnLst>
                              <p:par>
                                <p:cTn id="9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4" grpId="1" animBg="1"/>
      <p:bldP spid="272" grpId="0" animBg="1"/>
      <p:bldP spid="272" grpId="1" animBg="1"/>
      <p:bldP spid="241" grpId="0" animBg="1"/>
      <p:bldP spid="241" grpId="1" animBg="1"/>
      <p:bldP spid="242" grpId="0" animBg="1"/>
      <p:bldP spid="242" grpId="1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" grpId="0" animBg="1"/>
      <p:bldP spid="18" grpId="1" animBg="1"/>
      <p:bldP spid="12" grpId="0" animBg="1"/>
      <p:bldP spid="12" grpId="1" animBg="1"/>
      <p:bldP spid="8" grpId="0" animBg="1"/>
      <p:bldP spid="8" grpId="1" animBg="1"/>
      <p:bldP spid="2" grpId="0"/>
      <p:bldP spid="7" grpId="0"/>
      <p:bldP spid="7" grpId="1"/>
      <p:bldP spid="9" grpId="0" animBg="1"/>
      <p:bldP spid="9" grpId="1" animBg="1"/>
      <p:bldP spid="10" grpId="0"/>
      <p:bldP spid="10" grpId="1"/>
      <p:bldP spid="11" grpId="0"/>
      <p:bldP spid="11" grpId="1"/>
      <p:bldP spid="13" grpId="0" animBg="1"/>
      <p:bldP spid="13" grpId="1" animBg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9" grpId="0"/>
      <p:bldP spid="19" grpId="1"/>
      <p:bldP spid="218" grpId="0" animBg="1"/>
      <p:bldP spid="218" grpId="1" animBg="1"/>
      <p:bldP spid="219" grpId="0"/>
      <p:bldP spid="219" grpId="1"/>
      <p:bldP spid="221" grpId="0" animBg="1"/>
      <p:bldP spid="221" grpId="1" animBg="1"/>
      <p:bldP spid="223" grpId="0" animBg="1"/>
      <p:bldP spid="223" grpId="1" animBg="1"/>
      <p:bldP spid="228" grpId="0" animBg="1"/>
      <p:bldP spid="229" grpId="0"/>
      <p:bldP spid="230" grpId="0" animBg="1"/>
      <p:bldP spid="230" grpId="1" animBg="1"/>
      <p:bldP spid="231" grpId="0"/>
      <p:bldP spid="231" grpId="1"/>
      <p:bldP spid="232" grpId="0"/>
      <p:bldP spid="232" grpId="1"/>
      <p:bldP spid="233" grpId="0"/>
      <p:bldP spid="234" grpId="0"/>
      <p:bldP spid="240" grpId="0" animBg="1"/>
      <p:bldP spid="240" grpId="1" animBg="1"/>
      <p:bldP spid="243" grpId="0"/>
      <p:bldP spid="243" grpId="1"/>
      <p:bldP spid="244" grpId="0" animBg="1"/>
      <p:bldP spid="244" grpId="1" animBg="1"/>
      <p:bldP spid="245" grpId="0"/>
      <p:bldP spid="245" grpId="1"/>
      <p:bldP spid="246" grpId="0"/>
      <p:bldP spid="246" grpId="1"/>
      <p:bldP spid="247" grpId="0" animBg="1"/>
      <p:bldP spid="247" grpId="1" animBg="1"/>
      <p:bldP spid="248" grpId="0"/>
      <p:bldP spid="248" grpId="1"/>
      <p:bldP spid="249" grpId="0"/>
      <p:bldP spid="249" grpId="1"/>
      <p:bldP spid="250" grpId="0" animBg="1"/>
      <p:bldP spid="250" grpId="1" animBg="1"/>
      <p:bldP spid="251" grpId="0"/>
      <p:bldP spid="251" grpId="1"/>
      <p:bldP spid="252" grpId="0"/>
      <p:bldP spid="252" grpId="1"/>
      <p:bldP spid="256" grpId="0" animBg="1"/>
      <p:bldP spid="256" grpId="1" animBg="1"/>
      <p:bldP spid="258" grpId="0" animBg="1"/>
      <p:bldP spid="258" grpId="1" animBg="1"/>
      <p:bldP spid="259" grpId="0" animBg="1"/>
      <p:bldP spid="260" grpId="0"/>
      <p:bldP spid="261" grpId="0" animBg="1"/>
      <p:bldP spid="261" grpId="1" animBg="1"/>
      <p:bldP spid="262" grpId="0"/>
      <p:bldP spid="262" grpId="1"/>
      <p:bldP spid="263" grpId="0"/>
      <p:bldP spid="263" grpId="1"/>
      <p:bldP spid="264" grpId="0"/>
      <p:bldP spid="265" grpId="0"/>
      <p:bldP spid="271" grpId="0"/>
      <p:bldP spid="271" grpId="1"/>
      <p:bldP spid="273" grpId="0"/>
      <p:bldP spid="273" grpId="1"/>
      <p:bldP spid="275" grpId="0" animBg="1"/>
      <p:bldP spid="275" grpId="1" animBg="1"/>
      <p:bldP spid="276" grpId="0"/>
      <p:bldP spid="276" grpId="1"/>
      <p:bldP spid="277" grpId="0" animBg="1"/>
      <p:bldP spid="277" grpId="1" animBg="1"/>
      <p:bldP spid="278" grpId="0"/>
      <p:bldP spid="278" grpId="1"/>
      <p:bldP spid="280" grpId="0"/>
      <p:bldP spid="280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9" grpId="0" animBg="1"/>
      <p:bldP spid="289" grpId="1" animBg="1"/>
      <p:bldP spid="290" grpId="0" animBg="1"/>
      <p:bldP spid="291" grpId="0"/>
      <p:bldP spid="292" grpId="0" animBg="1"/>
      <p:bldP spid="292" grpId="1" animBg="1"/>
      <p:bldP spid="293" grpId="0"/>
      <p:bldP spid="293" grpId="1"/>
      <p:bldP spid="295" grpId="0"/>
      <p:bldP spid="295" grpId="1"/>
      <p:bldP spid="296" grpId="0"/>
      <p:bldP spid="297" grpId="0"/>
      <p:bldP spid="299" grpId="0" animBg="1"/>
      <p:bldP spid="299" grpId="1" animBg="1"/>
      <p:bldP spid="300" grpId="0"/>
      <p:bldP spid="300" grpId="1"/>
      <p:bldP spid="301" grpId="0" animBg="1"/>
      <p:bldP spid="301" grpId="1" animBg="1"/>
      <p:bldP spid="302" grpId="0"/>
      <p:bldP spid="302" grpId="1"/>
      <p:bldP spid="303" grpId="0" animBg="1"/>
      <p:bldP spid="303" grpId="1" animBg="1"/>
      <p:bldP spid="304" grpId="0"/>
      <p:bldP spid="304" grpId="1"/>
      <p:bldP spid="305" grpId="0"/>
      <p:bldP spid="305" grpId="1"/>
      <p:bldP spid="306" grpId="0" animBg="1"/>
      <p:bldP spid="306" grpId="1" animBg="1"/>
      <p:bldP spid="307" grpId="0"/>
      <p:bldP spid="307" grpId="1"/>
      <p:bldP spid="308" grpId="0"/>
      <p:bldP spid="308" grpId="1"/>
      <p:bldP spid="311" grpId="0" animBg="1"/>
      <p:bldP spid="311" grpId="1" animBg="1"/>
      <p:bldP spid="312" grpId="0" animBg="1"/>
      <p:bldP spid="313" grpId="0"/>
      <p:bldP spid="314" grpId="0" animBg="1"/>
      <p:bldP spid="314" grpId="1" animBg="1"/>
      <p:bldP spid="315" grpId="0"/>
      <p:bldP spid="315" grpId="1"/>
      <p:bldP spid="316" grpId="0"/>
      <p:bldP spid="316" grpId="1"/>
      <p:bldP spid="317" grpId="0"/>
      <p:bldP spid="318" grpId="0"/>
      <p:bldP spid="137" grpId="0" animBg="1"/>
      <p:bldP spid="137" grpId="1" animBg="1"/>
      <p:bldP spid="139" grpId="0"/>
      <p:bldP spid="139" grpId="1"/>
      <p:bldP spid="140" grpId="0" animBg="1"/>
      <p:bldP spid="140" grpId="1" animBg="1"/>
      <p:bldP spid="141" grpId="0"/>
      <p:bldP spid="141" grpId="1"/>
      <p:bldP spid="142" grpId="0" animBg="1"/>
      <p:bldP spid="142" grpId="1" animBg="1"/>
      <p:bldP spid="143" grpId="0"/>
      <p:bldP spid="143" grpId="1"/>
      <p:bldP spid="144" grpId="0" animBg="1"/>
      <p:bldP spid="144" grpId="1" animBg="1"/>
      <p:bldP spid="145" grpId="0"/>
      <p:bldP spid="145" grpId="1"/>
      <p:bldP spid="146" grpId="0" animBg="1"/>
      <p:bldP spid="146" grpId="1" animBg="1"/>
      <p:bldP spid="147" grpId="0"/>
      <p:bldP spid="147" grpId="1"/>
      <p:bldP spid="148" grpId="0" animBg="1"/>
      <p:bldP spid="148" grpId="1" animBg="1"/>
      <p:bldP spid="149" grpId="0"/>
      <p:bldP spid="1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7" y="941779"/>
            <a:ext cx="4100169" cy="40424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91823" y="2937032"/>
            <a:ext cx="1405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9337" y="2934744"/>
            <a:ext cx="0" cy="138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330" y="3073621"/>
            <a:ext cx="395267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089537" y="1053637"/>
            <a:ext cx="1" cy="390785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91116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301697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627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68984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070826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466164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85905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251962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637728" y="30548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070826" y="346996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70826" y="389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2070826" y="431925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70826" y="22086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70826" y="17832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70826" y="13553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70826" y="474550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70826" y="26404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3560" y="2772725"/>
            <a:ext cx="341845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379" y="959900"/>
            <a:ext cx="325346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059" y="2772725"/>
            <a:ext cx="394640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871" y="4739343"/>
            <a:ext cx="378142" cy="3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0890" y="2521643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0890" y="2097146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890" y="1676467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0890" y="1248435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58470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42858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26969" y="3071261"/>
            <a:ext cx="285750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92922" y="3046855"/>
            <a:ext cx="280802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43166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9072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232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544" y="3037703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01765" y="3353450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01765" y="3774451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1765" y="4204212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01765" y="4625919"/>
            <a:ext cx="338546" cy="25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55451" y="3071941"/>
            <a:ext cx="262153" cy="251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6066" y="914400"/>
            <a:ext cx="53631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6066" y="1113699"/>
            <a:ext cx="77813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X-axis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4946" y="13129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2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66" y="1709350"/>
            <a:ext cx="767358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Y-axis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44947" y="190864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5798" y="1508000"/>
            <a:ext cx="276014" cy="23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&amp;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8642" y="1741640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2924" y="1676853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A (-3,3)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17444" y="259079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2306" y="2503017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B (2,1)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31600" y="1317274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70100" y="1246981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D (2,0)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7423" y="288131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 –2 , –3 ) and ( 4 , –3 )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818877" y="3012867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68463" y="2839169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C (2,0)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329776" y="4336256"/>
            <a:ext cx="7593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22438" y="3073876"/>
            <a:ext cx="0" cy="12592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50714" y="347602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9854" y="344278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6582" y="293029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–2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, –3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Cloud Callout 57"/>
          <p:cNvSpPr/>
          <p:nvPr/>
        </p:nvSpPr>
        <p:spPr>
          <a:xfrm>
            <a:off x="599079" y="985912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09948" y="1234246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78938" y="128115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1" name="Cloud Callout 60"/>
          <p:cNvSpPr/>
          <p:nvPr/>
        </p:nvSpPr>
        <p:spPr>
          <a:xfrm>
            <a:off x="3416098" y="909712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26967" y="1158046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5957" y="118971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4" name="Cloud Callout 63"/>
          <p:cNvSpPr/>
          <p:nvPr/>
        </p:nvSpPr>
        <p:spPr>
          <a:xfrm>
            <a:off x="1892098" y="2281311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102967" y="2560126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(-2,-3)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1999" y="2706811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III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rdd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282312" y="3036935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049140" y="4298545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262121" y="427652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0590" y="4207996"/>
            <a:ext cx="775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E (-2,-3)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2381250" y="3183731"/>
            <a:ext cx="2724150" cy="1143000"/>
          </a:xfrm>
          <a:prstGeom prst="cloudCallout">
            <a:avLst>
              <a:gd name="adj1" fmla="val -99089"/>
              <a:gd name="adj2" fmla="val 4154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558546" y="3432066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E (-2,-3) lies 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5600" y="35879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III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rd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98317" y="113831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39612" y="1138312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62958" y="1138312"/>
            <a:ext cx="40286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(–2,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negative.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third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2082800" y="4339422"/>
            <a:ext cx="15718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657786" y="3076098"/>
            <a:ext cx="0" cy="12592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492179" y="342839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054029" y="345865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883938" y="28826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4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, –3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0" name="Cloud Callout 109"/>
          <p:cNvSpPr/>
          <p:nvPr/>
        </p:nvSpPr>
        <p:spPr>
          <a:xfrm>
            <a:off x="2256435" y="981149"/>
            <a:ext cx="2819400" cy="1143000"/>
          </a:xfrm>
          <a:prstGeom prst="cloudCallout">
            <a:avLst>
              <a:gd name="adj1" fmla="val -44884"/>
              <a:gd name="adj2" fmla="val -83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467304" y="1229483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436294" y="127639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3" name="Cloud Callout 112"/>
          <p:cNvSpPr/>
          <p:nvPr/>
        </p:nvSpPr>
        <p:spPr>
          <a:xfrm>
            <a:off x="5073454" y="904949"/>
            <a:ext cx="2819400" cy="1143000"/>
          </a:xfrm>
          <a:prstGeom prst="cloudCallout">
            <a:avLst>
              <a:gd name="adj1" fmla="val -128443"/>
              <a:gd name="adj2" fmla="val -78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284323" y="1153283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53313" y="120019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6" name="Cloud Callout 115"/>
          <p:cNvSpPr/>
          <p:nvPr/>
        </p:nvSpPr>
        <p:spPr>
          <a:xfrm>
            <a:off x="3549454" y="2276548"/>
            <a:ext cx="3345180" cy="1251110"/>
          </a:xfrm>
          <a:prstGeom prst="cloudCallout">
            <a:avLst>
              <a:gd name="adj1" fmla="val -32181"/>
              <a:gd name="adj2" fmla="val -7245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760323" y="2555363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(4,-3)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in which quadrant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99355" y="2702048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</a:rPr>
              <a:t>IV</a:t>
            </a:r>
            <a:r>
              <a:rPr lang="en-US" sz="2000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th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617828" y="303530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050257" y="429975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96459" y="4278909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05200" y="4345783"/>
            <a:ext cx="708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F (4,-3)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25" name="Cloud Callout 124"/>
          <p:cNvSpPr/>
          <p:nvPr/>
        </p:nvSpPr>
        <p:spPr>
          <a:xfrm>
            <a:off x="4514850" y="3259931"/>
            <a:ext cx="2724150" cy="1143000"/>
          </a:xfrm>
          <a:prstGeom prst="cloudCallout">
            <a:avLst>
              <a:gd name="adj1" fmla="val -68721"/>
              <a:gd name="adj2" fmla="val 4728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692146" y="3508266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 (4,-3) lies 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29200" y="366415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IV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th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797330" y="226040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(vi)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38625" y="226040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61971" y="2260401"/>
            <a:ext cx="40783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(4,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3),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abscissa is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positive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ordinate is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negative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.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So, it lies in the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fourth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 </a:t>
            </a:r>
          </a:p>
        </p:txBody>
      </p:sp>
      <p:sp>
        <p:nvSpPr>
          <p:cNvPr id="104" name="Cloud Callout 103"/>
          <p:cNvSpPr/>
          <p:nvPr/>
        </p:nvSpPr>
        <p:spPr>
          <a:xfrm>
            <a:off x="3712265" y="3085644"/>
            <a:ext cx="3419475" cy="1139766"/>
          </a:xfrm>
          <a:prstGeom prst="cloudCallout">
            <a:avLst>
              <a:gd name="adj1" fmla="val -116339"/>
              <a:gd name="adj2" fmla="val 5225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845480" y="3265653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E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(-2,-3)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Cloud Callout 131"/>
          <p:cNvSpPr/>
          <p:nvPr/>
        </p:nvSpPr>
        <p:spPr>
          <a:xfrm>
            <a:off x="3976464" y="3133595"/>
            <a:ext cx="3419475" cy="1139766"/>
          </a:xfrm>
          <a:prstGeom prst="cloudCallout">
            <a:avLst>
              <a:gd name="adj1" fmla="val -54764"/>
              <a:gd name="adj2" fmla="val 4697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109679" y="3313604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F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(4,-3)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500"/>
                            </p:stCondLst>
                            <p:childTnLst>
                              <p:par>
                                <p:cTn id="4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59" grpId="0"/>
      <p:bldP spid="59" grpId="1"/>
      <p:bldP spid="60" grpId="0"/>
      <p:bldP spid="60" grpId="1"/>
      <p:bldP spid="61" grpId="0" animBg="1"/>
      <p:bldP spid="61" grpId="1" animBg="1"/>
      <p:bldP spid="62" grpId="0"/>
      <p:bldP spid="62" grpId="1"/>
      <p:bldP spid="63" grpId="0"/>
      <p:bldP spid="63" grpId="1"/>
      <p:bldP spid="64" grpId="0" animBg="1"/>
      <p:bldP spid="64" grpId="1" animBg="1"/>
      <p:bldP spid="65" grpId="0"/>
      <p:bldP spid="65" grpId="1"/>
      <p:bldP spid="66" grpId="0"/>
      <p:bldP spid="66" grpId="1"/>
      <p:bldP spid="70" grpId="0" animBg="1"/>
      <p:bldP spid="70" grpId="1" animBg="1"/>
      <p:bldP spid="72" grpId="0" animBg="1"/>
      <p:bldP spid="72" grpId="1" animBg="1"/>
      <p:bldP spid="73" grpId="0" animBg="1"/>
      <p:bldP spid="74" grpId="0"/>
      <p:bldP spid="75" grpId="0" animBg="1"/>
      <p:bldP spid="75" grpId="1" animBg="1"/>
      <p:bldP spid="76" grpId="0"/>
      <p:bldP spid="76" grpId="1"/>
      <p:bldP spid="77" grpId="0"/>
      <p:bldP spid="77" grpId="1"/>
      <p:bldP spid="78" grpId="0"/>
      <p:bldP spid="79" grpId="0"/>
      <p:bldP spid="107" grpId="0" animBg="1"/>
      <p:bldP spid="107" grpId="1" animBg="1"/>
      <p:bldP spid="108" grpId="0" animBg="1"/>
      <p:bldP spid="108" grpId="1" animBg="1"/>
      <p:bldP spid="109" grpId="0"/>
      <p:bldP spid="109" grpId="1"/>
      <p:bldP spid="110" grpId="0" animBg="1"/>
      <p:bldP spid="110" grpId="1" animBg="1"/>
      <p:bldP spid="111" grpId="0"/>
      <p:bldP spid="111" grpId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 animBg="1"/>
      <p:bldP spid="116" grpId="1" animBg="1"/>
      <p:bldP spid="117" grpId="0"/>
      <p:bldP spid="117" grpId="1"/>
      <p:bldP spid="118" grpId="0"/>
      <p:bldP spid="118" grpId="1"/>
      <p:bldP spid="120" grpId="0" animBg="1"/>
      <p:bldP spid="120" grpId="1" animBg="1"/>
      <p:bldP spid="122" grpId="0" animBg="1"/>
      <p:bldP spid="122" grpId="1" animBg="1"/>
      <p:bldP spid="123" grpId="0" animBg="1"/>
      <p:bldP spid="124" grpId="0"/>
      <p:bldP spid="125" grpId="0" animBg="1"/>
      <p:bldP spid="125" grpId="1" animBg="1"/>
      <p:bldP spid="126" grpId="0"/>
      <p:bldP spid="126" grpId="1"/>
      <p:bldP spid="127" grpId="0"/>
      <p:bldP spid="127" grpId="1"/>
      <p:bldP spid="128" grpId="0"/>
      <p:bldP spid="129" grpId="0"/>
      <p:bldP spid="104" grpId="0" animBg="1"/>
      <p:bldP spid="104" grpId="1" animBg="1"/>
      <p:bldP spid="131" grpId="0"/>
      <p:bldP spid="131" grpId="1"/>
      <p:bldP spid="132" grpId="0" animBg="1"/>
      <p:bldP spid="132" grpId="1" animBg="1"/>
      <p:bldP spid="133" grpId="0"/>
      <p:bldP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515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doni MT" panose="02070603080606020203" pitchFamily="18" charset="0"/>
              </a:rPr>
              <a:t>Module 11</a:t>
            </a:r>
            <a:endParaRPr lang="en-IN" sz="6000" dirty="0">
              <a:solidFill>
                <a:prstClr val="black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848952"/>
            <a:ext cx="5105400" cy="4132048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924051" y="2673759"/>
            <a:ext cx="133349" cy="14365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466321" y="203687"/>
            <a:ext cx="25479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ounded Rectangle 100"/>
          <p:cNvSpPr/>
          <p:nvPr/>
        </p:nvSpPr>
        <p:spPr>
          <a:xfrm>
            <a:off x="6763979" y="203687"/>
            <a:ext cx="168183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5722575" y="198690"/>
            <a:ext cx="25479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Rounded Rectangle 97"/>
          <p:cNvSpPr/>
          <p:nvPr/>
        </p:nvSpPr>
        <p:spPr>
          <a:xfrm>
            <a:off x="6017852" y="198690"/>
            <a:ext cx="25479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ounded Rectangle 91"/>
          <p:cNvSpPr/>
          <p:nvPr/>
        </p:nvSpPr>
        <p:spPr>
          <a:xfrm>
            <a:off x="5323322" y="198690"/>
            <a:ext cx="171447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ounded Rectangle 92"/>
          <p:cNvSpPr/>
          <p:nvPr/>
        </p:nvSpPr>
        <p:spPr>
          <a:xfrm>
            <a:off x="5039951" y="208756"/>
            <a:ext cx="25479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ounded Rectangle 80"/>
          <p:cNvSpPr/>
          <p:nvPr/>
        </p:nvSpPr>
        <p:spPr>
          <a:xfrm>
            <a:off x="4640698" y="208756"/>
            <a:ext cx="171447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ounded Rectangle 78"/>
          <p:cNvSpPr/>
          <p:nvPr/>
        </p:nvSpPr>
        <p:spPr>
          <a:xfrm>
            <a:off x="4354946" y="208214"/>
            <a:ext cx="25479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961865" y="1080096"/>
            <a:ext cx="960869" cy="1737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61865" y="2812492"/>
            <a:ext cx="960869" cy="1732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922734" y="2814873"/>
            <a:ext cx="980709" cy="172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50" idx="3"/>
          </p:cNvCxnSpPr>
          <p:nvPr/>
        </p:nvCxnSpPr>
        <p:spPr>
          <a:xfrm flipH="1" flipV="1">
            <a:off x="1912143" y="1066421"/>
            <a:ext cx="992677" cy="1751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71" y="13573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841" y="141565"/>
            <a:ext cx="756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Draw the quadrilateral with vertices(-4,4), (-6,0), (-4,-4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), (-2,0).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16" y="459175"/>
            <a:ext cx="406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Name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type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quadrilateral.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5926" y="848952"/>
            <a:ext cx="0" cy="40111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4325" y="2815431"/>
            <a:ext cx="494347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2396046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881825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904808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365991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861273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335986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820949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40599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421605" y="27957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861273" y="322993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861273" y="365377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861273" y="408557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61273" y="192737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861273" y="149239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861273" y="105504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861273" y="452134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861273" y="236234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600" y="2832477"/>
            <a:ext cx="315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876" y="283247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X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867" y="464637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Y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0515" y="773906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6830" y="279582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03975" y="279582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6613" y="279582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8460" y="279582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7428" y="309085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7428" y="352606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7428" y="396034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45480" y="2250345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45480" y="1816407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5480" y="138246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45480" y="948531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2264" y="279582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5249" y="8977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0955" y="11176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X-axis: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1506" y="1342398"/>
            <a:ext cx="105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cm = 1unit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3602" y="1588619"/>
            <a:ext cx="37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&amp;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439055" y="1773370"/>
            <a:ext cx="948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Y-axis: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4336" y="202311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cm = 1unit</a:t>
            </a:r>
            <a:endParaRPr lang="en-US" sz="1000" dirty="0"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922734" y="1075334"/>
            <a:ext cx="0" cy="17387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932152" y="1078701"/>
            <a:ext cx="19453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28150" y="4544854"/>
            <a:ext cx="195058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22734" y="2817971"/>
            <a:ext cx="0" cy="172688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003474" y="4326731"/>
            <a:ext cx="853896" cy="369332"/>
            <a:chOff x="1003474" y="4326731"/>
            <a:chExt cx="85389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1003474" y="4380141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C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57532" y="4380141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10810" y="43801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0752" y="43801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71644" y="4380141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71590" y="4326731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200" y="2471499"/>
            <a:ext cx="795326" cy="369332"/>
            <a:chOff x="504844" y="2443160"/>
            <a:chExt cx="795326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504844" y="2506921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B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8902" y="2506921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8965" y="250692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4532" y="2506921"/>
              <a:ext cx="28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4444" y="2506921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85844" y="2443160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255837" y="279582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67684" y="279582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90637" y="279582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7397" y="2796175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-6</a:t>
            </a:r>
            <a:endParaRPr lang="en-US" sz="1100" dirty="0"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85865" y="859398"/>
            <a:ext cx="826278" cy="369332"/>
            <a:chOff x="1085865" y="859398"/>
            <a:chExt cx="826278" cy="369332"/>
          </a:xfrm>
        </p:grpSpPr>
        <p:sp>
          <p:nvSpPr>
            <p:cNvPr id="47" name="Rectangle 46"/>
            <p:cNvSpPr/>
            <p:nvPr/>
          </p:nvSpPr>
          <p:spPr>
            <a:xfrm>
              <a:off x="1239923" y="927921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5865" y="927921"/>
              <a:ext cx="783501" cy="276999"/>
              <a:chOff x="1085865" y="927921"/>
              <a:chExt cx="783501" cy="27699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085865" y="927921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Bookman Old Style" pitchFamily="18" charset="0"/>
                  </a:rPr>
                  <a:t>A</a:t>
                </a:r>
                <a:endParaRPr lang="en-US" sz="1200" b="1" dirty="0">
                  <a:latin typeface="Bookman Old Style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319986" y="92792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-4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83710" y="927921"/>
                <a:ext cx="2856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US" dirty="0">
                  <a:latin typeface="Bookman Old Style" pitchFamily="18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726417" y="927921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91767" y="859398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98774" y="2465377"/>
            <a:ext cx="795326" cy="369332"/>
            <a:chOff x="2438400" y="2446327"/>
            <a:chExt cx="795326" cy="369332"/>
          </a:xfrm>
        </p:grpSpPr>
        <p:sp>
          <p:nvSpPr>
            <p:cNvPr id="85" name="TextBox 84"/>
            <p:cNvSpPr txBox="1"/>
            <p:nvPr/>
          </p:nvSpPr>
          <p:spPr>
            <a:xfrm>
              <a:off x="2438400" y="2510088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92458" y="2510088"/>
              <a:ext cx="48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(   </a:t>
              </a:r>
              <a:endParaRPr lang="en-US" sz="1200" b="1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72521" y="251008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08088" y="2510088"/>
              <a:ext cx="28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8000" y="2510088"/>
              <a:ext cx="185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819400" y="2446327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/>
                </a:rPr>
                <a:t>,</a:t>
              </a:r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819198" y="439578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75926" y="2726531"/>
            <a:ext cx="105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8904" y="2726531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Callout 27"/>
          <p:cNvSpPr/>
          <p:nvPr/>
        </p:nvSpPr>
        <p:spPr>
          <a:xfrm>
            <a:off x="4620189" y="888264"/>
            <a:ext cx="3778087" cy="1504251"/>
          </a:xfrm>
          <a:prstGeom prst="cloudCallout">
            <a:avLst>
              <a:gd name="adj1" fmla="val -53104"/>
              <a:gd name="adj2" fmla="val -7680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576" y="1317224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draw the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Cartesian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plane</a:t>
            </a:r>
          </a:p>
        </p:txBody>
      </p:sp>
      <p:sp>
        <p:nvSpPr>
          <p:cNvPr id="75" name="Cloud 74"/>
          <p:cNvSpPr/>
          <p:nvPr/>
        </p:nvSpPr>
        <p:spPr>
          <a:xfrm>
            <a:off x="5410200" y="1196913"/>
            <a:ext cx="3190875" cy="111315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542306" y="1409569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are supposed to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choose a suitable scale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41148" y="104111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38572" y="278130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836191" y="450453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921670" y="1071563"/>
            <a:ext cx="9524" cy="34718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960122" y="2813050"/>
            <a:ext cx="1935478" cy="63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39767" y="2758803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04876" y="2757484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879518" y="278130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871658" y="1021904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868516" y="4483599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10200" y="1061799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latin typeface="Book Antiqua" pitchFamily="18" charset="0"/>
              </a:rPr>
              <a:t>Soln</a:t>
            </a:r>
            <a:r>
              <a:rPr lang="en-US" sz="1600" b="1" i="1" dirty="0" smtClean="0">
                <a:latin typeface="Book Antiqua" pitchFamily="18" charset="0"/>
              </a:rPr>
              <a:t>:</a:t>
            </a:r>
            <a:endParaRPr lang="en-US" sz="1600" dirty="0">
              <a:latin typeface="Bookman Old Style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75227" y="1031021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2000" dirty="0" smtClean="0">
                <a:solidFill>
                  <a:prstClr val="black"/>
                </a:solidFill>
                <a:latin typeface="Bookman Old Style"/>
                <a:sym typeface="Symbol"/>
              </a:rPr>
              <a:t>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sym typeface="Symbol"/>
              </a:rPr>
              <a:t>ABCD is a Rhombus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13" name="Cloud Callout 112"/>
          <p:cNvSpPr/>
          <p:nvPr/>
        </p:nvSpPr>
        <p:spPr>
          <a:xfrm>
            <a:off x="5495925" y="745331"/>
            <a:ext cx="3419475" cy="1139766"/>
          </a:xfrm>
          <a:prstGeom prst="cloudCallout">
            <a:avLst>
              <a:gd name="adj1" fmla="val -82021"/>
              <a:gd name="adj2" fmla="val -7644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56421" y="972965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5" name="Cloud Callout 114"/>
          <p:cNvSpPr/>
          <p:nvPr/>
        </p:nvSpPr>
        <p:spPr>
          <a:xfrm>
            <a:off x="3438525" y="973931"/>
            <a:ext cx="3419475" cy="1139766"/>
          </a:xfrm>
          <a:prstGeom prst="cloudCallout">
            <a:avLst>
              <a:gd name="adj1" fmla="val -10744"/>
              <a:gd name="adj2" fmla="val -92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039991" y="1182515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7" name="Cloud Callout 116"/>
          <p:cNvSpPr/>
          <p:nvPr/>
        </p:nvSpPr>
        <p:spPr>
          <a:xfrm>
            <a:off x="2752474" y="967294"/>
            <a:ext cx="3419475" cy="1139766"/>
          </a:xfrm>
          <a:prstGeom prst="cloudCallout">
            <a:avLst>
              <a:gd name="adj1" fmla="val -69665"/>
              <a:gd name="adj2" fmla="val -3162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912854" y="1147303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(-4,4)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Cloud Callout 118"/>
          <p:cNvSpPr/>
          <p:nvPr/>
        </p:nvSpPr>
        <p:spPr>
          <a:xfrm>
            <a:off x="2752474" y="1418190"/>
            <a:ext cx="3419475" cy="1139766"/>
          </a:xfrm>
          <a:prstGeom prst="cloudCallout">
            <a:avLst>
              <a:gd name="adj1" fmla="val -98400"/>
              <a:gd name="adj2" fmla="val 6562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912854" y="159819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(-6,0)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Cloud Callout 122"/>
          <p:cNvSpPr/>
          <p:nvPr/>
        </p:nvSpPr>
        <p:spPr>
          <a:xfrm>
            <a:off x="3941948" y="1692711"/>
            <a:ext cx="3419475" cy="1139766"/>
          </a:xfrm>
          <a:prstGeom prst="cloudCallout">
            <a:avLst>
              <a:gd name="adj1" fmla="val -77509"/>
              <a:gd name="adj2" fmla="val 5358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60650" y="1872720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D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(-2,0)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3776035" y="1586765"/>
            <a:ext cx="3419475" cy="113976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917985" y="1699843"/>
            <a:ext cx="2997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form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quadrilateral by joining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points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Cloud Callout 126"/>
          <p:cNvSpPr/>
          <p:nvPr/>
        </p:nvSpPr>
        <p:spPr>
          <a:xfrm>
            <a:off x="3776035" y="2031265"/>
            <a:ext cx="3419475" cy="1139766"/>
          </a:xfrm>
          <a:prstGeom prst="cloudCallout">
            <a:avLst>
              <a:gd name="adj1" fmla="val -97844"/>
              <a:gd name="adj2" fmla="val 1263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221479" y="2230324"/>
            <a:ext cx="244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about AC and BD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922943" y="23827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AC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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BD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8" name="Cloud Callout 107"/>
          <p:cNvSpPr/>
          <p:nvPr/>
        </p:nvSpPr>
        <p:spPr>
          <a:xfrm>
            <a:off x="2386469" y="3396344"/>
            <a:ext cx="5451249" cy="1306285"/>
          </a:xfrm>
          <a:prstGeom prst="cloudCallout">
            <a:avLst>
              <a:gd name="adj1" fmla="val 1146"/>
              <a:gd name="adj2" fmla="val -8913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27366" y="3612454"/>
            <a:ext cx="438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is the quadrilateral 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diagonals are perpendicular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to each other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7698" y="3883278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Rhombus and square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1" name="Cloud Callout 120"/>
          <p:cNvSpPr/>
          <p:nvPr/>
        </p:nvSpPr>
        <p:spPr>
          <a:xfrm>
            <a:off x="3591342" y="3090855"/>
            <a:ext cx="3419475" cy="1139766"/>
          </a:xfrm>
          <a:prstGeom prst="cloudCallout">
            <a:avLst>
              <a:gd name="adj1" fmla="val -94557"/>
              <a:gd name="adj2" fmla="val 709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710044" y="3270864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(-4,-4)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0" name="Cloud Callout 129"/>
          <p:cNvSpPr/>
          <p:nvPr/>
        </p:nvSpPr>
        <p:spPr>
          <a:xfrm>
            <a:off x="2812474" y="1408928"/>
            <a:ext cx="3419475" cy="1139766"/>
          </a:xfrm>
          <a:prstGeom prst="cloudCallout">
            <a:avLst>
              <a:gd name="adj1" fmla="val 23518"/>
              <a:gd name="adj2" fmla="val -1258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75984" y="1620110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183627" y="1621026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(-6,0)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897766" y="174553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 - 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4" name="Cloud Callout 133"/>
          <p:cNvSpPr/>
          <p:nvPr/>
        </p:nvSpPr>
        <p:spPr>
          <a:xfrm>
            <a:off x="2812474" y="1408631"/>
            <a:ext cx="3419475" cy="1139766"/>
          </a:xfrm>
          <a:prstGeom prst="cloudCallout">
            <a:avLst>
              <a:gd name="adj1" fmla="val 65037"/>
              <a:gd name="adj2" fmla="val -1258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375984" y="161981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y co-ordinate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83627" y="1620729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(-2,0)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lies 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97766" y="174523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 - 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7" name="Cloud Callout 156"/>
          <p:cNvSpPr/>
          <p:nvPr/>
        </p:nvSpPr>
        <p:spPr>
          <a:xfrm>
            <a:off x="3980346" y="2019591"/>
            <a:ext cx="2832436" cy="1139766"/>
          </a:xfrm>
          <a:prstGeom prst="cloudCallout">
            <a:avLst>
              <a:gd name="adj1" fmla="val -125867"/>
              <a:gd name="adj2" fmla="val -1610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684217" y="2199600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join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and BD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177693" y="2226610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and BD are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diagonals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ABCD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Cloud Callout 160"/>
          <p:cNvSpPr/>
          <p:nvPr/>
        </p:nvSpPr>
        <p:spPr>
          <a:xfrm>
            <a:off x="4318157" y="726247"/>
            <a:ext cx="2735106" cy="1139766"/>
          </a:xfrm>
          <a:prstGeom prst="cloudCallout">
            <a:avLst>
              <a:gd name="adj1" fmla="val -111342"/>
              <a:gd name="adj2" fmla="val 7431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91911" y="906256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measure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angles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ABCD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1027" name="Picture 3" descr="\\server\D\new data\ankur\ppt\protractor\0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18241">
            <a:off x="281576" y="359786"/>
            <a:ext cx="2737470" cy="19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4830527" y="833571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If we observe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carefully,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 &lt; 90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156" name="Picture 3" descr="\\server\D\new data\ankur\ppt\protractor\0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8067">
            <a:off x="-135101" y="1546899"/>
            <a:ext cx="2737470" cy="19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TextBox 159"/>
          <p:cNvSpPr txBox="1"/>
          <p:nvPr/>
        </p:nvSpPr>
        <p:spPr>
          <a:xfrm>
            <a:off x="5097426" y="112847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B &gt; 90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4" name="Cloud Callout 163"/>
          <p:cNvSpPr/>
          <p:nvPr/>
        </p:nvSpPr>
        <p:spPr>
          <a:xfrm>
            <a:off x="3944619" y="684336"/>
            <a:ext cx="3143252" cy="1473353"/>
          </a:xfrm>
          <a:prstGeom prst="cloudCallout">
            <a:avLst>
              <a:gd name="adj1" fmla="val -97709"/>
              <a:gd name="adj2" fmla="val 544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245866" y="826246"/>
            <a:ext cx="272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 cannot be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 square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since in a square all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angles are 90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353599" y="3912392"/>
            <a:ext cx="822960" cy="3657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53599" y="3912392"/>
            <a:ext cx="822960" cy="3657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1000"/>
                            </p:stCondLst>
                            <p:childTnLst>
                              <p:par>
                                <p:cTn id="5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500"/>
                            </p:stCondLst>
                            <p:childTnLst>
                              <p:par>
                                <p:cTn id="5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2000"/>
                            </p:stCondLst>
                            <p:childTnLst>
                              <p:par>
                                <p:cTn id="5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500"/>
                            </p:stCondLst>
                            <p:childTnLst>
                              <p:par>
                                <p:cTn id="59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000"/>
                            </p:stCondLst>
                            <p:childTnLst>
                              <p:par>
                                <p:cTn id="68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00"/>
                            </p:stCondLst>
                            <p:childTnLst>
                              <p:par>
                                <p:cTn id="7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000"/>
                            </p:stCondLst>
                            <p:childTnLst>
                              <p:par>
                                <p:cTn id="7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0" grpId="0" animBg="1"/>
      <p:bldP spid="100" grpId="1" animBg="1"/>
      <p:bldP spid="101" grpId="0" animBg="1"/>
      <p:bldP spid="101" grpId="1" animBg="1"/>
      <p:bldP spid="97" grpId="0" animBg="1"/>
      <p:bldP spid="97" grpId="1" animBg="1"/>
      <p:bldP spid="98" grpId="0" animBg="1"/>
      <p:bldP spid="98" grpId="1" animBg="1"/>
      <p:bldP spid="92" grpId="0" animBg="1"/>
      <p:bldP spid="92" grpId="1" animBg="1"/>
      <p:bldP spid="93" grpId="0" animBg="1"/>
      <p:bldP spid="93" grpId="1" animBg="1"/>
      <p:bldP spid="81" grpId="0" animBg="1"/>
      <p:bldP spid="81" grpId="1" animBg="1"/>
      <p:bldP spid="79" grpId="0" animBg="1"/>
      <p:bldP spid="79" grpId="1" animBg="1"/>
      <p:bldP spid="2" grpId="0"/>
      <p:bldP spid="3" grpId="0"/>
      <p:bldP spid="3" grpId="1"/>
      <p:bldP spid="3" grpId="2"/>
      <p:bldP spid="4" grpId="0"/>
      <p:bldP spid="4" grpId="1"/>
      <p:bldP spid="4" grpId="2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8" grpId="0"/>
      <p:bldP spid="9" grpId="0"/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1" grpId="0"/>
      <p:bldP spid="72" grpId="0"/>
      <p:bldP spid="74" grpId="0"/>
      <p:bldP spid="76" grpId="0"/>
      <p:bldP spid="94" grpId="0"/>
      <p:bldP spid="28" grpId="0" animBg="1"/>
      <p:bldP spid="28" grpId="1" animBg="1"/>
      <p:bldP spid="40" grpId="0"/>
      <p:bldP spid="40" grpId="1"/>
      <p:bldP spid="75" grpId="0" animBg="1"/>
      <p:bldP spid="75" grpId="1" animBg="1"/>
      <p:bldP spid="77" grpId="0"/>
      <p:bldP spid="77" grpId="1"/>
      <p:bldP spid="82" grpId="0" animBg="1"/>
      <p:bldP spid="82" grpId="1" animBg="1"/>
      <p:bldP spid="95" grpId="0" animBg="1"/>
      <p:bldP spid="95" grpId="1" animBg="1"/>
      <p:bldP spid="95" grpId="2" animBg="1"/>
      <p:bldP spid="95" grpId="3" animBg="1"/>
      <p:bldP spid="99" grpId="0" animBg="1"/>
      <p:bldP spid="99" grpId="1" animBg="1"/>
      <p:bldP spid="39" grpId="0" animBg="1"/>
      <p:bldP spid="44" grpId="0" animBg="1"/>
      <p:bldP spid="80" grpId="0" animBg="1"/>
      <p:bldP spid="80" grpId="1" animBg="1"/>
      <p:bldP spid="80" grpId="2" animBg="1"/>
      <p:bldP spid="80" grpId="3" animBg="1"/>
      <p:bldP spid="45" grpId="0" animBg="1"/>
      <p:bldP spid="84" grpId="0" animBg="1"/>
      <p:bldP spid="111" grpId="0"/>
      <p:bldP spid="112" grpId="0"/>
      <p:bldP spid="113" grpId="0" animBg="1"/>
      <p:bldP spid="113" grpId="1" animBg="1"/>
      <p:bldP spid="114" grpId="0"/>
      <p:bldP spid="114" grpId="1"/>
      <p:bldP spid="115" grpId="0" animBg="1"/>
      <p:bldP spid="115" grpId="1" animBg="1"/>
      <p:bldP spid="116" grpId="0"/>
      <p:bldP spid="116" grpId="1"/>
      <p:bldP spid="117" grpId="0" animBg="1"/>
      <p:bldP spid="117" grpId="1" animBg="1"/>
      <p:bldP spid="118" grpId="0"/>
      <p:bldP spid="118" grpId="1"/>
      <p:bldP spid="119" grpId="0" animBg="1"/>
      <p:bldP spid="119" grpId="1" animBg="1"/>
      <p:bldP spid="120" grpId="0"/>
      <p:bldP spid="120" grpId="1"/>
      <p:bldP spid="123" grpId="0" animBg="1"/>
      <p:bldP spid="123" grpId="1" animBg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 animBg="1"/>
      <p:bldP spid="127" grpId="1" animBg="1"/>
      <p:bldP spid="128" grpId="0"/>
      <p:bldP spid="128" grpId="1"/>
      <p:bldP spid="129" grpId="0"/>
      <p:bldP spid="129" grpId="1"/>
      <p:bldP spid="108" grpId="0" animBg="1"/>
      <p:bldP spid="108" grpId="1" animBg="1"/>
      <p:bldP spid="109" grpId="0"/>
      <p:bldP spid="109" grpId="1"/>
      <p:bldP spid="110" grpId="0"/>
      <p:bldP spid="110" grpId="1"/>
      <p:bldP spid="121" grpId="0" animBg="1"/>
      <p:bldP spid="121" grpId="1" animBg="1"/>
      <p:bldP spid="122" grpId="0"/>
      <p:bldP spid="122" grpId="1"/>
      <p:bldP spid="130" grpId="0" animBg="1"/>
      <p:bldP spid="130" grpId="1" animBg="1"/>
      <p:bldP spid="131" grpId="0"/>
      <p:bldP spid="131" grpId="1"/>
      <p:bldP spid="132" grpId="0"/>
      <p:bldP spid="132" grpId="1"/>
      <p:bldP spid="133" grpId="0"/>
      <p:bldP spid="133" grpId="1"/>
      <p:bldP spid="134" grpId="0" animBg="1"/>
      <p:bldP spid="134" grpId="1" animBg="1"/>
      <p:bldP spid="135" grpId="0"/>
      <p:bldP spid="135" grpId="1"/>
      <p:bldP spid="136" grpId="0"/>
      <p:bldP spid="136" grpId="1"/>
      <p:bldP spid="137" grpId="0"/>
      <p:bldP spid="137" grpId="1"/>
      <p:bldP spid="157" grpId="0" animBg="1"/>
      <p:bldP spid="157" grpId="1" animBg="1"/>
      <p:bldP spid="158" grpId="0"/>
      <p:bldP spid="158" grpId="1"/>
      <p:bldP spid="159" grpId="0"/>
      <p:bldP spid="159" grpId="1"/>
      <p:bldP spid="161" grpId="0" animBg="1"/>
      <p:bldP spid="161" grpId="1" animBg="1"/>
      <p:bldP spid="162" grpId="0"/>
      <p:bldP spid="162" grpId="1"/>
      <p:bldP spid="155" grpId="0"/>
      <p:bldP spid="155" grpId="1"/>
      <p:bldP spid="160" grpId="0"/>
      <p:bldP spid="160" grpId="1"/>
      <p:bldP spid="164" grpId="0" animBg="1"/>
      <p:bldP spid="164" grpId="1" animBg="1"/>
      <p:bldP spid="165" grpId="0"/>
      <p:bldP spid="16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060" y="2148290"/>
            <a:ext cx="3578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doni MT" panose="02070603080606020203" pitchFamily="18" charset="0"/>
              </a:rPr>
              <a:t>Module 12</a:t>
            </a:r>
            <a:endParaRPr lang="en-IN" sz="6000" dirty="0">
              <a:solidFill>
                <a:prstClr val="black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>
          <a:xfrm>
            <a:off x="5886269" y="4136231"/>
            <a:ext cx="2775132" cy="4103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 smtClean="0">
              <a:solidFill>
                <a:prstClr val="white"/>
              </a:solidFill>
            </a:endParaRPr>
          </a:p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19249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61743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42850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23443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20500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426493" y="22939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6688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Plot the point ( 6 , 5 ), ( 6 , -3 ), and ( -2 , -3 ). 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74" y="166880"/>
            <a:ext cx="5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02722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Join them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to find the figure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its area.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848952"/>
            <a:ext cx="5105400" cy="41320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38072" y="848952"/>
            <a:ext cx="0" cy="40111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" y="3253581"/>
            <a:ext cx="441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339315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461136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849657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951666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420745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906561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392308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876263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3366793" y="323485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1420745" y="365476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1420745" y="408813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420745" y="452310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420745" y="23649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420745" y="192993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420745" y="149495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420745" y="279670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420745" y="105969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7700" y="295513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876" y="295513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X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0975" y="464637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Y</a:t>
            </a:r>
            <a:r>
              <a:rPr lang="en-US" sz="1600" dirty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6623" y="773906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57593" y="3216788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44738" y="321521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30025" y="321521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8487" y="321521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02183" y="321521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98719" y="321521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6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1535" y="321678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1002" y="321678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86999" y="344518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6999" y="388040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86999" y="431467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96237" y="2775661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96237" y="234172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6237" y="1907785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96237" y="1473847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96237" y="1035969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5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68146" y="3209168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7472" y="10247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5072" y="12446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 X-axis: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2925" y="1469398"/>
            <a:ext cx="105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cm = 1unit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95825" y="1715619"/>
            <a:ext cx="37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&amp;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8049" y="1900370"/>
            <a:ext cx="948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Bookman Old Style" pitchFamily="18" charset="0"/>
              </a:rPr>
              <a:t>On  Y-axis: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86972" y="215011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cm = 1unit</a:t>
            </a:r>
            <a:endParaRPr lang="en-US" sz="1000" dirty="0">
              <a:latin typeface="Bookman Old Style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350863" y="1075334"/>
            <a:ext cx="0" cy="2178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441957" y="1075334"/>
            <a:ext cx="2901443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352156" y="3264694"/>
            <a:ext cx="0" cy="12801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438072" y="4535651"/>
            <a:ext cx="2926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91493" y="4538825"/>
            <a:ext cx="9688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3651" y="4317206"/>
            <a:ext cx="246893" cy="218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473075" y="3251681"/>
            <a:ext cx="0" cy="12801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3075" y="1080096"/>
            <a:ext cx="3877789" cy="3455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74030" y="4541392"/>
            <a:ext cx="3869370" cy="4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56100" y="1060450"/>
            <a:ext cx="0" cy="3480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294368" y="1021222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287225" y="4483922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19921" y="4480911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99541" y="80170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53599" y="801707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4133662" y="801707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29292" y="801707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471999" y="801707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43400" y="440270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97458" y="4402706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</a:t>
            </a:r>
            <a:endParaRPr lang="en-US" sz="1200" b="1" dirty="0"/>
          </a:p>
        </p:txBody>
      </p:sp>
      <p:sp>
        <p:nvSpPr>
          <p:cNvPr id="96" name="Rectangle 95"/>
          <p:cNvSpPr/>
          <p:nvPr/>
        </p:nvSpPr>
        <p:spPr>
          <a:xfrm>
            <a:off x="4577521" y="440270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73151" y="44027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49192" y="4402706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12904" y="454026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C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6962" y="4540266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</a:t>
            </a:r>
            <a:endParaRPr lang="en-US" sz="1200" b="1" dirty="0"/>
          </a:p>
        </p:txBody>
      </p:sp>
      <p:sp>
        <p:nvSpPr>
          <p:cNvPr id="101" name="Rectangle 100"/>
          <p:cNvSpPr/>
          <p:nvPr/>
        </p:nvSpPr>
        <p:spPr>
          <a:xfrm>
            <a:off x="420240" y="45402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0182" y="45402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14400" y="4540266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609595" y="454026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/>
              </a:rPr>
              <a:t>,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4713038" y="440270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/>
              </a:rPr>
              <a:t>,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4256965" y="801707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/>
              </a:rPr>
              <a:t>,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442189" y="3159947"/>
            <a:ext cx="91734" cy="917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2902" y="17402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Plot the point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( 6 , 5 ), ( 6 , -3 ),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 -2 , -3 )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5486400" y="1014074"/>
            <a:ext cx="3048000" cy="1308022"/>
          </a:xfrm>
          <a:prstGeom prst="cloudCallout">
            <a:avLst>
              <a:gd name="adj1" fmla="val -79167"/>
              <a:gd name="adj2" fmla="val -6774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76132" y="1286120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draw the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Cartesian plane</a:t>
            </a:r>
          </a:p>
        </p:txBody>
      </p:sp>
      <p:sp>
        <p:nvSpPr>
          <p:cNvPr id="75" name="Cloud Callout 74"/>
          <p:cNvSpPr/>
          <p:nvPr/>
        </p:nvSpPr>
        <p:spPr>
          <a:xfrm>
            <a:off x="5486400" y="1091613"/>
            <a:ext cx="3048000" cy="1170324"/>
          </a:xfrm>
          <a:prstGeom prst="cloudCallout">
            <a:avLst>
              <a:gd name="adj1" fmla="val -68334"/>
              <a:gd name="adj2" fmla="val 5539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548841" y="1294810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are supposed to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choose a suitable scale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295776" y="3199607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383505" y="1027632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86410" y="4480911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19096" y="3196955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788" y="50962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Join them to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59099" y="502208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figure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and its area.</a:t>
            </a:r>
          </a:p>
        </p:txBody>
      </p:sp>
      <p:sp>
        <p:nvSpPr>
          <p:cNvPr id="22" name="Cloud 21"/>
          <p:cNvSpPr/>
          <p:nvPr/>
        </p:nvSpPr>
        <p:spPr>
          <a:xfrm>
            <a:off x="5489713" y="2488349"/>
            <a:ext cx="3048000" cy="147254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55428" y="2872369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the figure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obtained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53587" y="2886076"/>
            <a:ext cx="2359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It is a right angled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triangle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5906" y="2886286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Area of a right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angled triangle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736648" y="2822024"/>
            <a:ext cx="2785052" cy="741600"/>
            <a:chOff x="6078113" y="3188510"/>
            <a:chExt cx="2785052" cy="741600"/>
          </a:xfrm>
        </p:grpSpPr>
        <p:sp>
          <p:nvSpPr>
            <p:cNvPr id="116" name="TextBox 115"/>
            <p:cNvSpPr txBox="1"/>
            <p:nvPr/>
          </p:nvSpPr>
          <p:spPr>
            <a:xfrm>
              <a:off x="6546505" y="3217465"/>
              <a:ext cx="2316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Product of the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perpendicular sides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078113" y="3188510"/>
              <a:ext cx="599166" cy="741600"/>
              <a:chOff x="5868484" y="4061953"/>
              <a:chExt cx="599166" cy="7416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868484" y="4061953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868484" y="4434221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79284" y="4429139"/>
                <a:ext cx="311944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/>
              <p:cNvSpPr txBox="1"/>
              <p:nvPr/>
            </p:nvSpPr>
            <p:spPr>
              <a:xfrm>
                <a:off x="6156346" y="4219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  <a:sym typeface="Symbol"/>
                  </a:rPr>
                  <a:t>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6958645" y="1222931"/>
            <a:ext cx="1954536" cy="800686"/>
            <a:chOff x="6267048" y="3031331"/>
            <a:chExt cx="1954536" cy="800686"/>
          </a:xfrm>
        </p:grpSpPr>
        <p:sp>
          <p:nvSpPr>
            <p:cNvPr id="119" name="TextBox 118"/>
            <p:cNvSpPr txBox="1"/>
            <p:nvPr/>
          </p:nvSpPr>
          <p:spPr>
            <a:xfrm>
              <a:off x="6797796" y="3093353"/>
              <a:ext cx="14237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Bookman Old Style" pitchFamily="18" charset="0"/>
                </a:rPr>
                <a:t>Product of the</a:t>
              </a:r>
            </a:p>
            <a:p>
              <a:pPr algn="ctr"/>
              <a:r>
                <a:rPr lang="en-US" sz="1400" dirty="0" smtClean="0">
                  <a:latin typeface="Bookman Old Style" pitchFamily="18" charset="0"/>
                </a:rPr>
                <a:t>perpendicular</a:t>
              </a:r>
            </a:p>
            <a:p>
              <a:pPr algn="ctr"/>
              <a:r>
                <a:rPr lang="en-US" sz="1400" dirty="0" smtClean="0">
                  <a:latin typeface="Bookman Old Style" pitchFamily="18" charset="0"/>
                </a:rPr>
                <a:t>sides</a:t>
              </a:r>
              <a:endParaRPr lang="en-US" sz="1400" dirty="0">
                <a:latin typeface="Bookman Old Style" pitchFamily="18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267048" y="3031331"/>
              <a:ext cx="564743" cy="741600"/>
              <a:chOff x="6057419" y="3904774"/>
              <a:chExt cx="564743" cy="74160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6057419" y="3904774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57419" y="4277042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6068219" y="4271960"/>
                <a:ext cx="311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6310858" y="406824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  <a:sym typeface="Symbol"/>
                  </a:rPr>
                  <a:t>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5326915" y="140906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  <a:sym typeface="Symbol"/>
              </a:rPr>
              <a:t>Area( ABC)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4724400" y="2724220"/>
            <a:ext cx="2495550" cy="130559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037325" y="2895229"/>
            <a:ext cx="1863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are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perpendicular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sides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59583" y="317716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 and AB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6984045" y="1968378"/>
            <a:ext cx="1531173" cy="741600"/>
            <a:chOff x="6292448" y="3031331"/>
            <a:chExt cx="1531173" cy="741600"/>
          </a:xfrm>
        </p:grpSpPr>
        <p:sp>
          <p:nvSpPr>
            <p:cNvPr id="132" name="TextBox 131"/>
            <p:cNvSpPr txBox="1"/>
            <p:nvPr/>
          </p:nvSpPr>
          <p:spPr>
            <a:xfrm>
              <a:off x="6621048" y="3196683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Bookman Old Style" pitchFamily="18" charset="0"/>
                  <a:sym typeface="Symbol"/>
                </a:rPr>
                <a:t> </a:t>
              </a:r>
              <a:r>
                <a:rPr lang="en-US" sz="1600" dirty="0" smtClean="0">
                  <a:latin typeface="Bookman Old Style" pitchFamily="18" charset="0"/>
                </a:rPr>
                <a:t>BC </a:t>
              </a:r>
              <a:r>
                <a:rPr lang="en-US" sz="1600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sz="1600" dirty="0" smtClean="0">
                  <a:latin typeface="Bookman Old Style" pitchFamily="18" charset="0"/>
                </a:rPr>
                <a:t> AB</a:t>
              </a:r>
              <a:endParaRPr lang="en-US" sz="1600" dirty="0">
                <a:latin typeface="Bookman Old Style" pitchFamily="18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292448" y="3031331"/>
              <a:ext cx="336952" cy="741600"/>
              <a:chOff x="6082819" y="3904774"/>
              <a:chExt cx="336952" cy="74160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6082819" y="3904774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82819" y="4277042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6093619" y="4271960"/>
                <a:ext cx="311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Box 136"/>
          <p:cNvSpPr txBox="1"/>
          <p:nvPr/>
        </p:nvSpPr>
        <p:spPr>
          <a:xfrm>
            <a:off x="5326915" y="2154512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  <a:sym typeface="Symbol"/>
              </a:rPr>
              <a:t>Area( ABC)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8" name="Cloud Callout 137"/>
          <p:cNvSpPr/>
          <p:nvPr/>
        </p:nvSpPr>
        <p:spPr>
          <a:xfrm>
            <a:off x="4495800" y="3221831"/>
            <a:ext cx="2495550" cy="1305598"/>
          </a:xfrm>
          <a:prstGeom prst="cloudCallout">
            <a:avLst>
              <a:gd name="adj1" fmla="val 76241"/>
              <a:gd name="adj2" fmla="val -9727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4940169" y="366525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Measure BC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598818" y="36853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8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2" name="Cloud Callout 141"/>
          <p:cNvSpPr/>
          <p:nvPr/>
        </p:nvSpPr>
        <p:spPr>
          <a:xfrm>
            <a:off x="6508750" y="3148133"/>
            <a:ext cx="2495550" cy="1305598"/>
          </a:xfrm>
          <a:prstGeom prst="cloudCallout">
            <a:avLst>
              <a:gd name="adj1" fmla="val 19243"/>
              <a:gd name="adj2" fmla="val -9921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55523" y="3591557"/>
            <a:ext cx="15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Measure AB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611768" y="36116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8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6984045" y="2690108"/>
            <a:ext cx="1231194" cy="741600"/>
            <a:chOff x="6292448" y="3031331"/>
            <a:chExt cx="1231194" cy="741600"/>
          </a:xfrm>
        </p:grpSpPr>
        <p:sp>
          <p:nvSpPr>
            <p:cNvPr id="146" name="TextBox 145"/>
            <p:cNvSpPr txBox="1"/>
            <p:nvPr/>
          </p:nvSpPr>
          <p:spPr>
            <a:xfrm>
              <a:off x="6579153" y="321746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 </a:t>
              </a:r>
              <a:r>
                <a:rPr lang="en-US" dirty="0" smtClean="0">
                  <a:latin typeface="Bookman Old Style" pitchFamily="18" charset="0"/>
                </a:rPr>
                <a:t>8 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</a:rPr>
                <a:t> 8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292448" y="3031331"/>
              <a:ext cx="336952" cy="741600"/>
              <a:chOff x="6082819" y="3904774"/>
              <a:chExt cx="336952" cy="741600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6082819" y="3904774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82819" y="4277042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6093619" y="4271960"/>
                <a:ext cx="311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TextBox 150"/>
          <p:cNvSpPr txBox="1"/>
          <p:nvPr/>
        </p:nvSpPr>
        <p:spPr>
          <a:xfrm>
            <a:off x="5326915" y="2876242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  <a:sym typeface="Symbol"/>
              </a:rPr>
              <a:t>Area( ABC) =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7048500" y="3151422"/>
            <a:ext cx="180933" cy="2061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7543800" y="2956160"/>
            <a:ext cx="180933" cy="2061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425998" y="280751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endParaRPr lang="en-US" sz="11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905625" y="3566141"/>
            <a:ext cx="7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4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 smtClean="0">
                <a:latin typeface="Bookman Old Style" pitchFamily="18" charset="0"/>
              </a:rPr>
              <a:t> 8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26915" y="356614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  <a:sym typeface="Symbol"/>
              </a:rPr>
              <a:t>Area( ABC)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592141" y="41609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32 cm</a:t>
            </a:r>
            <a:r>
              <a:rPr lang="en-US" b="1" baseline="30000" dirty="0" smtClean="0">
                <a:latin typeface="Bookman Old Style" pitchFamily="18" charset="0"/>
              </a:rPr>
              <a:t>2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98817" y="416099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  <a:sym typeface="Symbol"/>
              </a:rPr>
              <a:t>Area( ABC) 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362570" y="4157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1" name="Cloud Callout 140"/>
          <p:cNvSpPr/>
          <p:nvPr/>
        </p:nvSpPr>
        <p:spPr>
          <a:xfrm>
            <a:off x="5257800" y="745331"/>
            <a:ext cx="3419475" cy="1139766"/>
          </a:xfrm>
          <a:prstGeom prst="cloudCallout">
            <a:avLst>
              <a:gd name="adj1" fmla="val -126707"/>
              <a:gd name="adj2" fmla="val -711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5818296" y="972965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Cloud Callout 156"/>
          <p:cNvSpPr/>
          <p:nvPr/>
        </p:nvSpPr>
        <p:spPr>
          <a:xfrm>
            <a:off x="5283365" y="741315"/>
            <a:ext cx="3419475" cy="1139766"/>
          </a:xfrm>
          <a:prstGeom prst="cloudCallout">
            <a:avLst>
              <a:gd name="adj1" fmla="val -115245"/>
              <a:gd name="adj2" fmla="val -740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884831" y="949899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Cloud Callout 158"/>
          <p:cNvSpPr/>
          <p:nvPr/>
        </p:nvSpPr>
        <p:spPr>
          <a:xfrm>
            <a:off x="5291389" y="729283"/>
            <a:ext cx="3419475" cy="1139766"/>
          </a:xfrm>
          <a:prstGeom prst="cloudCallout">
            <a:avLst>
              <a:gd name="adj1" fmla="val -73887"/>
              <a:gd name="adj2" fmla="val -189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51769" y="90929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(6,5)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Cloud Callout 165"/>
          <p:cNvSpPr/>
          <p:nvPr/>
        </p:nvSpPr>
        <p:spPr>
          <a:xfrm>
            <a:off x="4845915" y="3345275"/>
            <a:ext cx="3419475" cy="1139766"/>
          </a:xfrm>
          <a:prstGeom prst="cloudCallout">
            <a:avLst>
              <a:gd name="adj1" fmla="val -60071"/>
              <a:gd name="adj2" fmla="val 4254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006294" y="3525284"/>
            <a:ext cx="296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(6,-3)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8" name="Cloud Callout 167"/>
          <p:cNvSpPr/>
          <p:nvPr/>
        </p:nvSpPr>
        <p:spPr>
          <a:xfrm>
            <a:off x="1642268" y="3405088"/>
            <a:ext cx="3419475" cy="1139766"/>
          </a:xfrm>
          <a:prstGeom prst="cloudCallout">
            <a:avLst>
              <a:gd name="adj1" fmla="val -78567"/>
              <a:gd name="adj2" fmla="val 4388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760969" y="3585097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(-2,5)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0" name="Cloud 169"/>
          <p:cNvSpPr/>
          <p:nvPr/>
        </p:nvSpPr>
        <p:spPr>
          <a:xfrm>
            <a:off x="4429125" y="1739165"/>
            <a:ext cx="3419475" cy="113976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905417" y="2011422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join the points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A, B and 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H="1" flipV="1">
            <a:off x="474030" y="3250753"/>
            <a:ext cx="3869370" cy="48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873236" y="2769882"/>
            <a:ext cx="482864" cy="719672"/>
            <a:chOff x="3873236" y="2769882"/>
            <a:chExt cx="482864" cy="719672"/>
          </a:xfrm>
        </p:grpSpPr>
        <p:sp>
          <p:nvSpPr>
            <p:cNvPr id="33" name="Arc 32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3377936" y="2769882"/>
            <a:ext cx="482864" cy="719672"/>
            <a:chOff x="3873236" y="2769882"/>
            <a:chExt cx="482864" cy="719672"/>
          </a:xfrm>
        </p:grpSpPr>
        <p:sp>
          <p:nvSpPr>
            <p:cNvPr id="197" name="Arc 196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892161" y="2769882"/>
            <a:ext cx="482864" cy="719672"/>
            <a:chOff x="3873236" y="2769882"/>
            <a:chExt cx="482864" cy="719672"/>
          </a:xfrm>
        </p:grpSpPr>
        <p:sp>
          <p:nvSpPr>
            <p:cNvPr id="200" name="Arc 199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3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406386" y="2769882"/>
            <a:ext cx="482864" cy="719672"/>
            <a:chOff x="3873236" y="2769882"/>
            <a:chExt cx="482864" cy="719672"/>
          </a:xfrm>
        </p:grpSpPr>
        <p:sp>
          <p:nvSpPr>
            <p:cNvPr id="203" name="Arc 202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4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920611" y="2769882"/>
            <a:ext cx="482864" cy="719672"/>
            <a:chOff x="3873236" y="2769882"/>
            <a:chExt cx="482864" cy="719672"/>
          </a:xfrm>
        </p:grpSpPr>
        <p:sp>
          <p:nvSpPr>
            <p:cNvPr id="206" name="Arc 205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5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439599" y="2769882"/>
            <a:ext cx="482864" cy="719672"/>
            <a:chOff x="3873236" y="2769882"/>
            <a:chExt cx="482864" cy="719672"/>
          </a:xfrm>
        </p:grpSpPr>
        <p:sp>
          <p:nvSpPr>
            <p:cNvPr id="209" name="Arc 208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6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58586" y="2769882"/>
            <a:ext cx="482864" cy="719672"/>
            <a:chOff x="3873236" y="2769882"/>
            <a:chExt cx="482864" cy="719672"/>
          </a:xfrm>
        </p:grpSpPr>
        <p:sp>
          <p:nvSpPr>
            <p:cNvPr id="212" name="Arc 211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7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72811" y="2769882"/>
            <a:ext cx="482864" cy="719672"/>
            <a:chOff x="3873236" y="2769882"/>
            <a:chExt cx="482864" cy="719672"/>
          </a:xfrm>
        </p:grpSpPr>
        <p:sp>
          <p:nvSpPr>
            <p:cNvPr id="215" name="Arc 214"/>
            <p:cNvSpPr/>
            <p:nvPr/>
          </p:nvSpPr>
          <p:spPr>
            <a:xfrm flipH="1">
              <a:off x="3873236" y="3006690"/>
              <a:ext cx="482864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978252" y="2769882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8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V="1">
            <a:off x="1441450" y="1094740"/>
            <a:ext cx="0" cy="34807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08529" y="1075334"/>
            <a:ext cx="732449" cy="432791"/>
            <a:chOff x="908529" y="1075334"/>
            <a:chExt cx="732449" cy="432791"/>
          </a:xfrm>
        </p:grpSpPr>
        <p:sp>
          <p:nvSpPr>
            <p:cNvPr id="219" name="Arc 218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908529" y="1508721"/>
            <a:ext cx="732449" cy="432791"/>
            <a:chOff x="908529" y="1075334"/>
            <a:chExt cx="732449" cy="432791"/>
          </a:xfrm>
        </p:grpSpPr>
        <p:sp>
          <p:nvSpPr>
            <p:cNvPr id="243" name="Arc 242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08529" y="1946871"/>
            <a:ext cx="732449" cy="432791"/>
            <a:chOff x="908529" y="1075334"/>
            <a:chExt cx="732449" cy="432791"/>
          </a:xfrm>
        </p:grpSpPr>
        <p:sp>
          <p:nvSpPr>
            <p:cNvPr id="246" name="Arc 245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3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908529" y="2380258"/>
            <a:ext cx="732449" cy="432791"/>
            <a:chOff x="908529" y="1075334"/>
            <a:chExt cx="732449" cy="432791"/>
          </a:xfrm>
        </p:grpSpPr>
        <p:sp>
          <p:nvSpPr>
            <p:cNvPr id="249" name="Arc 248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4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908529" y="2823170"/>
            <a:ext cx="732449" cy="432791"/>
            <a:chOff x="908529" y="1075334"/>
            <a:chExt cx="732449" cy="432791"/>
          </a:xfrm>
        </p:grpSpPr>
        <p:sp>
          <p:nvSpPr>
            <p:cNvPr id="252" name="Arc 251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5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908529" y="3239889"/>
            <a:ext cx="732449" cy="432791"/>
            <a:chOff x="908529" y="1075334"/>
            <a:chExt cx="732449" cy="432791"/>
          </a:xfrm>
        </p:grpSpPr>
        <p:sp>
          <p:nvSpPr>
            <p:cNvPr id="255" name="Arc 254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6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908529" y="3678039"/>
            <a:ext cx="732449" cy="432791"/>
            <a:chOff x="908529" y="1075334"/>
            <a:chExt cx="732449" cy="432791"/>
          </a:xfrm>
        </p:grpSpPr>
        <p:sp>
          <p:nvSpPr>
            <p:cNvPr id="258" name="Arc 257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7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908529" y="4116189"/>
            <a:ext cx="732449" cy="432791"/>
            <a:chOff x="908529" y="1075334"/>
            <a:chExt cx="732449" cy="432791"/>
          </a:xfrm>
        </p:grpSpPr>
        <p:sp>
          <p:nvSpPr>
            <p:cNvPr id="261" name="Arc 260"/>
            <p:cNvSpPr/>
            <p:nvPr/>
          </p:nvSpPr>
          <p:spPr>
            <a:xfrm rot="16200000" flipH="1">
              <a:off x="1183150" y="1050298"/>
              <a:ext cx="432791" cy="482864"/>
            </a:xfrm>
            <a:prstGeom prst="arc">
              <a:avLst>
                <a:gd name="adj1" fmla="val 11407914"/>
                <a:gd name="adj2" fmla="val 2057154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08529" y="1164509"/>
              <a:ext cx="277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8</a:t>
              </a:r>
              <a:endParaRPr lang="en-US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pic>
        <p:nvPicPr>
          <p:cNvPr id="263" name="Picture 3" descr="\\server\D\new data\ankur\ppt\protractor\0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1" y="3177750"/>
            <a:ext cx="2737470" cy="19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5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25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750"/>
                            </p:stCondLst>
                            <p:childTnLst>
                              <p:par>
                                <p:cTn id="3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750"/>
                            </p:stCondLst>
                            <p:childTnLst>
                              <p:par>
                                <p:cTn id="4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250"/>
                            </p:stCondLst>
                            <p:childTnLst>
                              <p:par>
                                <p:cTn id="4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0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500"/>
                            </p:stCondLst>
                            <p:childTnLst>
                              <p:par>
                                <p:cTn id="5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3000"/>
                            </p:stCondLst>
                            <p:childTnLst>
                              <p:par>
                                <p:cTn id="5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1000"/>
                            </p:stCondLst>
                            <p:childTnLst>
                              <p:par>
                                <p:cTn id="6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9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0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500"/>
                            </p:stCondLst>
                            <p:childTnLst>
                              <p:par>
                                <p:cTn id="6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00"/>
                            </p:stCondLst>
                            <p:childTnLst>
                              <p:par>
                                <p:cTn id="6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"/>
                            </p:stCondLst>
                            <p:childTnLst>
                              <p:par>
                                <p:cTn id="6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1000"/>
                            </p:stCondLst>
                            <p:childTnLst>
                              <p:par>
                                <p:cTn id="6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00"/>
                            </p:stCondLst>
                            <p:childTnLst>
                              <p:par>
                                <p:cTn id="7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500"/>
                            </p:stCondLst>
                            <p:childTnLst>
                              <p:par>
                                <p:cTn id="7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500"/>
                            </p:stCondLst>
                            <p:childTnLst>
                              <p:par>
                                <p:cTn id="7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500"/>
                            </p:stCondLst>
                            <p:childTnLst>
                              <p:par>
                                <p:cTn id="7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500"/>
                            </p:stCondLst>
                            <p:childTnLst>
                              <p:par>
                                <p:cTn id="7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500"/>
                            </p:stCondLst>
                            <p:childTnLst>
                              <p:par>
                                <p:cTn id="8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500"/>
                            </p:stCondLst>
                            <p:childTnLst>
                              <p:par>
                                <p:cTn id="8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500"/>
                            </p:stCondLst>
                            <p:childTnLst>
                              <p:par>
                                <p:cTn id="8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500"/>
                            </p:stCondLst>
                            <p:childTnLst>
                              <p:par>
                                <p:cTn id="8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500"/>
                            </p:stCondLst>
                            <p:childTnLst>
                              <p:par>
                                <p:cTn id="8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500"/>
                            </p:stCondLst>
                            <p:childTnLst>
                              <p:par>
                                <p:cTn id="8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500"/>
                            </p:stCondLst>
                            <p:childTnLst>
                              <p:par>
                                <p:cTn id="8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500"/>
                            </p:stCondLst>
                            <p:childTnLst>
                              <p:par>
                                <p:cTn id="8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500"/>
                            </p:stCondLst>
                            <p:childTnLst>
                              <p:par>
                                <p:cTn id="9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1000"/>
                            </p:stCondLst>
                            <p:childTnLst>
                              <p:par>
                                <p:cTn id="9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00"/>
                            </p:stCondLst>
                            <p:childTnLst>
                              <p:par>
                                <p:cTn id="9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1000"/>
                            </p:stCondLst>
                            <p:childTnLst>
                              <p:par>
                                <p:cTn id="9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500"/>
                            </p:stCondLst>
                            <p:childTnLst>
                              <p:par>
                                <p:cTn id="9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500"/>
                            </p:stCondLst>
                            <p:childTnLst>
                              <p:par>
                                <p:cTn id="9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1000"/>
                            </p:stCondLst>
                            <p:childTnLst>
                              <p:par>
                                <p:cTn id="9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09" grpId="0" animBg="1"/>
      <p:bldP spid="109" grpId="1" animBg="1"/>
      <p:bldP spid="110" grpId="0" animBg="1"/>
      <p:bldP spid="110" grpId="1" animBg="1"/>
      <p:bldP spid="85" grpId="0" animBg="1"/>
      <p:bldP spid="85" grpId="1" animBg="1"/>
      <p:bldP spid="107" grpId="0" animBg="1"/>
      <p:bldP spid="107" grpId="1" animBg="1"/>
      <p:bldP spid="83" grpId="0" animBg="1"/>
      <p:bldP spid="83" grpId="1" animBg="1"/>
      <p:bldP spid="79" grpId="0" animBg="1"/>
      <p:bldP spid="79" grpId="1" animBg="1"/>
      <p:bldP spid="2" grpId="0"/>
      <p:bldP spid="3" grpId="0"/>
      <p:bldP spid="4" grpId="0"/>
      <p:bldP spid="154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7" grpId="0" animBg="1"/>
      <p:bldP spid="188" grpId="0" animBg="1"/>
      <p:bldP spid="12" grpId="0"/>
      <p:bldP spid="13" grpId="0"/>
      <p:bldP spid="14" grpId="0"/>
      <p:bldP spid="15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43" grpId="0"/>
      <p:bldP spid="44" grpId="0"/>
      <p:bldP spid="45" grpId="0"/>
      <p:bldP spid="50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" grpId="0" animBg="1"/>
      <p:bldP spid="7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" grpId="0" animBg="1"/>
      <p:bldP spid="17" grpId="0"/>
      <p:bldP spid="17" grpId="1"/>
      <p:bldP spid="18" grpId="0" animBg="1"/>
      <p:bldP spid="18" grpId="1" animBg="1"/>
      <p:bldP spid="19" grpId="0"/>
      <p:bldP spid="19" grpId="1"/>
      <p:bldP spid="75" grpId="0" animBg="1"/>
      <p:bldP spid="75" grpId="1" animBg="1"/>
      <p:bldP spid="77" grpId="0"/>
      <p:bldP spid="77" grpId="1"/>
      <p:bldP spid="81" grpId="0" animBg="1"/>
      <p:bldP spid="81" grpId="1" animBg="1"/>
      <p:bldP spid="81" grpId="2" animBg="1"/>
      <p:bldP spid="81" grpId="3" animBg="1"/>
      <p:bldP spid="84" grpId="0" animBg="1"/>
      <p:bldP spid="84" grpId="1" animBg="1"/>
      <p:bldP spid="108" grpId="0" animBg="1"/>
      <p:bldP spid="108" grpId="1" animBg="1"/>
      <p:bldP spid="108" grpId="2" animBg="1"/>
      <p:bldP spid="108" grpId="3" animBg="1"/>
      <p:bldP spid="111" grpId="0" animBg="1"/>
      <p:bldP spid="111" grpId="1" animBg="1"/>
      <p:bldP spid="20" grpId="0"/>
      <p:bldP spid="20" grpId="1"/>
      <p:bldP spid="112" grpId="0"/>
      <p:bldP spid="112" grpId="1"/>
      <p:bldP spid="22" grpId="0" animBg="1"/>
      <p:bldP spid="22" grpId="1" animBg="1"/>
      <p:bldP spid="23" grpId="0"/>
      <p:bldP spid="23" grpId="1"/>
      <p:bldP spid="114" grpId="0"/>
      <p:bldP spid="114" grpId="1"/>
      <p:bldP spid="115" grpId="0"/>
      <p:bldP spid="115" grpId="1"/>
      <p:bldP spid="124" grpId="0"/>
      <p:bldP spid="125" grpId="0" animBg="1"/>
      <p:bldP spid="125" grpId="1" animBg="1"/>
      <p:bldP spid="126" grpId="0"/>
      <p:bldP spid="126" grpId="1"/>
      <p:bldP spid="129" grpId="0"/>
      <p:bldP spid="129" grpId="1"/>
      <p:bldP spid="137" grpId="0"/>
      <p:bldP spid="138" grpId="0" animBg="1"/>
      <p:bldP spid="138" grpId="1" animBg="1"/>
      <p:bldP spid="139" grpId="0"/>
      <p:bldP spid="139" grpId="1"/>
      <p:bldP spid="140" grpId="0"/>
      <p:bldP spid="140" grpId="1"/>
      <p:bldP spid="142" grpId="0" animBg="1"/>
      <p:bldP spid="142" grpId="1" animBg="1"/>
      <p:bldP spid="143" grpId="0"/>
      <p:bldP spid="143" grpId="1"/>
      <p:bldP spid="144" grpId="0"/>
      <p:bldP spid="144" grpId="1"/>
      <p:bldP spid="151" grpId="0"/>
      <p:bldP spid="153" grpId="0"/>
      <p:bldP spid="155" grpId="0"/>
      <p:bldP spid="160" grpId="0"/>
      <p:bldP spid="161" grpId="0"/>
      <p:bldP spid="162" grpId="0"/>
      <p:bldP spid="164" grpId="0"/>
      <p:bldP spid="141" grpId="0" animBg="1"/>
      <p:bldP spid="141" grpId="1" animBg="1"/>
      <p:bldP spid="156" grpId="0"/>
      <p:bldP spid="156" grpId="1"/>
      <p:bldP spid="157" grpId="0" animBg="1"/>
      <p:bldP spid="157" grpId="1" animBg="1"/>
      <p:bldP spid="158" grpId="0"/>
      <p:bldP spid="158" grpId="1"/>
      <p:bldP spid="159" grpId="0" animBg="1"/>
      <p:bldP spid="159" grpId="1" animBg="1"/>
      <p:bldP spid="165" grpId="0"/>
      <p:bldP spid="165" grpId="1"/>
      <p:bldP spid="166" grpId="0" animBg="1"/>
      <p:bldP spid="166" grpId="1" animBg="1"/>
      <p:bldP spid="167" grpId="0"/>
      <p:bldP spid="167" grpId="1"/>
      <p:bldP spid="168" grpId="0" animBg="1"/>
      <p:bldP spid="168" grpId="1" animBg="1"/>
      <p:bldP spid="169" grpId="0"/>
      <p:bldP spid="169" grpId="1"/>
      <p:bldP spid="170" grpId="0" animBg="1"/>
      <p:bldP spid="170" grpId="1" animBg="1"/>
      <p:bldP spid="171" grpId="0"/>
      <p:bldP spid="17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2202</Words>
  <Application>Microsoft Office PowerPoint</Application>
  <PresentationFormat>Custom</PresentationFormat>
  <Paragraphs>647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Bodoni MT</vt:lpstr>
      <vt:lpstr>Book Antiqua</vt:lpstr>
      <vt:lpstr>Bookman Old Style</vt:lpstr>
      <vt:lpstr>Calibri</vt:lpstr>
      <vt:lpstr>Comic Sans MS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462</cp:revision>
  <dcterms:created xsi:type="dcterms:W3CDTF">2014-02-26T19:12:16Z</dcterms:created>
  <dcterms:modified xsi:type="dcterms:W3CDTF">2022-04-23T03:43:54Z</dcterms:modified>
</cp:coreProperties>
</file>