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7"/>
  </p:notesMasterIdLst>
  <p:sldIdLst>
    <p:sldId id="470" r:id="rId2"/>
    <p:sldId id="471" r:id="rId3"/>
    <p:sldId id="474" r:id="rId4"/>
    <p:sldId id="473" r:id="rId5"/>
    <p:sldId id="461" r:id="rId6"/>
    <p:sldId id="459" r:id="rId7"/>
    <p:sldId id="460" r:id="rId8"/>
    <p:sldId id="475" r:id="rId9"/>
    <p:sldId id="467" r:id="rId10"/>
    <p:sldId id="468" r:id="rId11"/>
    <p:sldId id="469" r:id="rId12"/>
    <p:sldId id="476" r:id="rId13"/>
    <p:sldId id="477" r:id="rId14"/>
    <p:sldId id="478" r:id="rId15"/>
    <p:sldId id="480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882B"/>
    <a:srgbClr val="FF33CC"/>
    <a:srgbClr val="BA4936"/>
    <a:srgbClr val="108803"/>
    <a:srgbClr val="0000FF"/>
    <a:srgbClr val="FF3399"/>
    <a:srgbClr val="FF0066"/>
    <a:srgbClr val="161FFC"/>
    <a:srgbClr val="1616FC"/>
    <a:srgbClr val="A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9825" autoAdjust="0"/>
  </p:normalViewPr>
  <p:slideViewPr>
    <p:cSldViewPr>
      <p:cViewPr varScale="1">
        <p:scale>
          <a:sx n="151" d="100"/>
          <a:sy n="151" d="100"/>
        </p:scale>
        <p:origin x="642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39647-F3E9-4103-B2C3-6E23F95CFCB0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72F3C-C1B0-4A18-A210-E81DEAFD08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98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31E0-2BB0-4851-BC08-4F87902506C4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31E0-2BB0-4851-BC08-4F87902506C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31E0-2BB0-4851-BC08-4F87902506C4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31E0-2BB0-4851-BC08-4F87902506C4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13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4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399" y="57146"/>
            <a:ext cx="70373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0000FF"/>
                </a:solidFill>
              </a:rPr>
              <a:t>Q. </a:t>
            </a:r>
            <a:r>
              <a:rPr lang="en-IN" sz="1600" b="1" dirty="0">
                <a:solidFill>
                  <a:srgbClr val="0000FF"/>
                </a:solidFill>
              </a:rPr>
              <a:t>In countries like the USA and Canada, temperature is measured in Fahrenheit,</a:t>
            </a:r>
            <a:endParaRPr lang="en-IN" sz="1600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140" y="304798"/>
            <a:ext cx="71094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00FF"/>
                </a:solidFill>
              </a:rPr>
              <a:t>whereas in countries like India, it is measured in Celsius. Here is a linear equation</a:t>
            </a:r>
            <a:endParaRPr lang="en-IN" sz="1600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140" y="662936"/>
            <a:ext cx="32156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00FF"/>
                </a:solidFill>
              </a:rPr>
              <a:t>that converts Fahrenheit to Celsius :</a:t>
            </a:r>
            <a:endParaRPr lang="en-IN" sz="160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1400" y="662936"/>
            <a:ext cx="45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00FF"/>
                </a:solidFill>
              </a:rPr>
              <a:t>F =</a:t>
            </a:r>
            <a:endParaRPr lang="en-IN" sz="16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935412" y="541112"/>
                <a:ext cx="457200" cy="5745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𝟗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IN" sz="16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412" y="541112"/>
                <a:ext cx="457200" cy="57458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ket 6"/>
          <p:cNvSpPr/>
          <p:nvPr/>
        </p:nvSpPr>
        <p:spPr>
          <a:xfrm>
            <a:off x="3998119" y="572323"/>
            <a:ext cx="119063" cy="547178"/>
          </a:xfrm>
          <a:prstGeom prst="leftBracket">
            <a:avLst>
              <a:gd name="adj" fmla="val 122395"/>
            </a:avLst>
          </a:prstGeom>
          <a:ln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sp>
        <p:nvSpPr>
          <p:cNvPr id="8" name="Left Bracket 7"/>
          <p:cNvSpPr/>
          <p:nvPr/>
        </p:nvSpPr>
        <p:spPr>
          <a:xfrm flipH="1">
            <a:off x="4195762" y="572323"/>
            <a:ext cx="109537" cy="547178"/>
          </a:xfrm>
          <a:prstGeom prst="leftBracket">
            <a:avLst>
              <a:gd name="adj" fmla="val 122395"/>
            </a:avLst>
          </a:prstGeom>
          <a:ln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0060" y="676635"/>
            <a:ext cx="6950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0000FF"/>
                </a:solidFill>
              </a:rPr>
              <a:t>C + 32</a:t>
            </a:r>
            <a:endParaRPr lang="en-IN" sz="1600" dirty="0">
              <a:solidFill>
                <a:srgbClr val="0000FF"/>
              </a:solidFill>
            </a:endParaRPr>
          </a:p>
        </p:txBody>
      </p:sp>
      <p:pic>
        <p:nvPicPr>
          <p:cNvPr id="128" name="Picture 127" descr="graph.jpg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l="9324" t="-1" r="1" b="30495"/>
          <a:stretch/>
        </p:blipFill>
        <p:spPr>
          <a:xfrm>
            <a:off x="4265785" y="688982"/>
            <a:ext cx="3958135" cy="40767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9" name="Straight Arrow Connector 128"/>
          <p:cNvCxnSpPr/>
          <p:nvPr/>
        </p:nvCxnSpPr>
        <p:spPr>
          <a:xfrm rot="16200000" flipH="1">
            <a:off x="4209163" y="2712742"/>
            <a:ext cx="4089095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4274588" y="3168572"/>
            <a:ext cx="3944791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6307849" y="3153913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10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2" name="Flowchart: Connector 131"/>
          <p:cNvSpPr/>
          <p:nvPr/>
        </p:nvSpPr>
        <p:spPr>
          <a:xfrm>
            <a:off x="6461467" y="3156551"/>
            <a:ext cx="24283" cy="24043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Flowchart: Connector 132"/>
          <p:cNvSpPr/>
          <p:nvPr/>
        </p:nvSpPr>
        <p:spPr>
          <a:xfrm>
            <a:off x="6678213" y="3156551"/>
            <a:ext cx="24283" cy="24043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" name="Flowchart: Connector 133"/>
          <p:cNvSpPr/>
          <p:nvPr/>
        </p:nvSpPr>
        <p:spPr>
          <a:xfrm>
            <a:off x="6898617" y="3156551"/>
            <a:ext cx="24283" cy="24043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" name="Flowchart: Connector 134"/>
          <p:cNvSpPr/>
          <p:nvPr/>
        </p:nvSpPr>
        <p:spPr>
          <a:xfrm>
            <a:off x="7115209" y="3155938"/>
            <a:ext cx="26035" cy="25269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" name="Flowchart: Connector 135"/>
          <p:cNvSpPr/>
          <p:nvPr/>
        </p:nvSpPr>
        <p:spPr>
          <a:xfrm>
            <a:off x="7330849" y="3155938"/>
            <a:ext cx="26035" cy="25269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" name="Flowchart: Connector 136"/>
          <p:cNvSpPr/>
          <p:nvPr/>
        </p:nvSpPr>
        <p:spPr>
          <a:xfrm>
            <a:off x="7552019" y="3155293"/>
            <a:ext cx="26035" cy="26558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536601" y="3146597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20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750988" y="3150117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30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967142" y="3148840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40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178329" y="3144078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50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396520" y="3151221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60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8024954" y="3157375"/>
            <a:ext cx="2808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747889" y="314953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-60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5" name="Flowchart: Connector 144"/>
          <p:cNvSpPr/>
          <p:nvPr/>
        </p:nvSpPr>
        <p:spPr>
          <a:xfrm>
            <a:off x="4939461" y="3156551"/>
            <a:ext cx="24283" cy="24043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" name="Flowchart: Connector 145"/>
          <p:cNvSpPr/>
          <p:nvPr/>
        </p:nvSpPr>
        <p:spPr>
          <a:xfrm>
            <a:off x="5157009" y="3156551"/>
            <a:ext cx="24283" cy="24043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" name="Flowchart: Connector 146"/>
          <p:cNvSpPr/>
          <p:nvPr/>
        </p:nvSpPr>
        <p:spPr>
          <a:xfrm>
            <a:off x="5377140" y="3156551"/>
            <a:ext cx="24283" cy="24043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" name="Flowchart: Connector 147"/>
          <p:cNvSpPr/>
          <p:nvPr/>
        </p:nvSpPr>
        <p:spPr>
          <a:xfrm>
            <a:off x="5593697" y="3155684"/>
            <a:ext cx="25269" cy="25777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" name="Flowchart: Connector 148"/>
          <p:cNvSpPr/>
          <p:nvPr/>
        </p:nvSpPr>
        <p:spPr>
          <a:xfrm>
            <a:off x="5809738" y="3154616"/>
            <a:ext cx="26824" cy="27913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" name="Flowchart: Connector 149"/>
          <p:cNvSpPr/>
          <p:nvPr/>
        </p:nvSpPr>
        <p:spPr>
          <a:xfrm>
            <a:off x="6028289" y="3156551"/>
            <a:ext cx="24283" cy="24043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966872" y="314953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-50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183981" y="314953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-40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403057" y="314953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-30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617363" y="314953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-20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838142" y="314953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-10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185320" y="3157348"/>
            <a:ext cx="3097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X′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6183870" y="3152192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6240706" y="643709"/>
            <a:ext cx="2712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Bookman Old Style" pitchFamily="18" charset="0"/>
              </a:rPr>
              <a:t>Y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6239883" y="4565734"/>
            <a:ext cx="300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Y′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943600" y="2832730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10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2" name="Flowchart: Connector 171"/>
          <p:cNvSpPr/>
          <p:nvPr/>
        </p:nvSpPr>
        <p:spPr>
          <a:xfrm>
            <a:off x="6241569" y="2935144"/>
            <a:ext cx="24283" cy="24043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" name="Flowchart: Connector 172"/>
          <p:cNvSpPr/>
          <p:nvPr/>
        </p:nvSpPr>
        <p:spPr>
          <a:xfrm>
            <a:off x="6241201" y="2709487"/>
            <a:ext cx="25019" cy="26295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4" name="Flowchart: Connector 173"/>
          <p:cNvSpPr/>
          <p:nvPr/>
        </p:nvSpPr>
        <p:spPr>
          <a:xfrm>
            <a:off x="6240822" y="2480295"/>
            <a:ext cx="25777" cy="24771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5" name="Flowchart: Connector 174"/>
          <p:cNvSpPr/>
          <p:nvPr/>
        </p:nvSpPr>
        <p:spPr>
          <a:xfrm>
            <a:off x="6240693" y="2255980"/>
            <a:ext cx="26035" cy="26295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" name="Flowchart: Connector 175"/>
          <p:cNvSpPr/>
          <p:nvPr/>
        </p:nvSpPr>
        <p:spPr>
          <a:xfrm>
            <a:off x="6240164" y="2030448"/>
            <a:ext cx="27092" cy="25777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" name="Flowchart: Connector 176"/>
          <p:cNvSpPr/>
          <p:nvPr/>
        </p:nvSpPr>
        <p:spPr>
          <a:xfrm>
            <a:off x="6240693" y="1801848"/>
            <a:ext cx="26035" cy="26558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943600" y="2601742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20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5943600" y="2377075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30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5943600" y="2149600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40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5943600" y="1926636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50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5946775" y="1698036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60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3" name="Flowchart: Connector 182"/>
          <p:cNvSpPr/>
          <p:nvPr/>
        </p:nvSpPr>
        <p:spPr>
          <a:xfrm>
            <a:off x="6240563" y="1573783"/>
            <a:ext cx="26295" cy="26558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5943600" y="1475442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70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5" name="Flowchart: Connector 184"/>
          <p:cNvSpPr/>
          <p:nvPr/>
        </p:nvSpPr>
        <p:spPr>
          <a:xfrm>
            <a:off x="6240164" y="1349296"/>
            <a:ext cx="27092" cy="27637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943600" y="1243583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80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5890419" y="372067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-30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8" name="Flowchart: Connector 187"/>
          <p:cNvSpPr/>
          <p:nvPr/>
        </p:nvSpPr>
        <p:spPr>
          <a:xfrm>
            <a:off x="6238441" y="3829675"/>
            <a:ext cx="25777" cy="25269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9" name="Flowchart: Connector 188"/>
          <p:cNvSpPr/>
          <p:nvPr/>
        </p:nvSpPr>
        <p:spPr>
          <a:xfrm>
            <a:off x="6238568" y="3609088"/>
            <a:ext cx="25522" cy="25522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" name="Flowchart: Connector 189"/>
          <p:cNvSpPr/>
          <p:nvPr/>
        </p:nvSpPr>
        <p:spPr>
          <a:xfrm>
            <a:off x="6238568" y="3380802"/>
            <a:ext cx="25522" cy="26824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893594" y="3496842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-20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5887244" y="3273588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-10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5889402" y="394478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-40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0" name="Flowchart: Connector 199"/>
          <p:cNvSpPr/>
          <p:nvPr/>
        </p:nvSpPr>
        <p:spPr>
          <a:xfrm>
            <a:off x="6238312" y="4061194"/>
            <a:ext cx="26035" cy="26824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5889237" y="4170992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-50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2" name="Flowchart: Connector 201"/>
          <p:cNvSpPr/>
          <p:nvPr/>
        </p:nvSpPr>
        <p:spPr>
          <a:xfrm>
            <a:off x="6238312" y="4284516"/>
            <a:ext cx="26035" cy="27092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" name="Flowchart: Connector 202"/>
          <p:cNvSpPr/>
          <p:nvPr/>
        </p:nvSpPr>
        <p:spPr>
          <a:xfrm>
            <a:off x="6240958" y="1125465"/>
            <a:ext cx="27092" cy="27637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5944394" y="1019752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90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5" name="Flowchart: Connector 204"/>
          <p:cNvSpPr/>
          <p:nvPr/>
        </p:nvSpPr>
        <p:spPr>
          <a:xfrm>
            <a:off x="6238988" y="900673"/>
            <a:ext cx="27092" cy="27637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5870994" y="794960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100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5345955" y="4028612"/>
            <a:ext cx="79754" cy="82994"/>
            <a:chOff x="5969000" y="2216944"/>
            <a:chExt cx="94456" cy="94456"/>
          </a:xfrm>
        </p:grpSpPr>
        <p:sp>
          <p:nvSpPr>
            <p:cNvPr id="208" name="Oval 207"/>
            <p:cNvSpPr/>
            <p:nvPr/>
          </p:nvSpPr>
          <p:spPr>
            <a:xfrm>
              <a:off x="5969000" y="2216944"/>
              <a:ext cx="94456" cy="9445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09" name="Oval 208"/>
            <p:cNvSpPr/>
            <p:nvPr/>
          </p:nvSpPr>
          <p:spPr>
            <a:xfrm>
              <a:off x="5994796" y="2242740"/>
              <a:ext cx="47625" cy="47625"/>
            </a:xfrm>
            <a:prstGeom prst="ellipse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6432180" y="2007108"/>
            <a:ext cx="79754" cy="82994"/>
            <a:chOff x="5969000" y="2216944"/>
            <a:chExt cx="94456" cy="94456"/>
          </a:xfrm>
        </p:grpSpPr>
        <p:sp>
          <p:nvSpPr>
            <p:cNvPr id="211" name="Oval 210"/>
            <p:cNvSpPr/>
            <p:nvPr/>
          </p:nvSpPr>
          <p:spPr>
            <a:xfrm>
              <a:off x="5969000" y="2216944"/>
              <a:ext cx="94456" cy="9445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12" name="Oval 211"/>
            <p:cNvSpPr/>
            <p:nvPr/>
          </p:nvSpPr>
          <p:spPr>
            <a:xfrm>
              <a:off x="5994796" y="2242740"/>
              <a:ext cx="47625" cy="47625"/>
            </a:xfrm>
            <a:prstGeom prst="ellipse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7083115" y="777793"/>
            <a:ext cx="71485" cy="77408"/>
            <a:chOff x="5969000" y="2216944"/>
            <a:chExt cx="94456" cy="94456"/>
          </a:xfrm>
        </p:grpSpPr>
        <p:sp>
          <p:nvSpPr>
            <p:cNvPr id="214" name="Oval 213"/>
            <p:cNvSpPr/>
            <p:nvPr/>
          </p:nvSpPr>
          <p:spPr>
            <a:xfrm>
              <a:off x="5969000" y="2216944"/>
              <a:ext cx="94456" cy="9445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>
              <a:off x="5994796" y="2242740"/>
              <a:ext cx="47625" cy="47625"/>
            </a:xfrm>
            <a:prstGeom prst="ellipse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</p:grpSp>
      <p:cxnSp>
        <p:nvCxnSpPr>
          <p:cNvPr id="216" name="Straight Arrow Connector 215"/>
          <p:cNvCxnSpPr/>
          <p:nvPr/>
        </p:nvCxnSpPr>
        <p:spPr>
          <a:xfrm flipH="1">
            <a:off x="5192033" y="659130"/>
            <a:ext cx="2014037" cy="3795067"/>
          </a:xfrm>
          <a:prstGeom prst="straightConnector1">
            <a:avLst/>
          </a:prstGeom>
          <a:ln w="12700">
            <a:solidFill>
              <a:srgbClr val="1616FC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123825" y="1076325"/>
            <a:ext cx="39933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00FF"/>
                </a:solidFill>
              </a:rPr>
              <a:t>(ii) If the temperature is </a:t>
            </a:r>
            <a:r>
              <a:rPr lang="en-IN" sz="1600" b="1" dirty="0" smtClean="0">
                <a:solidFill>
                  <a:srgbClr val="0000FF"/>
                </a:solidFill>
              </a:rPr>
              <a:t>30</a:t>
            </a:r>
            <a:r>
              <a:rPr lang="en-IN" sz="1600" b="1" baseline="30000" dirty="0" smtClean="0">
                <a:solidFill>
                  <a:srgbClr val="0000FF"/>
                </a:solidFill>
              </a:rPr>
              <a:t>0</a:t>
            </a:r>
            <a:r>
              <a:rPr lang="en-IN" sz="1600" b="1" dirty="0" smtClean="0">
                <a:solidFill>
                  <a:srgbClr val="0000FF"/>
                </a:solidFill>
              </a:rPr>
              <a:t>C,</a:t>
            </a:r>
          </a:p>
          <a:p>
            <a:r>
              <a:rPr lang="en-IN" sz="1600" b="1" dirty="0" smtClean="0">
                <a:solidFill>
                  <a:srgbClr val="0000FF"/>
                </a:solidFill>
              </a:rPr>
              <a:t>     what </a:t>
            </a:r>
            <a:r>
              <a:rPr lang="en-IN" sz="1600" b="1" dirty="0">
                <a:solidFill>
                  <a:srgbClr val="0000FF"/>
                </a:solidFill>
              </a:rPr>
              <a:t>is the temperature in Fahrenheit?</a:t>
            </a:r>
            <a:endParaRPr lang="en-IN" sz="1600" dirty="0">
              <a:solidFill>
                <a:srgbClr val="0000FF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3025" y="1658216"/>
            <a:ext cx="6064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Soln.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 flipH="1">
            <a:off x="6904196" y="1229272"/>
            <a:ext cx="1186" cy="1930358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H="1">
            <a:off x="6257532" y="1228728"/>
            <a:ext cx="645176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857593" y="2940862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0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219822" y="992033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0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6322644" y="2852509"/>
            <a:ext cx="532156" cy="246221"/>
            <a:chOff x="2390851" y="3573060"/>
            <a:chExt cx="532156" cy="246221"/>
          </a:xfrm>
        </p:grpSpPr>
        <p:sp>
          <p:nvSpPr>
            <p:cNvPr id="167" name="Oval Callout 166"/>
            <p:cNvSpPr/>
            <p:nvPr/>
          </p:nvSpPr>
          <p:spPr>
            <a:xfrm>
              <a:off x="2390851" y="3587178"/>
              <a:ext cx="532156" cy="221409"/>
            </a:xfrm>
            <a:prstGeom prst="wedgeEllipseCallout">
              <a:avLst>
                <a:gd name="adj1" fmla="val 55760"/>
                <a:gd name="adj2" fmla="val 79652"/>
              </a:avLst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483075" y="3573060"/>
              <a:ext cx="43993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30</a:t>
              </a:r>
              <a:r>
                <a:rPr lang="en-US" sz="1000" b="1" baseline="3000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0</a:t>
              </a:r>
              <a:endParaRPr lang="en-US" sz="10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5677522" y="928310"/>
            <a:ext cx="532156" cy="246221"/>
            <a:chOff x="2390851" y="3573060"/>
            <a:chExt cx="532156" cy="246221"/>
          </a:xfrm>
        </p:grpSpPr>
        <p:sp>
          <p:nvSpPr>
            <p:cNvPr id="170" name="Oval Callout 169"/>
            <p:cNvSpPr/>
            <p:nvPr/>
          </p:nvSpPr>
          <p:spPr>
            <a:xfrm>
              <a:off x="2390851" y="3587178"/>
              <a:ext cx="532156" cy="221409"/>
            </a:xfrm>
            <a:prstGeom prst="wedgeEllipseCallout">
              <a:avLst>
                <a:gd name="adj1" fmla="val 55760"/>
                <a:gd name="adj2" fmla="val 79652"/>
              </a:avLst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483075" y="3573060"/>
              <a:ext cx="43993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86</a:t>
              </a:r>
              <a:r>
                <a:rPr lang="en-US" sz="1000" b="1" baseline="3000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0</a:t>
              </a:r>
              <a:endParaRPr lang="en-US" sz="10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92" name="Rectangle 191"/>
          <p:cNvSpPr/>
          <p:nvPr/>
        </p:nvSpPr>
        <p:spPr>
          <a:xfrm>
            <a:off x="682336" y="1657350"/>
            <a:ext cx="21370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Hence</a:t>
            </a:r>
            <a:r>
              <a:rPr lang="en-IN" sz="1600" dirty="0">
                <a:solidFill>
                  <a:prstClr val="black"/>
                </a:solidFill>
              </a:rPr>
              <a:t>, </a:t>
            </a:r>
            <a:r>
              <a:rPr lang="en-IN" sz="1600" dirty="0" smtClean="0">
                <a:solidFill>
                  <a:prstClr val="black"/>
                </a:solidFill>
              </a:rPr>
              <a:t> 30</a:t>
            </a:r>
            <a:r>
              <a:rPr lang="en-IN" sz="1600" baseline="30000" dirty="0" smtClean="0">
                <a:solidFill>
                  <a:prstClr val="black"/>
                </a:solidFill>
              </a:rPr>
              <a:t>0</a:t>
            </a:r>
            <a:r>
              <a:rPr lang="en-IN" sz="1600" dirty="0" smtClean="0">
                <a:solidFill>
                  <a:prstClr val="black"/>
                </a:solidFill>
              </a:rPr>
              <a:t>C  =  86</a:t>
            </a:r>
            <a:r>
              <a:rPr lang="en-IN" sz="1600" baseline="30000" dirty="0" smtClean="0">
                <a:solidFill>
                  <a:prstClr val="black"/>
                </a:solidFill>
              </a:rPr>
              <a:t>0</a:t>
            </a:r>
            <a:r>
              <a:rPr lang="en-IN" sz="1600" dirty="0" smtClean="0">
                <a:solidFill>
                  <a:prstClr val="black"/>
                </a:solidFill>
              </a:rPr>
              <a:t>F</a:t>
            </a:r>
            <a:r>
              <a:rPr lang="en-IN" sz="16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90343" y="2102223"/>
            <a:ext cx="35253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00FF"/>
                </a:solidFill>
              </a:rPr>
              <a:t>(iii) If the temperature is </a:t>
            </a:r>
            <a:r>
              <a:rPr lang="en-IN" sz="1600" b="1" dirty="0" smtClean="0">
                <a:solidFill>
                  <a:srgbClr val="0000FF"/>
                </a:solidFill>
              </a:rPr>
              <a:t>95</a:t>
            </a:r>
            <a:r>
              <a:rPr lang="en-IN" sz="1600" b="1" baseline="30000" dirty="0" smtClean="0">
                <a:solidFill>
                  <a:srgbClr val="0000FF"/>
                </a:solidFill>
              </a:rPr>
              <a:t>0</a:t>
            </a:r>
            <a:r>
              <a:rPr lang="en-IN" sz="1600" b="1" dirty="0" smtClean="0">
                <a:solidFill>
                  <a:srgbClr val="0000FF"/>
                </a:solidFill>
              </a:rPr>
              <a:t>F</a:t>
            </a:r>
            <a:r>
              <a:rPr lang="en-IN" sz="1600" b="1" dirty="0">
                <a:solidFill>
                  <a:srgbClr val="0000FF"/>
                </a:solidFill>
              </a:rPr>
              <a:t>, </a:t>
            </a:r>
            <a:endParaRPr lang="en-IN" sz="1600" b="1" dirty="0" smtClean="0">
              <a:solidFill>
                <a:srgbClr val="0000FF"/>
              </a:solidFill>
            </a:endParaRPr>
          </a:p>
          <a:p>
            <a:r>
              <a:rPr lang="en-IN" sz="1600" b="1" dirty="0">
                <a:solidFill>
                  <a:srgbClr val="0000FF"/>
                </a:solidFill>
              </a:rPr>
              <a:t> </a:t>
            </a:r>
            <a:r>
              <a:rPr lang="en-IN" sz="1600" b="1" dirty="0" smtClean="0">
                <a:solidFill>
                  <a:srgbClr val="0000FF"/>
                </a:solidFill>
              </a:rPr>
              <a:t>     what </a:t>
            </a:r>
            <a:r>
              <a:rPr lang="en-IN" sz="1600" b="1" dirty="0">
                <a:solidFill>
                  <a:srgbClr val="0000FF"/>
                </a:solidFill>
              </a:rPr>
              <a:t>is the temperature in Celsius?</a:t>
            </a:r>
            <a:endParaRPr lang="en-IN" sz="1600" dirty="0">
              <a:solidFill>
                <a:srgbClr val="0000FF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84801" y="2661804"/>
            <a:ext cx="6064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Soln.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197" name="Group 196"/>
          <p:cNvGrpSpPr/>
          <p:nvPr/>
        </p:nvGrpSpPr>
        <p:grpSpPr>
          <a:xfrm>
            <a:off x="5675078" y="725182"/>
            <a:ext cx="532156" cy="246221"/>
            <a:chOff x="2390851" y="3573060"/>
            <a:chExt cx="532156" cy="246221"/>
          </a:xfrm>
        </p:grpSpPr>
        <p:sp>
          <p:nvSpPr>
            <p:cNvPr id="198" name="Oval Callout 197"/>
            <p:cNvSpPr/>
            <p:nvPr/>
          </p:nvSpPr>
          <p:spPr>
            <a:xfrm>
              <a:off x="2390851" y="3587178"/>
              <a:ext cx="532156" cy="221409"/>
            </a:xfrm>
            <a:prstGeom prst="wedgeEllipseCallout">
              <a:avLst>
                <a:gd name="adj1" fmla="val 55760"/>
                <a:gd name="adj2" fmla="val 79652"/>
              </a:avLst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483075" y="3573060"/>
              <a:ext cx="43993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95</a:t>
              </a:r>
              <a:r>
                <a:rPr lang="en-US" sz="1000" b="1" baseline="3000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0</a:t>
              </a:r>
              <a:endParaRPr lang="en-US" sz="10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18" name="TextBox 217"/>
          <p:cNvSpPr txBox="1"/>
          <p:nvPr/>
        </p:nvSpPr>
        <p:spPr>
          <a:xfrm>
            <a:off x="6219213" y="800094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0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20" name="Straight Connector 219"/>
          <p:cNvCxnSpPr/>
          <p:nvPr/>
        </p:nvCxnSpPr>
        <p:spPr>
          <a:xfrm flipH="1">
            <a:off x="6262165" y="1029279"/>
            <a:ext cx="749029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>
            <a:off x="7015163" y="1035673"/>
            <a:ext cx="1186" cy="2132317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Group 221"/>
          <p:cNvGrpSpPr/>
          <p:nvPr/>
        </p:nvGrpSpPr>
        <p:grpSpPr>
          <a:xfrm>
            <a:off x="6433802" y="2848484"/>
            <a:ext cx="532156" cy="246221"/>
            <a:chOff x="2390851" y="3573060"/>
            <a:chExt cx="532156" cy="246221"/>
          </a:xfrm>
        </p:grpSpPr>
        <p:sp>
          <p:nvSpPr>
            <p:cNvPr id="223" name="Oval Callout 222"/>
            <p:cNvSpPr/>
            <p:nvPr/>
          </p:nvSpPr>
          <p:spPr>
            <a:xfrm>
              <a:off x="2390851" y="3587178"/>
              <a:ext cx="532156" cy="221409"/>
            </a:xfrm>
            <a:prstGeom prst="wedgeEllipseCallout">
              <a:avLst>
                <a:gd name="adj1" fmla="val 55760"/>
                <a:gd name="adj2" fmla="val 79652"/>
              </a:avLst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468786" y="3573060"/>
              <a:ext cx="43993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35</a:t>
              </a:r>
              <a:r>
                <a:rPr lang="en-US" sz="1000" b="1" baseline="3000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0</a:t>
              </a:r>
              <a:endParaRPr lang="en-US" sz="10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25" name="TextBox 224"/>
          <p:cNvSpPr txBox="1"/>
          <p:nvPr/>
        </p:nvSpPr>
        <p:spPr>
          <a:xfrm>
            <a:off x="6979936" y="2941071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0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716973" y="2689512"/>
            <a:ext cx="19860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Hence,  95</a:t>
            </a:r>
            <a:r>
              <a:rPr lang="en-IN" sz="1600" baseline="30000" dirty="0" smtClean="0">
                <a:solidFill>
                  <a:prstClr val="black"/>
                </a:solidFill>
              </a:rPr>
              <a:t>0</a:t>
            </a:r>
            <a:r>
              <a:rPr lang="en-IN" sz="1600" dirty="0" smtClean="0">
                <a:solidFill>
                  <a:prstClr val="black"/>
                </a:solidFill>
              </a:rPr>
              <a:t>F  =  35</a:t>
            </a:r>
            <a:r>
              <a:rPr lang="en-IN" sz="1600" baseline="30000" dirty="0" smtClean="0">
                <a:solidFill>
                  <a:prstClr val="black"/>
                </a:solidFill>
              </a:rPr>
              <a:t>0</a:t>
            </a:r>
            <a:r>
              <a:rPr lang="en-IN" sz="1600" dirty="0" smtClean="0">
                <a:solidFill>
                  <a:prstClr val="black"/>
                </a:solidFill>
              </a:rPr>
              <a:t>C</a:t>
            </a:r>
            <a:r>
              <a:rPr lang="en-IN" sz="1600" dirty="0">
                <a:solidFill>
                  <a:prstClr val="black"/>
                </a:solidFill>
              </a:rPr>
              <a:t>.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2703071" y="143619"/>
            <a:ext cx="2793515" cy="1030417"/>
            <a:chOff x="357657" y="3387877"/>
            <a:chExt cx="1904670" cy="673396"/>
          </a:xfrm>
        </p:grpSpPr>
        <p:sp>
          <p:nvSpPr>
            <p:cNvPr id="112" name="Cloud Callout 111"/>
            <p:cNvSpPr/>
            <p:nvPr/>
          </p:nvSpPr>
          <p:spPr>
            <a:xfrm>
              <a:off x="357657" y="3387877"/>
              <a:ext cx="1904670" cy="673396"/>
            </a:xfrm>
            <a:prstGeom prst="cloudCallout">
              <a:avLst>
                <a:gd name="adj1" fmla="val -50241"/>
                <a:gd name="adj2" fmla="val 50105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33393" y="3459911"/>
              <a:ext cx="1613718" cy="512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Draw a 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 from </a:t>
              </a:r>
              <a:r>
                <a:rPr lang="en-US" sz="15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30</a:t>
              </a:r>
              <a:r>
                <a:rPr lang="en-US" sz="1500" b="1" baseline="30000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0</a:t>
              </a:r>
              <a:r>
                <a:rPr lang="en-US" sz="15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C on X-axis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 till the line graph</a:t>
              </a:r>
              <a:endParaRPr lang="en-US" sz="1500" b="1" dirty="0" smtClea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038383" y="966353"/>
            <a:ext cx="2793515" cy="1030417"/>
            <a:chOff x="357657" y="3387877"/>
            <a:chExt cx="1904670" cy="673396"/>
          </a:xfrm>
        </p:grpSpPr>
        <p:sp>
          <p:nvSpPr>
            <p:cNvPr id="115" name="Cloud Callout 114"/>
            <p:cNvSpPr/>
            <p:nvPr/>
          </p:nvSpPr>
          <p:spPr>
            <a:xfrm>
              <a:off x="357657" y="3387877"/>
              <a:ext cx="1904670" cy="673396"/>
            </a:xfrm>
            <a:prstGeom prst="cloudCallout">
              <a:avLst>
                <a:gd name="adj1" fmla="val 83736"/>
                <a:gd name="adj2" fmla="val -17998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33393" y="3480758"/>
              <a:ext cx="1613718" cy="512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From the point of intersection drop a 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 on Y-axis</a:t>
              </a:r>
              <a:endParaRPr lang="en-US" sz="1500" b="1" dirty="0" smtClea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747452" y="1225137"/>
            <a:ext cx="2793515" cy="1030417"/>
            <a:chOff x="357657" y="3387877"/>
            <a:chExt cx="1904670" cy="673396"/>
          </a:xfrm>
        </p:grpSpPr>
        <p:sp>
          <p:nvSpPr>
            <p:cNvPr id="118" name="Cloud Callout 117"/>
            <p:cNvSpPr/>
            <p:nvPr/>
          </p:nvSpPr>
          <p:spPr>
            <a:xfrm>
              <a:off x="357657" y="3387877"/>
              <a:ext cx="1904670" cy="673396"/>
            </a:xfrm>
            <a:prstGeom prst="cloudCallout">
              <a:avLst>
                <a:gd name="adj1" fmla="val -50241"/>
                <a:gd name="adj2" fmla="val 50105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33393" y="3459911"/>
              <a:ext cx="1613718" cy="512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Draw a 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 from 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95</a:t>
              </a:r>
              <a:r>
                <a:rPr lang="en-US" sz="1500" b="1" baseline="300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0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F </a:t>
              </a:r>
              <a:r>
                <a:rPr lang="en-US" sz="15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on 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Y-axis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 till the line graph</a:t>
              </a:r>
              <a:endParaRPr lang="en-US" sz="1500" b="1" dirty="0" smtClea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246915" y="1650545"/>
            <a:ext cx="2793515" cy="1030417"/>
            <a:chOff x="357657" y="3387877"/>
            <a:chExt cx="1904670" cy="673396"/>
          </a:xfrm>
        </p:grpSpPr>
        <p:sp>
          <p:nvSpPr>
            <p:cNvPr id="121" name="Cloud Callout 120"/>
            <p:cNvSpPr/>
            <p:nvPr/>
          </p:nvSpPr>
          <p:spPr>
            <a:xfrm>
              <a:off x="357657" y="3387877"/>
              <a:ext cx="1904670" cy="673396"/>
            </a:xfrm>
            <a:prstGeom prst="cloudCallout">
              <a:avLst>
                <a:gd name="adj1" fmla="val 79169"/>
                <a:gd name="adj2" fmla="val -100548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33393" y="3480758"/>
              <a:ext cx="1613718" cy="512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From the point of intersection drop a 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 on X-axis</a:t>
              </a:r>
              <a:endParaRPr lang="en-US" sz="1500" b="1" dirty="0" smtClea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216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61" grpId="0"/>
      <p:bldP spid="164" grpId="0"/>
      <p:bldP spid="164" grpId="1"/>
      <p:bldP spid="165" grpId="0"/>
      <p:bldP spid="165" grpId="1"/>
      <p:bldP spid="192" grpId="0"/>
      <p:bldP spid="193" grpId="0"/>
      <p:bldP spid="196" grpId="0"/>
      <p:bldP spid="218" grpId="0"/>
      <p:bldP spid="218" grpId="1"/>
      <p:bldP spid="225" grpId="0"/>
      <p:bldP spid="225" grpId="1"/>
      <p:bldP spid="2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57146"/>
            <a:ext cx="70536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0000FF"/>
                </a:solidFill>
              </a:rPr>
              <a:t>Q. </a:t>
            </a:r>
            <a:r>
              <a:rPr lang="en-IN" sz="1600" b="1" dirty="0">
                <a:solidFill>
                  <a:srgbClr val="0000FF"/>
                </a:solidFill>
              </a:rPr>
              <a:t>In countries like the USA and Canada, temperature is measured in Fahrenheit,</a:t>
            </a:r>
            <a:endParaRPr lang="en-IN" sz="1600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140" y="304798"/>
            <a:ext cx="71094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00FF"/>
                </a:solidFill>
              </a:rPr>
              <a:t>whereas in countries like India, it is measured in Celsius. Here is a linear equation</a:t>
            </a:r>
            <a:endParaRPr lang="en-IN" sz="1600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140" y="662936"/>
            <a:ext cx="32156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00FF"/>
                </a:solidFill>
              </a:rPr>
              <a:t>that converts Fahrenheit to Celsius :</a:t>
            </a:r>
            <a:endParaRPr lang="en-IN" sz="160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1400" y="662936"/>
            <a:ext cx="45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00FF"/>
                </a:solidFill>
              </a:rPr>
              <a:t>F =</a:t>
            </a:r>
            <a:endParaRPr lang="en-IN" sz="16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935412" y="541112"/>
                <a:ext cx="457200" cy="5745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𝟗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IN" sz="16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412" y="541112"/>
                <a:ext cx="457200" cy="57458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ket 6"/>
          <p:cNvSpPr/>
          <p:nvPr/>
        </p:nvSpPr>
        <p:spPr>
          <a:xfrm>
            <a:off x="3998119" y="572323"/>
            <a:ext cx="119063" cy="547178"/>
          </a:xfrm>
          <a:prstGeom prst="leftBracket">
            <a:avLst>
              <a:gd name="adj" fmla="val 122395"/>
            </a:avLst>
          </a:prstGeom>
          <a:ln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sp>
        <p:nvSpPr>
          <p:cNvPr id="8" name="Left Bracket 7"/>
          <p:cNvSpPr/>
          <p:nvPr/>
        </p:nvSpPr>
        <p:spPr>
          <a:xfrm flipH="1">
            <a:off x="4195762" y="572323"/>
            <a:ext cx="109537" cy="547178"/>
          </a:xfrm>
          <a:prstGeom prst="leftBracket">
            <a:avLst>
              <a:gd name="adj" fmla="val 122395"/>
            </a:avLst>
          </a:prstGeom>
          <a:ln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0060" y="676635"/>
            <a:ext cx="6950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0000FF"/>
                </a:solidFill>
              </a:rPr>
              <a:t>C + 32</a:t>
            </a:r>
            <a:endParaRPr lang="en-IN" sz="1600" dirty="0">
              <a:solidFill>
                <a:srgbClr val="0000FF"/>
              </a:solidFill>
            </a:endParaRPr>
          </a:p>
        </p:txBody>
      </p:sp>
      <p:pic>
        <p:nvPicPr>
          <p:cNvPr id="128" name="Picture 127" descr="graph.jpg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l="9324" t="-1" r="1" b="30495"/>
          <a:stretch/>
        </p:blipFill>
        <p:spPr>
          <a:xfrm>
            <a:off x="4265785" y="688982"/>
            <a:ext cx="3958135" cy="40767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9" name="Straight Arrow Connector 128"/>
          <p:cNvCxnSpPr/>
          <p:nvPr/>
        </p:nvCxnSpPr>
        <p:spPr>
          <a:xfrm rot="16200000" flipH="1">
            <a:off x="4209163" y="2712742"/>
            <a:ext cx="4089095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4274588" y="3168572"/>
            <a:ext cx="3944791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6307849" y="3153913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10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2" name="Flowchart: Connector 131"/>
          <p:cNvSpPr/>
          <p:nvPr/>
        </p:nvSpPr>
        <p:spPr>
          <a:xfrm>
            <a:off x="6461467" y="3156551"/>
            <a:ext cx="24283" cy="24043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Flowchart: Connector 132"/>
          <p:cNvSpPr/>
          <p:nvPr/>
        </p:nvSpPr>
        <p:spPr>
          <a:xfrm>
            <a:off x="6678213" y="3156551"/>
            <a:ext cx="24283" cy="24043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" name="Flowchart: Connector 133"/>
          <p:cNvSpPr/>
          <p:nvPr/>
        </p:nvSpPr>
        <p:spPr>
          <a:xfrm>
            <a:off x="6898617" y="3156551"/>
            <a:ext cx="24283" cy="24043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" name="Flowchart: Connector 134"/>
          <p:cNvSpPr/>
          <p:nvPr/>
        </p:nvSpPr>
        <p:spPr>
          <a:xfrm>
            <a:off x="7115209" y="3155938"/>
            <a:ext cx="26035" cy="25269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" name="Flowchart: Connector 135"/>
          <p:cNvSpPr/>
          <p:nvPr/>
        </p:nvSpPr>
        <p:spPr>
          <a:xfrm>
            <a:off x="7330849" y="3155938"/>
            <a:ext cx="26035" cy="25269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" name="Flowchart: Connector 136"/>
          <p:cNvSpPr/>
          <p:nvPr/>
        </p:nvSpPr>
        <p:spPr>
          <a:xfrm>
            <a:off x="7552019" y="3155293"/>
            <a:ext cx="26035" cy="26558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536601" y="3146597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20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750988" y="3150117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30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967142" y="3148840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40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178329" y="3144078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50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396520" y="3151221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60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8024954" y="3157375"/>
            <a:ext cx="2808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747889" y="314953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-60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5" name="Flowchart: Connector 144"/>
          <p:cNvSpPr/>
          <p:nvPr/>
        </p:nvSpPr>
        <p:spPr>
          <a:xfrm>
            <a:off x="4939461" y="3156551"/>
            <a:ext cx="24283" cy="24043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" name="Flowchart: Connector 145"/>
          <p:cNvSpPr/>
          <p:nvPr/>
        </p:nvSpPr>
        <p:spPr>
          <a:xfrm>
            <a:off x="5157009" y="3156551"/>
            <a:ext cx="24283" cy="24043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" name="Flowchart: Connector 146"/>
          <p:cNvSpPr/>
          <p:nvPr/>
        </p:nvSpPr>
        <p:spPr>
          <a:xfrm>
            <a:off x="5377140" y="3156551"/>
            <a:ext cx="24283" cy="24043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" name="Flowchart: Connector 147"/>
          <p:cNvSpPr/>
          <p:nvPr/>
        </p:nvSpPr>
        <p:spPr>
          <a:xfrm>
            <a:off x="5593697" y="3155684"/>
            <a:ext cx="25269" cy="25777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" name="Flowchart: Connector 148"/>
          <p:cNvSpPr/>
          <p:nvPr/>
        </p:nvSpPr>
        <p:spPr>
          <a:xfrm>
            <a:off x="5809738" y="3154616"/>
            <a:ext cx="26824" cy="27913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" name="Flowchart: Connector 149"/>
          <p:cNvSpPr/>
          <p:nvPr/>
        </p:nvSpPr>
        <p:spPr>
          <a:xfrm>
            <a:off x="6028289" y="3156551"/>
            <a:ext cx="24283" cy="24043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966872" y="314953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-50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183981" y="314953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-40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403057" y="314953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-30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617363" y="314953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-20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838142" y="314953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-10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185320" y="3157348"/>
            <a:ext cx="3097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X′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6183870" y="3152192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6240706" y="643709"/>
            <a:ext cx="2712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Bookman Old Style" pitchFamily="18" charset="0"/>
              </a:rPr>
              <a:t>Y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6239883" y="4565734"/>
            <a:ext cx="300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Y′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943600" y="2832730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10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2" name="Flowchart: Connector 171"/>
          <p:cNvSpPr/>
          <p:nvPr/>
        </p:nvSpPr>
        <p:spPr>
          <a:xfrm>
            <a:off x="6241569" y="2935144"/>
            <a:ext cx="24283" cy="24043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" name="Flowchart: Connector 172"/>
          <p:cNvSpPr/>
          <p:nvPr/>
        </p:nvSpPr>
        <p:spPr>
          <a:xfrm>
            <a:off x="6241201" y="2709487"/>
            <a:ext cx="25019" cy="26295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4" name="Flowchart: Connector 173"/>
          <p:cNvSpPr/>
          <p:nvPr/>
        </p:nvSpPr>
        <p:spPr>
          <a:xfrm>
            <a:off x="6240822" y="2480295"/>
            <a:ext cx="25777" cy="24771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5" name="Flowchart: Connector 174"/>
          <p:cNvSpPr/>
          <p:nvPr/>
        </p:nvSpPr>
        <p:spPr>
          <a:xfrm>
            <a:off x="6240693" y="2255980"/>
            <a:ext cx="26035" cy="26295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" name="Flowchart: Connector 175"/>
          <p:cNvSpPr/>
          <p:nvPr/>
        </p:nvSpPr>
        <p:spPr>
          <a:xfrm>
            <a:off x="6240164" y="2030448"/>
            <a:ext cx="27092" cy="25777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" name="Flowchart: Connector 176"/>
          <p:cNvSpPr/>
          <p:nvPr/>
        </p:nvSpPr>
        <p:spPr>
          <a:xfrm>
            <a:off x="6240693" y="1801848"/>
            <a:ext cx="26035" cy="26558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943600" y="2601742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20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5943600" y="2377075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30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5943600" y="2149600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40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5943600" y="1926636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50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5946775" y="1698036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60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3" name="Flowchart: Connector 182"/>
          <p:cNvSpPr/>
          <p:nvPr/>
        </p:nvSpPr>
        <p:spPr>
          <a:xfrm>
            <a:off x="6240563" y="1573783"/>
            <a:ext cx="26295" cy="26558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5943600" y="1475442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70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5" name="Flowchart: Connector 184"/>
          <p:cNvSpPr/>
          <p:nvPr/>
        </p:nvSpPr>
        <p:spPr>
          <a:xfrm>
            <a:off x="6240164" y="1349296"/>
            <a:ext cx="27092" cy="27637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943600" y="1243583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80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5890419" y="372067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-30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8" name="Flowchart: Connector 187"/>
          <p:cNvSpPr/>
          <p:nvPr/>
        </p:nvSpPr>
        <p:spPr>
          <a:xfrm>
            <a:off x="6238441" y="3829675"/>
            <a:ext cx="25777" cy="25269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9" name="Flowchart: Connector 188"/>
          <p:cNvSpPr/>
          <p:nvPr/>
        </p:nvSpPr>
        <p:spPr>
          <a:xfrm>
            <a:off x="6238568" y="3609088"/>
            <a:ext cx="25522" cy="25522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" name="Flowchart: Connector 189"/>
          <p:cNvSpPr/>
          <p:nvPr/>
        </p:nvSpPr>
        <p:spPr>
          <a:xfrm>
            <a:off x="6238568" y="3380802"/>
            <a:ext cx="25522" cy="26824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893594" y="3496842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-20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5887244" y="3273588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-10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5889402" y="394478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-40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0" name="Flowchart: Connector 199"/>
          <p:cNvSpPr/>
          <p:nvPr/>
        </p:nvSpPr>
        <p:spPr>
          <a:xfrm>
            <a:off x="6238312" y="4061194"/>
            <a:ext cx="26035" cy="26824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5889237" y="4170992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-50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2" name="Flowchart: Connector 201"/>
          <p:cNvSpPr/>
          <p:nvPr/>
        </p:nvSpPr>
        <p:spPr>
          <a:xfrm>
            <a:off x="6238312" y="4284516"/>
            <a:ext cx="26035" cy="27092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" name="Flowchart: Connector 202"/>
          <p:cNvSpPr/>
          <p:nvPr/>
        </p:nvSpPr>
        <p:spPr>
          <a:xfrm>
            <a:off x="6240958" y="1125465"/>
            <a:ext cx="27092" cy="27637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5944394" y="1019752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90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5" name="Flowchart: Connector 204"/>
          <p:cNvSpPr/>
          <p:nvPr/>
        </p:nvSpPr>
        <p:spPr>
          <a:xfrm>
            <a:off x="6238988" y="900673"/>
            <a:ext cx="27092" cy="27637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5870994" y="794960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100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5345955" y="4028612"/>
            <a:ext cx="79754" cy="82994"/>
            <a:chOff x="5969000" y="2216944"/>
            <a:chExt cx="94456" cy="94456"/>
          </a:xfrm>
        </p:grpSpPr>
        <p:sp>
          <p:nvSpPr>
            <p:cNvPr id="208" name="Oval 207"/>
            <p:cNvSpPr/>
            <p:nvPr/>
          </p:nvSpPr>
          <p:spPr>
            <a:xfrm>
              <a:off x="5969000" y="2216944"/>
              <a:ext cx="94456" cy="9445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09" name="Oval 208"/>
            <p:cNvSpPr/>
            <p:nvPr/>
          </p:nvSpPr>
          <p:spPr>
            <a:xfrm>
              <a:off x="5994796" y="2242740"/>
              <a:ext cx="47625" cy="47625"/>
            </a:xfrm>
            <a:prstGeom prst="ellipse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6432180" y="2007108"/>
            <a:ext cx="79754" cy="82994"/>
            <a:chOff x="5969000" y="2216944"/>
            <a:chExt cx="94456" cy="94456"/>
          </a:xfrm>
        </p:grpSpPr>
        <p:sp>
          <p:nvSpPr>
            <p:cNvPr id="211" name="Oval 210"/>
            <p:cNvSpPr/>
            <p:nvPr/>
          </p:nvSpPr>
          <p:spPr>
            <a:xfrm>
              <a:off x="5969000" y="2216944"/>
              <a:ext cx="94456" cy="9445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12" name="Oval 211"/>
            <p:cNvSpPr/>
            <p:nvPr/>
          </p:nvSpPr>
          <p:spPr>
            <a:xfrm>
              <a:off x="5994796" y="2242740"/>
              <a:ext cx="47625" cy="47625"/>
            </a:xfrm>
            <a:prstGeom prst="ellipse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7083115" y="777793"/>
            <a:ext cx="71485" cy="77408"/>
            <a:chOff x="5969000" y="2216944"/>
            <a:chExt cx="94456" cy="94456"/>
          </a:xfrm>
        </p:grpSpPr>
        <p:sp>
          <p:nvSpPr>
            <p:cNvPr id="214" name="Oval 213"/>
            <p:cNvSpPr/>
            <p:nvPr/>
          </p:nvSpPr>
          <p:spPr>
            <a:xfrm>
              <a:off x="5969000" y="2216944"/>
              <a:ext cx="94456" cy="9445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>
              <a:off x="5994796" y="2242740"/>
              <a:ext cx="47625" cy="47625"/>
            </a:xfrm>
            <a:prstGeom prst="ellipse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</p:grpSp>
      <p:cxnSp>
        <p:nvCxnSpPr>
          <p:cNvPr id="216" name="Straight Arrow Connector 215"/>
          <p:cNvCxnSpPr/>
          <p:nvPr/>
        </p:nvCxnSpPr>
        <p:spPr>
          <a:xfrm flipH="1">
            <a:off x="5192033" y="659130"/>
            <a:ext cx="2014037" cy="3795067"/>
          </a:xfrm>
          <a:prstGeom prst="straightConnector1">
            <a:avLst/>
          </a:prstGeom>
          <a:ln w="12700">
            <a:solidFill>
              <a:srgbClr val="1616FC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1">
            <a:off x="6251717" y="2464139"/>
            <a:ext cx="1186" cy="706609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976998" y="2950254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0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228157" y="2317049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0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6322644" y="2852509"/>
            <a:ext cx="532156" cy="246221"/>
            <a:chOff x="2390851" y="3573060"/>
            <a:chExt cx="532156" cy="246221"/>
          </a:xfrm>
        </p:grpSpPr>
        <p:sp>
          <p:nvSpPr>
            <p:cNvPr id="167" name="Oval Callout 166"/>
            <p:cNvSpPr/>
            <p:nvPr/>
          </p:nvSpPr>
          <p:spPr>
            <a:xfrm>
              <a:off x="2390851" y="3587178"/>
              <a:ext cx="532156" cy="221409"/>
            </a:xfrm>
            <a:prstGeom prst="wedgeEllipseCallout">
              <a:avLst>
                <a:gd name="adj1" fmla="val -59688"/>
                <a:gd name="adj2" fmla="val 79652"/>
              </a:avLst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483075" y="3573060"/>
              <a:ext cx="43993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0</a:t>
              </a:r>
              <a:r>
                <a:rPr lang="en-US" sz="1000" b="1" baseline="3000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0</a:t>
              </a:r>
              <a:endParaRPr lang="en-US" sz="10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5663867" y="2147891"/>
            <a:ext cx="532156" cy="246221"/>
            <a:chOff x="2390851" y="3573060"/>
            <a:chExt cx="532156" cy="246221"/>
          </a:xfrm>
        </p:grpSpPr>
        <p:sp>
          <p:nvSpPr>
            <p:cNvPr id="170" name="Oval Callout 169"/>
            <p:cNvSpPr/>
            <p:nvPr/>
          </p:nvSpPr>
          <p:spPr>
            <a:xfrm>
              <a:off x="2390851" y="3587178"/>
              <a:ext cx="532156" cy="221409"/>
            </a:xfrm>
            <a:prstGeom prst="wedgeEllipseCallout">
              <a:avLst>
                <a:gd name="adj1" fmla="val 55760"/>
                <a:gd name="adj2" fmla="val 79652"/>
              </a:avLst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478823" y="3573060"/>
              <a:ext cx="41033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32</a:t>
              </a:r>
              <a:r>
                <a:rPr lang="en-US" sz="1000" b="1" baseline="3000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0</a:t>
              </a:r>
              <a:endParaRPr lang="en-US" sz="10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45028" y="1040822"/>
            <a:ext cx="39530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00FF"/>
                </a:solidFill>
              </a:rPr>
              <a:t>(iv) If the temperature is </a:t>
            </a:r>
            <a:r>
              <a:rPr lang="en-IN" sz="1600" b="1" dirty="0" smtClean="0">
                <a:solidFill>
                  <a:srgbClr val="0000FF"/>
                </a:solidFill>
              </a:rPr>
              <a:t>0</a:t>
            </a:r>
            <a:r>
              <a:rPr lang="en-IN" sz="1600" b="1" baseline="30000" dirty="0" smtClean="0">
                <a:solidFill>
                  <a:srgbClr val="0000FF"/>
                </a:solidFill>
              </a:rPr>
              <a:t>0</a:t>
            </a:r>
            <a:r>
              <a:rPr lang="en-IN" sz="1600" b="1" dirty="0" smtClean="0">
                <a:solidFill>
                  <a:srgbClr val="0000FF"/>
                </a:solidFill>
              </a:rPr>
              <a:t>C</a:t>
            </a:r>
            <a:r>
              <a:rPr lang="en-IN" sz="1600" b="1" dirty="0">
                <a:solidFill>
                  <a:srgbClr val="0000FF"/>
                </a:solidFill>
              </a:rPr>
              <a:t>, </a:t>
            </a:r>
            <a:endParaRPr lang="en-IN" sz="1600" b="1" dirty="0" smtClean="0">
              <a:solidFill>
                <a:srgbClr val="0000FF"/>
              </a:solidFill>
            </a:endParaRPr>
          </a:p>
          <a:p>
            <a:r>
              <a:rPr lang="en-IN" sz="1600" b="1" dirty="0">
                <a:solidFill>
                  <a:srgbClr val="0000FF"/>
                </a:solidFill>
              </a:rPr>
              <a:t> </a:t>
            </a:r>
            <a:r>
              <a:rPr lang="en-IN" sz="1600" b="1" dirty="0" smtClean="0">
                <a:solidFill>
                  <a:srgbClr val="0000FF"/>
                </a:solidFill>
              </a:rPr>
              <a:t>     what </a:t>
            </a:r>
            <a:r>
              <a:rPr lang="en-IN" sz="1600" b="1" dirty="0">
                <a:solidFill>
                  <a:srgbClr val="0000FF"/>
                </a:solidFill>
              </a:rPr>
              <a:t>is the temperature in Fahrenheit </a:t>
            </a:r>
            <a:endParaRPr lang="en-IN" sz="1600" b="1" dirty="0" smtClean="0">
              <a:solidFill>
                <a:srgbClr val="0000FF"/>
              </a:solidFill>
            </a:endParaRPr>
          </a:p>
          <a:p>
            <a:r>
              <a:rPr lang="en-IN" sz="1600" b="1" dirty="0">
                <a:solidFill>
                  <a:srgbClr val="0000FF"/>
                </a:solidFill>
              </a:rPr>
              <a:t> </a:t>
            </a:r>
            <a:r>
              <a:rPr lang="en-IN" sz="1600" b="1" dirty="0" smtClean="0">
                <a:solidFill>
                  <a:srgbClr val="0000FF"/>
                </a:solidFill>
              </a:rPr>
              <a:t>     and </a:t>
            </a:r>
            <a:r>
              <a:rPr lang="en-IN" sz="1600" b="1" dirty="0">
                <a:solidFill>
                  <a:srgbClr val="0000FF"/>
                </a:solidFill>
              </a:rPr>
              <a:t>if </a:t>
            </a:r>
            <a:r>
              <a:rPr lang="en-IN" sz="1600" b="1" dirty="0" smtClean="0">
                <a:solidFill>
                  <a:srgbClr val="0000FF"/>
                </a:solidFill>
              </a:rPr>
              <a:t>the temperature </a:t>
            </a:r>
            <a:r>
              <a:rPr lang="en-IN" sz="1600" b="1" dirty="0">
                <a:solidFill>
                  <a:srgbClr val="0000FF"/>
                </a:solidFill>
              </a:rPr>
              <a:t>is </a:t>
            </a:r>
            <a:r>
              <a:rPr lang="en-IN" sz="1600" b="1" dirty="0" smtClean="0">
                <a:solidFill>
                  <a:srgbClr val="0000FF"/>
                </a:solidFill>
              </a:rPr>
              <a:t>0</a:t>
            </a:r>
            <a:r>
              <a:rPr lang="en-IN" sz="1600" b="1" baseline="30000" dirty="0" smtClean="0">
                <a:solidFill>
                  <a:srgbClr val="0000FF"/>
                </a:solidFill>
              </a:rPr>
              <a:t>0</a:t>
            </a:r>
            <a:r>
              <a:rPr lang="en-IN" sz="1600" b="1" dirty="0" smtClean="0">
                <a:solidFill>
                  <a:srgbClr val="0000FF"/>
                </a:solidFill>
              </a:rPr>
              <a:t>F, </a:t>
            </a:r>
          </a:p>
          <a:p>
            <a:r>
              <a:rPr lang="en-IN" sz="1600" b="1" dirty="0">
                <a:solidFill>
                  <a:srgbClr val="0000FF"/>
                </a:solidFill>
              </a:rPr>
              <a:t> </a:t>
            </a:r>
            <a:r>
              <a:rPr lang="en-IN" sz="1600" b="1" dirty="0" smtClean="0">
                <a:solidFill>
                  <a:srgbClr val="0000FF"/>
                </a:solidFill>
              </a:rPr>
              <a:t>     what is </a:t>
            </a:r>
            <a:r>
              <a:rPr lang="en-IN" sz="1600" b="1" dirty="0">
                <a:solidFill>
                  <a:srgbClr val="0000FF"/>
                </a:solidFill>
              </a:rPr>
              <a:t>the temperature in Celsius?</a:t>
            </a:r>
            <a:endParaRPr lang="en-IN" sz="1600" dirty="0">
              <a:solidFill>
                <a:srgbClr val="0000FF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9645" y="2104159"/>
            <a:ext cx="6064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Soln.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39236" y="2114279"/>
            <a:ext cx="2076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Hence, 0</a:t>
            </a:r>
            <a:r>
              <a:rPr lang="en-IN" sz="1600" baseline="30000" dirty="0" smtClean="0">
                <a:solidFill>
                  <a:prstClr val="black"/>
                </a:solidFill>
              </a:rPr>
              <a:t>0</a:t>
            </a:r>
            <a:r>
              <a:rPr lang="en-IN" sz="1600" dirty="0" smtClean="0">
                <a:solidFill>
                  <a:prstClr val="black"/>
                </a:solidFill>
              </a:rPr>
              <a:t>C  </a:t>
            </a:r>
            <a:r>
              <a:rPr lang="en-IN" sz="1600" dirty="0">
                <a:solidFill>
                  <a:prstClr val="black"/>
                </a:solidFill>
              </a:rPr>
              <a:t>= </a:t>
            </a:r>
            <a:r>
              <a:rPr lang="en-IN" sz="1600" dirty="0" smtClean="0">
                <a:solidFill>
                  <a:prstClr val="black"/>
                </a:solidFill>
              </a:rPr>
              <a:t> 32</a:t>
            </a:r>
            <a:r>
              <a:rPr lang="en-IN" sz="1600" baseline="30000" dirty="0" smtClean="0">
                <a:solidFill>
                  <a:prstClr val="black"/>
                </a:solidFill>
              </a:rPr>
              <a:t>0</a:t>
            </a:r>
            <a:r>
              <a:rPr lang="en-IN" sz="1600" dirty="0" smtClean="0">
                <a:solidFill>
                  <a:prstClr val="black"/>
                </a:solidFill>
              </a:rPr>
              <a:t>F </a:t>
            </a:r>
            <a:endParaRPr lang="en-IN" sz="1600" dirty="0">
              <a:solidFill>
                <a:prstClr val="black"/>
              </a:solidFill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6317955" y="2852543"/>
            <a:ext cx="532156" cy="246221"/>
            <a:chOff x="2390851" y="3573060"/>
            <a:chExt cx="532156" cy="246221"/>
          </a:xfrm>
        </p:grpSpPr>
        <p:sp>
          <p:nvSpPr>
            <p:cNvPr id="116" name="Oval Callout 115"/>
            <p:cNvSpPr/>
            <p:nvPr/>
          </p:nvSpPr>
          <p:spPr>
            <a:xfrm>
              <a:off x="2390851" y="3587178"/>
              <a:ext cx="532156" cy="221409"/>
            </a:xfrm>
            <a:prstGeom prst="wedgeEllipseCallout">
              <a:avLst>
                <a:gd name="adj1" fmla="val -59688"/>
                <a:gd name="adj2" fmla="val 79652"/>
              </a:avLst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483075" y="3573060"/>
              <a:ext cx="43993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0</a:t>
              </a:r>
              <a:r>
                <a:rPr lang="en-US" sz="1000" b="1" baseline="3000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0</a:t>
              </a:r>
              <a:endParaRPr lang="en-US" sz="10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5978649" y="2952386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0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 flipV="1">
            <a:off x="5878516" y="3168650"/>
            <a:ext cx="367606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5178674" y="2822573"/>
            <a:ext cx="582539" cy="246221"/>
            <a:chOff x="2360321" y="3568123"/>
            <a:chExt cx="582539" cy="246221"/>
          </a:xfrm>
        </p:grpSpPr>
        <p:sp>
          <p:nvSpPr>
            <p:cNvPr id="122" name="Oval Callout 121"/>
            <p:cNvSpPr/>
            <p:nvPr/>
          </p:nvSpPr>
          <p:spPr>
            <a:xfrm>
              <a:off x="2390851" y="3587178"/>
              <a:ext cx="532156" cy="221409"/>
            </a:xfrm>
            <a:prstGeom prst="wedgeEllipseCallout">
              <a:avLst>
                <a:gd name="adj1" fmla="val 71869"/>
                <a:gd name="adj2" fmla="val 90407"/>
              </a:avLst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360321" y="3568123"/>
              <a:ext cx="58253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-17.5</a:t>
              </a:r>
              <a:r>
                <a:rPr lang="en-US" sz="1000" b="1" baseline="3000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0</a:t>
              </a:r>
              <a:endParaRPr lang="en-US" sz="10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5683585" y="2928815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0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962374" y="2412184"/>
            <a:ext cx="2609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and  0</a:t>
            </a:r>
            <a:r>
              <a:rPr lang="en-IN" sz="1600" baseline="30000" dirty="0" smtClean="0">
                <a:solidFill>
                  <a:prstClr val="black"/>
                </a:solidFill>
              </a:rPr>
              <a:t>0</a:t>
            </a:r>
            <a:r>
              <a:rPr lang="en-IN" sz="1600" dirty="0" smtClean="0">
                <a:solidFill>
                  <a:prstClr val="black"/>
                </a:solidFill>
              </a:rPr>
              <a:t>F  =  –17.5</a:t>
            </a:r>
            <a:r>
              <a:rPr lang="en-IN" sz="1600" baseline="30000" dirty="0" smtClean="0">
                <a:solidFill>
                  <a:prstClr val="black"/>
                </a:solidFill>
              </a:rPr>
              <a:t>0</a:t>
            </a:r>
            <a:r>
              <a:rPr lang="en-IN" sz="1600" dirty="0" smtClean="0">
                <a:solidFill>
                  <a:prstClr val="black"/>
                </a:solidFill>
              </a:rPr>
              <a:t>C (</a:t>
            </a:r>
            <a:r>
              <a:rPr lang="en-IN" sz="1600" dirty="0" err="1" smtClean="0">
                <a:solidFill>
                  <a:prstClr val="black"/>
                </a:solidFill>
              </a:rPr>
              <a:t>approx</a:t>
            </a:r>
            <a:r>
              <a:rPr lang="en-IN" sz="1600" dirty="0">
                <a:solidFill>
                  <a:prstClr val="black"/>
                </a:solidFill>
              </a:rPr>
              <a:t>).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41564" y="2821409"/>
            <a:ext cx="42193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00FF"/>
                </a:solidFill>
              </a:rPr>
              <a:t>(v) Is there a temperature which is </a:t>
            </a:r>
            <a:r>
              <a:rPr lang="en-IN" sz="1600" b="1" dirty="0" smtClean="0">
                <a:solidFill>
                  <a:srgbClr val="0000FF"/>
                </a:solidFill>
              </a:rPr>
              <a:t>numerically</a:t>
            </a:r>
          </a:p>
          <a:p>
            <a:r>
              <a:rPr lang="en-IN" sz="1600" b="1" dirty="0">
                <a:solidFill>
                  <a:srgbClr val="0000FF"/>
                </a:solidFill>
              </a:rPr>
              <a:t> </a:t>
            </a:r>
            <a:r>
              <a:rPr lang="en-IN" sz="1600" b="1" dirty="0" smtClean="0">
                <a:solidFill>
                  <a:srgbClr val="0000FF"/>
                </a:solidFill>
              </a:rPr>
              <a:t>    </a:t>
            </a:r>
            <a:r>
              <a:rPr lang="en-IN" sz="1600" b="1" dirty="0">
                <a:solidFill>
                  <a:srgbClr val="0000FF"/>
                </a:solidFill>
              </a:rPr>
              <a:t>the same in both Fahrenheit </a:t>
            </a:r>
            <a:r>
              <a:rPr lang="en-IN" sz="1600" b="1" dirty="0" smtClean="0">
                <a:solidFill>
                  <a:srgbClr val="0000FF"/>
                </a:solidFill>
              </a:rPr>
              <a:t>and Celsius</a:t>
            </a:r>
            <a:r>
              <a:rPr lang="en-IN" sz="1600" b="1" dirty="0">
                <a:solidFill>
                  <a:srgbClr val="0000FF"/>
                </a:solidFill>
              </a:rPr>
              <a:t>? </a:t>
            </a:r>
            <a:endParaRPr lang="en-IN" sz="1600" b="1" dirty="0" smtClean="0">
              <a:solidFill>
                <a:srgbClr val="0000FF"/>
              </a:solidFill>
            </a:endParaRPr>
          </a:p>
          <a:p>
            <a:r>
              <a:rPr lang="en-IN" sz="1600" b="1" dirty="0">
                <a:solidFill>
                  <a:srgbClr val="0000FF"/>
                </a:solidFill>
              </a:rPr>
              <a:t> </a:t>
            </a:r>
            <a:r>
              <a:rPr lang="en-IN" sz="1600" b="1" dirty="0" smtClean="0">
                <a:solidFill>
                  <a:srgbClr val="0000FF"/>
                </a:solidFill>
              </a:rPr>
              <a:t>    If yes, find </a:t>
            </a:r>
            <a:r>
              <a:rPr lang="en-IN" sz="1600" b="1" dirty="0">
                <a:solidFill>
                  <a:srgbClr val="0000FF"/>
                </a:solidFill>
              </a:rPr>
              <a:t>it.</a:t>
            </a:r>
            <a:endParaRPr lang="en-IN" sz="1600" dirty="0">
              <a:solidFill>
                <a:srgbClr val="0000FF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1955" y="3600449"/>
            <a:ext cx="6064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Soln.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5346229" y="4028872"/>
            <a:ext cx="79754" cy="82994"/>
            <a:chOff x="5969000" y="2216944"/>
            <a:chExt cx="94456" cy="94456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27" name="Oval 226"/>
            <p:cNvSpPr/>
            <p:nvPr/>
          </p:nvSpPr>
          <p:spPr>
            <a:xfrm>
              <a:off x="5969000" y="2216944"/>
              <a:ext cx="94456" cy="9445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28" name="Oval 227"/>
            <p:cNvSpPr/>
            <p:nvPr/>
          </p:nvSpPr>
          <p:spPr>
            <a:xfrm>
              <a:off x="5994796" y="2242740"/>
              <a:ext cx="47625" cy="47625"/>
            </a:xfrm>
            <a:prstGeom prst="ellipse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</p:grpSp>
      <p:sp>
        <p:nvSpPr>
          <p:cNvPr id="229" name="Rectangle 228"/>
          <p:cNvSpPr/>
          <p:nvPr/>
        </p:nvSpPr>
        <p:spPr>
          <a:xfrm>
            <a:off x="647695" y="3607377"/>
            <a:ext cx="10287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</a:rPr>
              <a:t>Yes, – 40</a:t>
            </a:r>
            <a:r>
              <a:rPr lang="en-IN" sz="1600" baseline="30000" dirty="0">
                <a:solidFill>
                  <a:prstClr val="black"/>
                </a:solidFill>
              </a:rPr>
              <a:t>0</a:t>
            </a:r>
            <a:r>
              <a:rPr lang="en-IN" sz="1600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653939" y="3926031"/>
            <a:ext cx="23282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i.e</a:t>
            </a:r>
            <a:r>
              <a:rPr lang="en-IN" sz="1600" dirty="0">
                <a:solidFill>
                  <a:prstClr val="black"/>
                </a:solidFill>
              </a:rPr>
              <a:t>., – </a:t>
            </a:r>
            <a:r>
              <a:rPr lang="en-IN" sz="1600" dirty="0" smtClean="0">
                <a:solidFill>
                  <a:prstClr val="black"/>
                </a:solidFill>
              </a:rPr>
              <a:t>40</a:t>
            </a:r>
            <a:r>
              <a:rPr lang="en-IN" sz="1600" baseline="30000" dirty="0" smtClean="0">
                <a:solidFill>
                  <a:prstClr val="black"/>
                </a:solidFill>
              </a:rPr>
              <a:t>0</a:t>
            </a:r>
            <a:r>
              <a:rPr lang="en-IN" sz="1600" dirty="0" smtClean="0">
                <a:solidFill>
                  <a:prstClr val="black"/>
                </a:solidFill>
              </a:rPr>
              <a:t>C </a:t>
            </a:r>
            <a:r>
              <a:rPr lang="en-IN" sz="1600" dirty="0">
                <a:solidFill>
                  <a:prstClr val="black"/>
                </a:solidFill>
              </a:rPr>
              <a:t>= – </a:t>
            </a:r>
            <a:r>
              <a:rPr lang="en-IN" sz="1600" dirty="0" smtClean="0">
                <a:solidFill>
                  <a:prstClr val="black"/>
                </a:solidFill>
              </a:rPr>
              <a:t>40</a:t>
            </a:r>
            <a:r>
              <a:rPr lang="en-IN" sz="1600" baseline="30000" dirty="0" smtClean="0">
                <a:solidFill>
                  <a:prstClr val="black"/>
                </a:solidFill>
              </a:rPr>
              <a:t>0</a:t>
            </a:r>
            <a:r>
              <a:rPr lang="en-IN" sz="1600" dirty="0" smtClean="0">
                <a:solidFill>
                  <a:prstClr val="black"/>
                </a:solidFill>
              </a:rPr>
              <a:t>F</a:t>
            </a:r>
            <a:r>
              <a:rPr lang="en-IN" sz="1600" dirty="0">
                <a:solidFill>
                  <a:prstClr val="black"/>
                </a:solidFill>
              </a:rPr>
              <a:t>.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2703071" y="175518"/>
            <a:ext cx="2793515" cy="1030417"/>
            <a:chOff x="357657" y="3387877"/>
            <a:chExt cx="1904670" cy="673396"/>
          </a:xfrm>
        </p:grpSpPr>
        <p:sp>
          <p:nvSpPr>
            <p:cNvPr id="112" name="Cloud Callout 111"/>
            <p:cNvSpPr/>
            <p:nvPr/>
          </p:nvSpPr>
          <p:spPr>
            <a:xfrm>
              <a:off x="357657" y="3387877"/>
              <a:ext cx="1904670" cy="673396"/>
            </a:xfrm>
            <a:prstGeom prst="cloudCallout">
              <a:avLst>
                <a:gd name="adj1" fmla="val -50241"/>
                <a:gd name="adj2" fmla="val 50105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33393" y="3459911"/>
              <a:ext cx="1613718" cy="512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Draw a 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 from 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0</a:t>
              </a:r>
              <a:r>
                <a:rPr lang="en-US" sz="1500" b="1" baseline="300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0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C </a:t>
              </a:r>
              <a:r>
                <a:rPr lang="en-US" sz="15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on X-axis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 till the line graph</a:t>
              </a:r>
              <a:endParaRPr lang="en-US" sz="1500" b="1" dirty="0" smtClea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756281" y="2383418"/>
            <a:ext cx="2793515" cy="1030417"/>
            <a:chOff x="357657" y="3387877"/>
            <a:chExt cx="1904670" cy="673396"/>
          </a:xfrm>
        </p:grpSpPr>
        <p:sp>
          <p:nvSpPr>
            <p:cNvPr id="160" name="Cloud Callout 159"/>
            <p:cNvSpPr/>
            <p:nvPr/>
          </p:nvSpPr>
          <p:spPr>
            <a:xfrm>
              <a:off x="357657" y="3387877"/>
              <a:ext cx="1904670" cy="673396"/>
            </a:xfrm>
            <a:prstGeom prst="cloudCallout">
              <a:avLst>
                <a:gd name="adj1" fmla="val 73079"/>
                <a:gd name="adj2" fmla="val -37604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68143" y="3439064"/>
              <a:ext cx="1613718" cy="512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From the point of intersection get temp. in Fahrenheit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2915834" y="691246"/>
            <a:ext cx="2793515" cy="1030417"/>
            <a:chOff x="357657" y="3387877"/>
            <a:chExt cx="1904670" cy="673396"/>
          </a:xfrm>
        </p:grpSpPr>
        <p:sp>
          <p:nvSpPr>
            <p:cNvPr id="192" name="Cloud Callout 191"/>
            <p:cNvSpPr/>
            <p:nvPr/>
          </p:nvSpPr>
          <p:spPr>
            <a:xfrm>
              <a:off x="357657" y="3387877"/>
              <a:ext cx="1904670" cy="673396"/>
            </a:xfrm>
            <a:prstGeom prst="cloudCallout">
              <a:avLst>
                <a:gd name="adj1" fmla="val -50241"/>
                <a:gd name="adj2" fmla="val 50105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33393" y="3459911"/>
              <a:ext cx="1613718" cy="512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Draw a 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 from 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0</a:t>
              </a:r>
              <a:r>
                <a:rPr lang="en-US" sz="1500" b="1" baseline="300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0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F </a:t>
              </a:r>
              <a:r>
                <a:rPr lang="en-US" sz="15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on 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Y-axis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 till the line graph</a:t>
              </a:r>
              <a:endParaRPr lang="en-US" sz="1500" b="1" dirty="0" smtClea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2415689" y="3245302"/>
            <a:ext cx="2793515" cy="1030417"/>
            <a:chOff x="357657" y="3387877"/>
            <a:chExt cx="1904670" cy="673396"/>
          </a:xfrm>
        </p:grpSpPr>
        <p:sp>
          <p:nvSpPr>
            <p:cNvPr id="197" name="Cloud Callout 196"/>
            <p:cNvSpPr/>
            <p:nvPr/>
          </p:nvSpPr>
          <p:spPr>
            <a:xfrm>
              <a:off x="357657" y="3387877"/>
              <a:ext cx="1904670" cy="673396"/>
            </a:xfrm>
            <a:prstGeom prst="cloudCallout">
              <a:avLst>
                <a:gd name="adj1" fmla="val 71937"/>
                <a:gd name="adj2" fmla="val -52050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68143" y="3439064"/>
              <a:ext cx="1613718" cy="512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From the point of intersection get temp. in </a:t>
              </a:r>
              <a:r>
                <a:rPr lang="en-US" sz="1500" b="1" dirty="0" err="1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Celcius</a:t>
              </a:r>
              <a:endParaRPr lang="en-US" sz="1500" b="1" dirty="0" smtClea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2337301" y="3430722"/>
            <a:ext cx="2793515" cy="1030417"/>
            <a:chOff x="357657" y="3387877"/>
            <a:chExt cx="1904670" cy="673396"/>
          </a:xfrm>
        </p:grpSpPr>
        <p:sp>
          <p:nvSpPr>
            <p:cNvPr id="218" name="Cloud Callout 217"/>
            <p:cNvSpPr/>
            <p:nvPr/>
          </p:nvSpPr>
          <p:spPr>
            <a:xfrm>
              <a:off x="357657" y="3387877"/>
              <a:ext cx="1904670" cy="673396"/>
            </a:xfrm>
            <a:prstGeom prst="cloudCallout">
              <a:avLst>
                <a:gd name="adj1" fmla="val -49099"/>
                <a:gd name="adj2" fmla="val -58241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86898" y="3439064"/>
              <a:ext cx="1376213" cy="512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Let us find a point with same X &amp; Y co-ordinate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749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64" grpId="1"/>
      <p:bldP spid="165" grpId="0"/>
      <p:bldP spid="165" grpId="1"/>
      <p:bldP spid="108" grpId="0"/>
      <p:bldP spid="109" grpId="0"/>
      <p:bldP spid="114" grpId="0"/>
      <p:bldP spid="118" grpId="0"/>
      <p:bldP spid="118" grpId="1"/>
      <p:bldP spid="124" grpId="0"/>
      <p:bldP spid="124" grpId="1"/>
      <p:bldP spid="125" grpId="0"/>
      <p:bldP spid="126" grpId="0"/>
      <p:bldP spid="127" grpId="0"/>
      <p:bldP spid="229" grpId="0"/>
      <p:bldP spid="2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17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496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ounded Rectangle 138"/>
          <p:cNvSpPr/>
          <p:nvPr/>
        </p:nvSpPr>
        <p:spPr>
          <a:xfrm>
            <a:off x="560830" y="936738"/>
            <a:ext cx="1831139" cy="249538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947042" y="111548"/>
            <a:ext cx="2022715" cy="249538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6167531" y="91835"/>
            <a:ext cx="1014510" cy="267698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88064" y="395433"/>
            <a:ext cx="2751263" cy="249538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444465" y="656445"/>
            <a:ext cx="2731008" cy="249538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" name="Text Box 3"/>
          <p:cNvSpPr txBox="1">
            <a:spLocks noChangeArrowheads="1"/>
          </p:cNvSpPr>
          <p:nvPr/>
        </p:nvSpPr>
        <p:spPr bwMode="auto">
          <a:xfrm>
            <a:off x="536171" y="2054502"/>
            <a:ext cx="385400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dirty="0">
                <a:solidFill>
                  <a:prstClr val="black"/>
                </a:solidFill>
              </a:rPr>
              <a:t>Let </a:t>
            </a:r>
            <a:r>
              <a:rPr lang="en-IN" i="1" dirty="0">
                <a:solidFill>
                  <a:prstClr val="black"/>
                </a:solidFill>
              </a:rPr>
              <a:t>‘x’ </a:t>
            </a:r>
            <a:r>
              <a:rPr lang="en-IN" dirty="0">
                <a:solidFill>
                  <a:prstClr val="black"/>
                </a:solidFill>
              </a:rPr>
              <a:t>be the distance and </a:t>
            </a:r>
            <a:r>
              <a:rPr lang="en-IN" i="1" dirty="0">
                <a:solidFill>
                  <a:prstClr val="black"/>
                </a:solidFill>
              </a:rPr>
              <a:t>‘y’ </a:t>
            </a:r>
            <a:r>
              <a:rPr lang="en-IN" dirty="0">
                <a:solidFill>
                  <a:prstClr val="black"/>
                </a:solidFill>
              </a:rPr>
              <a:t>be the </a:t>
            </a:r>
            <a:endParaRPr lang="en-IN" dirty="0" smtClean="0">
              <a:solidFill>
                <a:prstClr val="black"/>
              </a:solidFill>
            </a:endParaRPr>
          </a:p>
          <a:p>
            <a:r>
              <a:rPr lang="en-IN" dirty="0" smtClean="0">
                <a:solidFill>
                  <a:prstClr val="black"/>
                </a:solidFill>
              </a:rPr>
              <a:t>work </a:t>
            </a:r>
            <a:r>
              <a:rPr lang="en-IN" dirty="0">
                <a:solidFill>
                  <a:prstClr val="black"/>
                </a:solidFill>
              </a:rPr>
              <a:t>done. Therefore, according to </a:t>
            </a:r>
            <a:r>
              <a:rPr lang="en-IN" dirty="0" smtClean="0">
                <a:solidFill>
                  <a:prstClr val="black"/>
                </a:solidFill>
              </a:rPr>
              <a:t>the</a:t>
            </a:r>
          </a:p>
          <a:p>
            <a:r>
              <a:rPr lang="en-IN" dirty="0" smtClean="0">
                <a:solidFill>
                  <a:prstClr val="black"/>
                </a:solidFill>
              </a:rPr>
              <a:t>problem the </a:t>
            </a:r>
            <a:r>
              <a:rPr lang="en-IN" dirty="0">
                <a:solidFill>
                  <a:prstClr val="black"/>
                </a:solidFill>
              </a:rPr>
              <a:t>equation will </a:t>
            </a:r>
            <a:r>
              <a:rPr lang="en-IN" dirty="0" smtClean="0">
                <a:solidFill>
                  <a:prstClr val="black"/>
                </a:solidFill>
              </a:rPr>
              <a:t>be.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6" name="Text Box 2"/>
          <p:cNvSpPr txBox="1">
            <a:spLocks noChangeArrowheads="1"/>
          </p:cNvSpPr>
          <p:nvPr/>
        </p:nvSpPr>
        <p:spPr bwMode="auto">
          <a:xfrm>
            <a:off x="116990" y="854587"/>
            <a:ext cx="73932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</a:rPr>
              <a:t>                                                    Also </a:t>
            </a:r>
            <a:r>
              <a:rPr lang="en-IN" b="1" dirty="0">
                <a:solidFill>
                  <a:srgbClr val="0000FF"/>
                </a:solidFill>
              </a:rPr>
              <a:t>read </a:t>
            </a:r>
          </a:p>
          <a:p>
            <a:r>
              <a:rPr lang="en-IN" b="1" dirty="0">
                <a:solidFill>
                  <a:srgbClr val="0000FF"/>
                </a:solidFill>
              </a:rPr>
              <a:t>from the graph the work done when the </a:t>
            </a:r>
          </a:p>
          <a:p>
            <a:r>
              <a:rPr lang="en-IN" b="1" dirty="0">
                <a:solidFill>
                  <a:srgbClr val="0000FF"/>
                </a:solidFill>
              </a:rPr>
              <a:t>distance travelled by the body is </a:t>
            </a:r>
          </a:p>
          <a:p>
            <a:r>
              <a:rPr lang="en-IN" b="1" dirty="0">
                <a:solidFill>
                  <a:srgbClr val="0000FF"/>
                </a:solidFill>
              </a:rPr>
              <a:t>(i) 2 units, (ii) 0 unit.</a:t>
            </a:r>
          </a:p>
        </p:txBody>
      </p:sp>
      <p:sp>
        <p:nvSpPr>
          <p:cNvPr id="225" name="Rounded Rectangle 224"/>
          <p:cNvSpPr/>
          <p:nvPr/>
        </p:nvSpPr>
        <p:spPr>
          <a:xfrm>
            <a:off x="777505" y="2990702"/>
            <a:ext cx="748732" cy="301941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5620" y="2053470"/>
            <a:ext cx="5806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Sol :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90525" y="3436585"/>
            <a:ext cx="2819400" cy="870347"/>
            <a:chOff x="0" y="960"/>
            <a:chExt cx="1776" cy="731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332" y="1440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332" y="1190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332" y="960"/>
              <a:ext cx="444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44" y="1440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44" y="1190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44" y="960"/>
              <a:ext cx="444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888" y="1440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0" y="1440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888" y="1190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0" y="1190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888" y="960"/>
              <a:ext cx="444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0" y="960"/>
              <a:ext cx="444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0" y="960"/>
              <a:ext cx="17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0" y="119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0" y="144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0" y="1691"/>
              <a:ext cx="17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0" y="960"/>
              <a:ext cx="0" cy="73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888" y="960"/>
              <a:ext cx="0" cy="7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776" y="960"/>
              <a:ext cx="0" cy="73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444" y="960"/>
              <a:ext cx="0" cy="7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1332" y="960"/>
              <a:ext cx="0" cy="7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599356" y="342706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594547" y="3695546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21812" y="3961645"/>
            <a:ext cx="6399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(x, y)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1314924" y="3668819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1314924" y="3383071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144593" y="3961645"/>
            <a:ext cx="6703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(0, </a:t>
            </a:r>
            <a:r>
              <a:rPr lang="en-US" dirty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025650" y="3668819"/>
            <a:ext cx="3545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060514" y="3383071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1844224" y="3961645"/>
            <a:ext cx="6703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(1,5)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633262" y="3668819"/>
            <a:ext cx="3722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-5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606813" y="3383071"/>
            <a:ext cx="4251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-1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2410479" y="3961645"/>
            <a:ext cx="8114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(-1,-5)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82" name="Group 85"/>
          <p:cNvGrpSpPr/>
          <p:nvPr/>
        </p:nvGrpSpPr>
        <p:grpSpPr>
          <a:xfrm>
            <a:off x="4369176" y="937498"/>
            <a:ext cx="4499052" cy="3679834"/>
            <a:chOff x="4492548" y="1300989"/>
            <a:chExt cx="4499052" cy="4906453"/>
          </a:xfrm>
        </p:grpSpPr>
        <p:pic>
          <p:nvPicPr>
            <p:cNvPr id="83" name="Picture 82" descr="graph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5800" y="1346392"/>
              <a:ext cx="4495800" cy="481129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cxnSp>
          <p:nvCxnSpPr>
            <p:cNvPr id="85" name="Straight Arrow Connector 84"/>
            <p:cNvCxnSpPr/>
            <p:nvPr/>
          </p:nvCxnSpPr>
          <p:spPr>
            <a:xfrm flipH="1">
              <a:off x="6731000" y="1676399"/>
              <a:ext cx="794" cy="41996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4732020" y="3749040"/>
              <a:ext cx="3931920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8628164" y="3581400"/>
              <a:ext cx="304892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X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837357" y="3688105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1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046907" y="3688105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2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269366" y="3688105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3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504111" y="3688105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4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727950" y="3688105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5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951789" y="3688105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6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180391" y="3688105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7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8408993" y="3688105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8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667500" y="3688105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0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775364" y="3695749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–8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003964" y="3695749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–7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223962" y="3695749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–6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448464" y="3695749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–5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677064" y="3695749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–4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889784" y="3695749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–3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110445" y="3695749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–2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354919" y="3695749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–1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498101" y="3426022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1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498101" y="3222821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2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498101" y="3045023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3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498101" y="2870200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4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498101" y="2673547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5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498101" y="2492572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6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498101" y="2111573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8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498101" y="1921073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9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465240" y="1749623"/>
              <a:ext cx="316112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10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498101" y="2302073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7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475829" y="3799917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–1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471309" y="3983616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–2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471309" y="4158650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–3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471309" y="4329685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–4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471309" y="4532885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–5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471309" y="4908161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–7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471309" y="4711108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–6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471309" y="5073054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–8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471309" y="5249269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–9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438448" y="5435012"/>
              <a:ext cx="380232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–10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591300" y="1300989"/>
              <a:ext cx="296876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y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583680" y="5714999"/>
              <a:ext cx="354584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Y</a:t>
              </a:r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  <a:sym typeface="Symbol"/>
                </a:rPr>
                <a:t>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</a:endParaRPr>
            </a:p>
          </p:txBody>
        </p:sp>
        <p:sp>
          <p:nvSpPr>
            <p:cNvPr id="127" name="Text Box 5"/>
            <p:cNvSpPr txBox="1">
              <a:spLocks noChangeArrowheads="1"/>
            </p:cNvSpPr>
            <p:nvPr/>
          </p:nvSpPr>
          <p:spPr bwMode="auto">
            <a:xfrm>
              <a:off x="7048500" y="1546860"/>
              <a:ext cx="1675202" cy="51706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b="1" dirty="0" smtClean="0">
                  <a:solidFill>
                    <a:prstClr val="black"/>
                  </a:solidFill>
                </a:rPr>
                <a:t>Scale : 1 cm = 1 unit</a:t>
              </a:r>
            </a:p>
            <a:p>
              <a:pPr>
                <a:lnSpc>
                  <a:spcPct val="80000"/>
                </a:lnSpc>
              </a:pPr>
              <a:r>
                <a:rPr lang="en-US" sz="1200" b="1" dirty="0" smtClean="0">
                  <a:solidFill>
                    <a:prstClr val="black"/>
                  </a:solidFill>
                </a:rPr>
                <a:t>            on both the axes</a:t>
              </a:r>
              <a:endParaRPr lang="en-US" sz="1200" b="1" dirty="0">
                <a:solidFill>
                  <a:prstClr val="black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492548" y="3566160"/>
              <a:ext cx="362600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X</a:t>
              </a:r>
              <a:r>
                <a:rPr lang="en-US" cap="all" dirty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Symbol" pitchFamily="18" charset="2"/>
                  <a:sym typeface="Symbol"/>
                </a:rPr>
                <a:t>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Symbol" pitchFamily="18" charset="2"/>
              </a:endParaRPr>
            </a:p>
          </p:txBody>
        </p:sp>
      </p:grpSp>
      <p:grpSp>
        <p:nvGrpSpPr>
          <p:cNvPr id="140" name="Group 235"/>
          <p:cNvGrpSpPr/>
          <p:nvPr/>
        </p:nvGrpSpPr>
        <p:grpSpPr>
          <a:xfrm>
            <a:off x="6562726" y="2743202"/>
            <a:ext cx="93339" cy="70004"/>
            <a:chOff x="6647186" y="3067050"/>
            <a:chExt cx="93339" cy="93339"/>
          </a:xfrm>
        </p:grpSpPr>
        <p:sp>
          <p:nvSpPr>
            <p:cNvPr id="141" name="Oval 140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44" name="Rectangle 143"/>
          <p:cNvSpPr/>
          <p:nvPr/>
        </p:nvSpPr>
        <p:spPr>
          <a:xfrm>
            <a:off x="6567083" y="2867223"/>
            <a:ext cx="6655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A(0, </a:t>
            </a:r>
            <a:r>
              <a:rPr lang="en-US" sz="1400" dirty="0">
                <a:solidFill>
                  <a:prstClr val="black"/>
                </a:solidFill>
              </a:rPr>
              <a:t>0</a:t>
            </a:r>
            <a:r>
              <a:rPr lang="en-US" sz="1400" dirty="0" smtClean="0">
                <a:solidFill>
                  <a:prstClr val="black"/>
                </a:solidFill>
              </a:rPr>
              <a:t>)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145" name="Group 168"/>
          <p:cNvGrpSpPr/>
          <p:nvPr/>
        </p:nvGrpSpPr>
        <p:grpSpPr>
          <a:xfrm>
            <a:off x="6798348" y="2044400"/>
            <a:ext cx="93339" cy="70004"/>
            <a:chOff x="6647186" y="3067050"/>
            <a:chExt cx="93339" cy="93339"/>
          </a:xfrm>
        </p:grpSpPr>
        <p:sp>
          <p:nvSpPr>
            <p:cNvPr id="146" name="Oval 145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6846545" y="1959173"/>
            <a:ext cx="659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B(1, 5)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151" name="Group 168"/>
          <p:cNvGrpSpPr/>
          <p:nvPr/>
        </p:nvGrpSpPr>
        <p:grpSpPr>
          <a:xfrm>
            <a:off x="6352457" y="3441208"/>
            <a:ext cx="93339" cy="70004"/>
            <a:chOff x="6647186" y="3067050"/>
            <a:chExt cx="93339" cy="93339"/>
          </a:xfrm>
        </p:grpSpPr>
        <p:sp>
          <p:nvSpPr>
            <p:cNvPr id="152" name="Oval 151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54" name="Rectangle 153"/>
          <p:cNvSpPr/>
          <p:nvPr/>
        </p:nvSpPr>
        <p:spPr>
          <a:xfrm>
            <a:off x="5650118" y="3359389"/>
            <a:ext cx="7665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C(-1, -5)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 flipH="1">
            <a:off x="6238876" y="1619250"/>
            <a:ext cx="742949" cy="2390775"/>
          </a:xfrm>
          <a:prstGeom prst="straightConnector1">
            <a:avLst/>
          </a:prstGeom>
          <a:ln w="12700">
            <a:solidFill>
              <a:srgbClr val="0000C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 Box 2"/>
          <p:cNvSpPr txBox="1">
            <a:spLocks noChangeArrowheads="1"/>
          </p:cNvSpPr>
          <p:nvPr/>
        </p:nvSpPr>
        <p:spPr bwMode="auto">
          <a:xfrm>
            <a:off x="74363" y="37921"/>
            <a:ext cx="73932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</a:rPr>
              <a:t>Q. </a:t>
            </a:r>
            <a:r>
              <a:rPr lang="en-IN" b="1" dirty="0">
                <a:solidFill>
                  <a:srgbClr val="0000FF"/>
                </a:solidFill>
              </a:rPr>
              <a:t>If the work done by a body on application of a constant force is </a:t>
            </a:r>
            <a:r>
              <a:rPr lang="en-IN" b="1" dirty="0" smtClean="0">
                <a:solidFill>
                  <a:srgbClr val="0000FF"/>
                </a:solidFill>
              </a:rPr>
              <a:t>directly</a:t>
            </a:r>
          </a:p>
          <a:p>
            <a:r>
              <a:rPr lang="en-IN" b="1" dirty="0" smtClean="0">
                <a:solidFill>
                  <a:srgbClr val="0000FF"/>
                </a:solidFill>
              </a:rPr>
              <a:t> proportional to </a:t>
            </a:r>
            <a:r>
              <a:rPr lang="en-IN" b="1" dirty="0">
                <a:solidFill>
                  <a:srgbClr val="0000FF"/>
                </a:solidFill>
              </a:rPr>
              <a:t>the distance travelled by the body. </a:t>
            </a:r>
            <a:endParaRPr lang="en-IN" b="1" dirty="0" smtClean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9644" y="2597825"/>
            <a:ext cx="12394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33CC"/>
                </a:solidFill>
              </a:rPr>
              <a:t>When x = 0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y</a:t>
            </a:r>
            <a:r>
              <a:rPr lang="en-US" dirty="0" smtClean="0">
                <a:solidFill>
                  <a:prstClr val="black"/>
                </a:solidFill>
              </a:rPr>
              <a:t> = 5(0)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y =  </a:t>
            </a:r>
            <a:r>
              <a:rPr lang="en-US" dirty="0">
                <a:solidFill>
                  <a:prstClr val="black"/>
                </a:solidFill>
              </a:rPr>
              <a:t>0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792244" y="2597825"/>
            <a:ext cx="12923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33CC"/>
                </a:solidFill>
              </a:rPr>
              <a:t>When x =  1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y = 5(1)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y =  5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609676" y="2597825"/>
            <a:ext cx="13628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33CC"/>
                </a:solidFill>
              </a:rPr>
              <a:t>When x = - 1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y</a:t>
            </a:r>
            <a:r>
              <a:rPr lang="en-US" dirty="0" smtClean="0">
                <a:solidFill>
                  <a:prstClr val="black"/>
                </a:solidFill>
              </a:rPr>
              <a:t> = 5(-</a:t>
            </a:r>
            <a:r>
              <a:rPr lang="en-US" dirty="0">
                <a:solidFill>
                  <a:prstClr val="black"/>
                </a:solidFill>
              </a:rPr>
              <a:t>1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y</a:t>
            </a:r>
            <a:r>
              <a:rPr lang="en-US" dirty="0" smtClean="0">
                <a:solidFill>
                  <a:prstClr val="black"/>
                </a:solidFill>
              </a:rPr>
              <a:t> = - 5</a:t>
            </a:r>
          </a:p>
        </p:txBody>
      </p:sp>
      <p:sp>
        <p:nvSpPr>
          <p:cNvPr id="42" name="TextBox 41"/>
          <p:cNvSpPr txBox="1"/>
          <p:nvPr/>
        </p:nvSpPr>
        <p:spPr>
          <a:xfrm rot="17249867">
            <a:off x="6437182" y="1796740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y = 5x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2769350" y="2182975"/>
            <a:ext cx="3562251" cy="1428751"/>
            <a:chOff x="355544" y="3471070"/>
            <a:chExt cx="2016369" cy="837407"/>
          </a:xfrm>
        </p:grpSpPr>
        <p:sp>
          <p:nvSpPr>
            <p:cNvPr id="181" name="Cloud Callout 180"/>
            <p:cNvSpPr/>
            <p:nvPr/>
          </p:nvSpPr>
          <p:spPr>
            <a:xfrm>
              <a:off x="355544" y="3471070"/>
              <a:ext cx="2016369" cy="837407"/>
            </a:xfrm>
            <a:prstGeom prst="cloudCallout">
              <a:avLst>
                <a:gd name="adj1" fmla="val -74358"/>
                <a:gd name="adj2" fmla="val 30851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613412" y="3605055"/>
              <a:ext cx="1597743" cy="459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We have to prepare 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 table of coordinates 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for this equation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4321616" y="895350"/>
            <a:ext cx="2231584" cy="1066096"/>
            <a:chOff x="457208" y="3493608"/>
            <a:chExt cx="1263161" cy="624851"/>
          </a:xfrm>
        </p:grpSpPr>
        <p:sp>
          <p:nvSpPr>
            <p:cNvPr id="189" name="Cloud Callout 188"/>
            <p:cNvSpPr/>
            <p:nvPr/>
          </p:nvSpPr>
          <p:spPr>
            <a:xfrm>
              <a:off x="457208" y="3493608"/>
              <a:ext cx="1263161" cy="624851"/>
            </a:xfrm>
            <a:prstGeom prst="cloudCallout">
              <a:avLst>
                <a:gd name="adj1" fmla="val -59652"/>
                <a:gd name="adj2" fmla="val -42482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52759" y="3629498"/>
              <a:ext cx="915187" cy="189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What we need to find?</a:t>
              </a: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3419382" y="1990972"/>
            <a:ext cx="3810000" cy="1543050"/>
            <a:chOff x="193047" y="3404078"/>
            <a:chExt cx="2286000" cy="870902"/>
          </a:xfrm>
        </p:grpSpPr>
        <p:sp>
          <p:nvSpPr>
            <p:cNvPr id="202" name="Cloud Callout 201"/>
            <p:cNvSpPr/>
            <p:nvPr/>
          </p:nvSpPr>
          <p:spPr>
            <a:xfrm>
              <a:off x="226148" y="3404078"/>
              <a:ext cx="2156604" cy="870902"/>
            </a:xfrm>
            <a:prstGeom prst="cloudCallout">
              <a:avLst>
                <a:gd name="adj1" fmla="val -85806"/>
                <a:gd name="adj2" fmla="val 50604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93047" y="3586860"/>
              <a:ext cx="2286000" cy="573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Now whichever variable is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in the R.H.S. we will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Assume the values for that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variable</a:t>
              </a:r>
            </a:p>
          </p:txBody>
        </p:sp>
      </p:grpSp>
      <p:sp>
        <p:nvSpPr>
          <p:cNvPr id="258" name="Text Box 3"/>
          <p:cNvSpPr txBox="1">
            <a:spLocks noChangeArrowheads="1"/>
          </p:cNvSpPr>
          <p:nvPr/>
        </p:nvSpPr>
        <p:spPr bwMode="auto">
          <a:xfrm>
            <a:off x="120650" y="2944540"/>
            <a:ext cx="308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prstClr val="black"/>
                </a:solidFill>
                <a:latin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59" name="Text Box 3"/>
          <p:cNvSpPr txBox="1">
            <a:spLocks noChangeArrowheads="1"/>
          </p:cNvSpPr>
          <p:nvPr/>
        </p:nvSpPr>
        <p:spPr bwMode="auto">
          <a:xfrm>
            <a:off x="792480" y="2944540"/>
            <a:ext cx="308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i="1" dirty="0">
                <a:solidFill>
                  <a:prstClr val="black"/>
                </a:solidFill>
              </a:rPr>
              <a:t>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0" name="Text Box 3"/>
          <p:cNvSpPr txBox="1">
            <a:spLocks noChangeArrowheads="1"/>
          </p:cNvSpPr>
          <p:nvPr/>
        </p:nvSpPr>
        <p:spPr bwMode="auto">
          <a:xfrm>
            <a:off x="1005840" y="2944540"/>
            <a:ext cx="6128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prstClr val="black"/>
                </a:solidFill>
              </a:rPr>
              <a:t>= 5</a:t>
            </a:r>
            <a:r>
              <a:rPr lang="en-IN" i="1" dirty="0">
                <a:solidFill>
                  <a:prstClr val="black"/>
                </a:solidFill>
              </a:rPr>
              <a:t>x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204" name="Group 203"/>
          <p:cNvGrpSpPr/>
          <p:nvPr/>
        </p:nvGrpSpPr>
        <p:grpSpPr>
          <a:xfrm>
            <a:off x="2971800" y="2114550"/>
            <a:ext cx="3276600" cy="1314450"/>
            <a:chOff x="193047" y="3404078"/>
            <a:chExt cx="2286000" cy="870902"/>
          </a:xfrm>
        </p:grpSpPr>
        <p:sp>
          <p:nvSpPr>
            <p:cNvPr id="205" name="Cloud Callout 204"/>
            <p:cNvSpPr/>
            <p:nvPr/>
          </p:nvSpPr>
          <p:spPr>
            <a:xfrm>
              <a:off x="226148" y="3404078"/>
              <a:ext cx="2156604" cy="870902"/>
            </a:xfrm>
            <a:prstGeom prst="cloudCallout">
              <a:avLst>
                <a:gd name="adj1" fmla="val -74358"/>
                <a:gd name="adj2" fmla="val 30851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193047" y="3619925"/>
              <a:ext cx="2286000" cy="519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Now let us substitute these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Assumed values of x in the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Equation y = 5x </a:t>
              </a:r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1600200" y="1657350"/>
            <a:ext cx="3352800" cy="1257302"/>
            <a:chOff x="211750" y="3404077"/>
            <a:chExt cx="2286000" cy="821670"/>
          </a:xfrm>
        </p:grpSpPr>
        <p:sp>
          <p:nvSpPr>
            <p:cNvPr id="218" name="Cloud Callout 217"/>
            <p:cNvSpPr/>
            <p:nvPr/>
          </p:nvSpPr>
          <p:spPr>
            <a:xfrm>
              <a:off x="226147" y="3404077"/>
              <a:ext cx="2167694" cy="821670"/>
            </a:xfrm>
            <a:prstGeom prst="cloudCallout">
              <a:avLst>
                <a:gd name="adj1" fmla="val -33113"/>
                <a:gd name="adj2" fmla="val 104795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211750" y="3586669"/>
              <a:ext cx="2286000" cy="512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Now let us plot the points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In these table on 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 graph paper</a:t>
              </a:r>
            </a:p>
          </p:txBody>
        </p:sp>
      </p:grpSp>
      <p:sp>
        <p:nvSpPr>
          <p:cNvPr id="237" name="Cloud 236"/>
          <p:cNvSpPr/>
          <p:nvPr/>
        </p:nvSpPr>
        <p:spPr>
          <a:xfrm>
            <a:off x="1066800" y="1099346"/>
            <a:ext cx="4036567" cy="1777204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On graph paper 1st plot 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A(0,0) </a:t>
            </a:r>
            <a:r>
              <a:rPr lang="en-US" b="1" dirty="0" err="1">
                <a:solidFill>
                  <a:prstClr val="white"/>
                </a:solidFill>
                <a:latin typeface="Comic Sans MS" pitchFamily="66" charset="0"/>
              </a:rPr>
              <a:t>i.e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On X axis plot 0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and on Y axis plot 0</a:t>
            </a:r>
          </a:p>
        </p:txBody>
      </p:sp>
      <p:sp>
        <p:nvSpPr>
          <p:cNvPr id="238" name="Cloud 237"/>
          <p:cNvSpPr/>
          <p:nvPr/>
        </p:nvSpPr>
        <p:spPr>
          <a:xfrm>
            <a:off x="1481706" y="1581150"/>
            <a:ext cx="2752443" cy="810366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Now plot B(1,5)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9" name="Cloud 238"/>
          <p:cNvSpPr/>
          <p:nvPr/>
        </p:nvSpPr>
        <p:spPr>
          <a:xfrm>
            <a:off x="914400" y="1276350"/>
            <a:ext cx="4526280" cy="1383803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Now draw a straight line passing through these points 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A,B and C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240" name="Cloud 239"/>
          <p:cNvSpPr/>
          <p:nvPr/>
        </p:nvSpPr>
        <p:spPr>
          <a:xfrm>
            <a:off x="1371600" y="1200150"/>
            <a:ext cx="3312409" cy="1394465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Write the equation on the line</a:t>
            </a:r>
          </a:p>
        </p:txBody>
      </p:sp>
      <p:sp>
        <p:nvSpPr>
          <p:cNvPr id="241" name="Cloud 240"/>
          <p:cNvSpPr/>
          <p:nvPr/>
        </p:nvSpPr>
        <p:spPr>
          <a:xfrm>
            <a:off x="1447800" y="1581150"/>
            <a:ext cx="2743200" cy="810366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Now plot C(-1,-</a:t>
            </a: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5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)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5" name="Text Box 2"/>
          <p:cNvSpPr txBox="1">
            <a:spLocks noChangeArrowheads="1"/>
          </p:cNvSpPr>
          <p:nvPr/>
        </p:nvSpPr>
        <p:spPr bwMode="auto">
          <a:xfrm>
            <a:off x="74363" y="315567"/>
            <a:ext cx="739323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</a:rPr>
              <a:t>                                                                                            Express </a:t>
            </a:r>
            <a:r>
              <a:rPr lang="en-IN" b="1" dirty="0">
                <a:solidFill>
                  <a:srgbClr val="0000FF"/>
                </a:solidFill>
              </a:rPr>
              <a:t>this in the </a:t>
            </a:r>
            <a:r>
              <a:rPr lang="en-IN" b="1" dirty="0" smtClean="0">
                <a:solidFill>
                  <a:srgbClr val="0000FF"/>
                </a:solidFill>
              </a:rPr>
              <a:t>form</a:t>
            </a:r>
          </a:p>
          <a:p>
            <a:r>
              <a:rPr lang="en-IN" b="1" dirty="0" smtClean="0">
                <a:solidFill>
                  <a:srgbClr val="0000FF"/>
                </a:solidFill>
              </a:rPr>
              <a:t> </a:t>
            </a:r>
            <a:r>
              <a:rPr lang="en-IN" b="1" dirty="0">
                <a:solidFill>
                  <a:srgbClr val="0000FF"/>
                </a:solidFill>
              </a:rPr>
              <a:t>of an equation in two variables and draw the graph of the same by </a:t>
            </a:r>
            <a:r>
              <a:rPr lang="en-IN" b="1" dirty="0" smtClean="0">
                <a:solidFill>
                  <a:srgbClr val="0000FF"/>
                </a:solidFill>
              </a:rPr>
              <a:t>taking</a:t>
            </a:r>
          </a:p>
          <a:p>
            <a:r>
              <a:rPr lang="en-IN" b="1" dirty="0" smtClean="0">
                <a:solidFill>
                  <a:srgbClr val="0000FF"/>
                </a:solidFill>
              </a:rPr>
              <a:t> </a:t>
            </a:r>
            <a:r>
              <a:rPr lang="en-IN" b="1" dirty="0">
                <a:solidFill>
                  <a:srgbClr val="0000FF"/>
                </a:solidFill>
              </a:rPr>
              <a:t>the constant force as 5 units.</a:t>
            </a:r>
            <a:endParaRPr lang="en-IN" b="1" dirty="0" smtClean="0">
              <a:solidFill>
                <a:srgbClr val="0000FF"/>
              </a:solidFill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3716753" y="1315799"/>
            <a:ext cx="1575308" cy="839625"/>
            <a:chOff x="642949" y="3510123"/>
            <a:chExt cx="891684" cy="492114"/>
          </a:xfrm>
        </p:grpSpPr>
        <p:sp>
          <p:nvSpPr>
            <p:cNvPr id="134" name="Cloud Callout 133"/>
            <p:cNvSpPr/>
            <p:nvPr/>
          </p:nvSpPr>
          <p:spPr>
            <a:xfrm>
              <a:off x="642949" y="3510123"/>
              <a:ext cx="891684" cy="492114"/>
            </a:xfrm>
            <a:prstGeom prst="cloudCallout">
              <a:avLst>
                <a:gd name="adj1" fmla="val -59652"/>
                <a:gd name="adj2" fmla="val -42482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820822" y="3629498"/>
              <a:ext cx="579065" cy="189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y 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 x</a:t>
              </a:r>
              <a:endParaRPr lang="en-US" sz="1500" b="1" dirty="0" smtClea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4246884" y="1892306"/>
            <a:ext cx="1863493" cy="873713"/>
            <a:chOff x="571182" y="3468971"/>
            <a:chExt cx="1054807" cy="512095"/>
          </a:xfrm>
        </p:grpSpPr>
        <p:sp>
          <p:nvSpPr>
            <p:cNvPr id="137" name="Cloud Callout 136"/>
            <p:cNvSpPr/>
            <p:nvPr/>
          </p:nvSpPr>
          <p:spPr>
            <a:xfrm>
              <a:off x="571182" y="3468971"/>
              <a:ext cx="1035217" cy="512095"/>
            </a:xfrm>
            <a:prstGeom prst="cloudCallout">
              <a:avLst>
                <a:gd name="adj1" fmla="val -59652"/>
                <a:gd name="adj2" fmla="val -42482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94728" y="3511399"/>
              <a:ext cx="1031261" cy="388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y 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= </a:t>
              </a:r>
              <a:r>
                <a:rPr lang="en-US" sz="1500" b="1" dirty="0" err="1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kx</a:t>
              </a:r>
              <a:endParaRPr lang="en-US" sz="15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endParaRP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K is a constant</a:t>
              </a:r>
              <a:endParaRPr lang="en-US" sz="1500" b="1" dirty="0" smtClea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11906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500"/>
                            </p:stCondLst>
                            <p:childTnLst>
                              <p:par>
                                <p:cTn id="1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500"/>
                            </p:stCondLst>
                            <p:childTnLst>
                              <p:par>
                                <p:cTn id="34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000"/>
                            </p:stCondLst>
                            <p:childTnLst>
                              <p:par>
                                <p:cTn id="35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500"/>
                            </p:stCondLst>
                            <p:childTnLst>
                              <p:par>
                                <p:cTn id="37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000"/>
                            </p:stCondLst>
                            <p:childTnLst>
                              <p:par>
                                <p:cTn id="37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500"/>
                            </p:stCondLst>
                            <p:childTnLst>
                              <p:par>
                                <p:cTn id="39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000"/>
                            </p:stCondLst>
                            <p:childTnLst>
                              <p:par>
                                <p:cTn id="40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500"/>
                            </p:stCondLst>
                            <p:childTnLst>
                              <p:par>
                                <p:cTn id="4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500"/>
                            </p:stCondLst>
                            <p:childTnLst>
                              <p:par>
                                <p:cTn id="4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13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29" grpId="0" animBg="1"/>
      <p:bldP spid="129" grpId="1" animBg="1"/>
      <p:bldP spid="234" grpId="0"/>
      <p:bldP spid="225" grpId="0" animBg="1"/>
      <p:bldP spid="225" grpId="1" animBg="1"/>
      <p:bldP spid="3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144" grpId="0"/>
      <p:bldP spid="150" grpId="0"/>
      <p:bldP spid="154" grpId="0"/>
      <p:bldP spid="6" grpId="0" build="allAtOnce"/>
      <p:bldP spid="170" grpId="0" build="allAtOnce"/>
      <p:bldP spid="171" grpId="0" build="allAtOnce"/>
      <p:bldP spid="42" grpId="0"/>
      <p:bldP spid="258" grpId="0"/>
      <p:bldP spid="259" grpId="0"/>
      <p:bldP spid="260" grpId="0"/>
      <p:bldP spid="237" grpId="0" animBg="1"/>
      <p:bldP spid="237" grpId="1" animBg="1"/>
      <p:bldP spid="238" grpId="0" animBg="1"/>
      <p:bldP spid="238" grpId="1" animBg="1"/>
      <p:bldP spid="239" grpId="0" animBg="1"/>
      <p:bldP spid="239" grpId="1" animBg="1"/>
      <p:bldP spid="240" grpId="0" animBg="1"/>
      <p:bldP spid="240" grpId="1" animBg="1"/>
      <p:bldP spid="241" grpId="0" animBg="1"/>
      <p:bldP spid="24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 Box 2"/>
          <p:cNvSpPr txBox="1">
            <a:spLocks noChangeArrowheads="1"/>
          </p:cNvSpPr>
          <p:nvPr/>
        </p:nvSpPr>
        <p:spPr bwMode="auto">
          <a:xfrm>
            <a:off x="116990" y="854587"/>
            <a:ext cx="73932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</a:rPr>
              <a:t>                                                    Also </a:t>
            </a:r>
            <a:r>
              <a:rPr lang="en-IN" b="1" dirty="0">
                <a:solidFill>
                  <a:srgbClr val="0000FF"/>
                </a:solidFill>
              </a:rPr>
              <a:t>read </a:t>
            </a:r>
          </a:p>
          <a:p>
            <a:r>
              <a:rPr lang="en-IN" b="1" dirty="0">
                <a:solidFill>
                  <a:srgbClr val="0000FF"/>
                </a:solidFill>
              </a:rPr>
              <a:t>from the graph the work done when the </a:t>
            </a:r>
          </a:p>
          <a:p>
            <a:r>
              <a:rPr lang="en-IN" b="1" dirty="0">
                <a:solidFill>
                  <a:srgbClr val="0000FF"/>
                </a:solidFill>
              </a:rPr>
              <a:t>distance travelled by the body is </a:t>
            </a:r>
          </a:p>
          <a:p>
            <a:r>
              <a:rPr lang="en-IN" b="1" dirty="0">
                <a:solidFill>
                  <a:srgbClr val="0000FF"/>
                </a:solidFill>
              </a:rPr>
              <a:t>(i) 2 units, (ii) 0 unit.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5620" y="2053470"/>
            <a:ext cx="5806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Sol :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82" name="Group 85"/>
          <p:cNvGrpSpPr/>
          <p:nvPr/>
        </p:nvGrpSpPr>
        <p:grpSpPr>
          <a:xfrm>
            <a:off x="4369176" y="937498"/>
            <a:ext cx="4499052" cy="3679834"/>
            <a:chOff x="4492548" y="1300989"/>
            <a:chExt cx="4499052" cy="4906453"/>
          </a:xfrm>
        </p:grpSpPr>
        <p:pic>
          <p:nvPicPr>
            <p:cNvPr id="83" name="Picture 82" descr="graph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5800" y="1346392"/>
              <a:ext cx="4495800" cy="481129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cxnSp>
          <p:nvCxnSpPr>
            <p:cNvPr id="85" name="Straight Arrow Connector 84"/>
            <p:cNvCxnSpPr/>
            <p:nvPr/>
          </p:nvCxnSpPr>
          <p:spPr>
            <a:xfrm flipH="1">
              <a:off x="6731000" y="1676399"/>
              <a:ext cx="794" cy="41996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4732020" y="3749040"/>
              <a:ext cx="3931920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8628164" y="3581400"/>
              <a:ext cx="304892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X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837357" y="3688105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1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046907" y="3688105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2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269366" y="3688105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3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504111" y="3688105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4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727950" y="3688105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5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951789" y="3688105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6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180391" y="3688105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7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8408993" y="3688105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8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667500" y="3688105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0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775364" y="3695749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–8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003964" y="3695749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–7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223962" y="3695749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–6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448464" y="3695749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–5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677064" y="3695749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–4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889784" y="3695749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–3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110445" y="3695749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–2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354919" y="3695749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–1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498101" y="3426022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1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498101" y="3222821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2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498101" y="3045023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3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498101" y="2870200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4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498101" y="2673547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5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498101" y="2492572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6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498101" y="2111573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8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498101" y="1921073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9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465240" y="1749623"/>
              <a:ext cx="316112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10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498101" y="2302073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7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475829" y="3799917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–1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471309" y="3983616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–2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471309" y="4158650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–3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471309" y="4329685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–4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471309" y="4532885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–5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471309" y="4908161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–7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471309" y="4711108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–6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471309" y="5073054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–8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471309" y="5249269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–9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438448" y="5435012"/>
              <a:ext cx="380232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–10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591300" y="1300989"/>
              <a:ext cx="296876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y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583680" y="5714999"/>
              <a:ext cx="354584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Y</a:t>
              </a:r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  <a:sym typeface="Symbol"/>
                </a:rPr>
                <a:t>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492548" y="3566160"/>
              <a:ext cx="362600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X</a:t>
              </a:r>
              <a:r>
                <a:rPr lang="en-US" cap="all" dirty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Symbol" pitchFamily="18" charset="2"/>
                  <a:sym typeface="Symbol"/>
                </a:rPr>
                <a:t>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Symbol" pitchFamily="18" charset="2"/>
              </a:endParaRPr>
            </a:p>
          </p:txBody>
        </p:sp>
      </p:grpSp>
      <p:grpSp>
        <p:nvGrpSpPr>
          <p:cNvPr id="140" name="Group 235"/>
          <p:cNvGrpSpPr/>
          <p:nvPr/>
        </p:nvGrpSpPr>
        <p:grpSpPr>
          <a:xfrm>
            <a:off x="6562726" y="2743202"/>
            <a:ext cx="93339" cy="70004"/>
            <a:chOff x="6647186" y="3067050"/>
            <a:chExt cx="93339" cy="93339"/>
          </a:xfrm>
        </p:grpSpPr>
        <p:sp>
          <p:nvSpPr>
            <p:cNvPr id="141" name="Oval 140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44" name="Rectangle 143"/>
          <p:cNvSpPr/>
          <p:nvPr/>
        </p:nvSpPr>
        <p:spPr>
          <a:xfrm>
            <a:off x="6567083" y="2867223"/>
            <a:ext cx="6655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A(0, </a:t>
            </a:r>
            <a:r>
              <a:rPr lang="en-US" sz="1400" dirty="0">
                <a:solidFill>
                  <a:prstClr val="black"/>
                </a:solidFill>
              </a:rPr>
              <a:t>0</a:t>
            </a:r>
            <a:r>
              <a:rPr lang="en-US" sz="1400" dirty="0" smtClean="0">
                <a:solidFill>
                  <a:prstClr val="black"/>
                </a:solidFill>
              </a:rPr>
              <a:t>)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145" name="Group 168"/>
          <p:cNvGrpSpPr/>
          <p:nvPr/>
        </p:nvGrpSpPr>
        <p:grpSpPr>
          <a:xfrm>
            <a:off x="6798348" y="2044400"/>
            <a:ext cx="93339" cy="70004"/>
            <a:chOff x="6647186" y="3067050"/>
            <a:chExt cx="93339" cy="93339"/>
          </a:xfrm>
        </p:grpSpPr>
        <p:sp>
          <p:nvSpPr>
            <p:cNvPr id="146" name="Oval 145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6846545" y="1959173"/>
            <a:ext cx="659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B(1, 5)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151" name="Group 168"/>
          <p:cNvGrpSpPr/>
          <p:nvPr/>
        </p:nvGrpSpPr>
        <p:grpSpPr>
          <a:xfrm>
            <a:off x="6352457" y="3441208"/>
            <a:ext cx="93339" cy="70004"/>
            <a:chOff x="6647186" y="3067050"/>
            <a:chExt cx="93339" cy="93339"/>
          </a:xfrm>
        </p:grpSpPr>
        <p:sp>
          <p:nvSpPr>
            <p:cNvPr id="152" name="Oval 151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54" name="Rectangle 153"/>
          <p:cNvSpPr/>
          <p:nvPr/>
        </p:nvSpPr>
        <p:spPr>
          <a:xfrm>
            <a:off x="5650118" y="3359389"/>
            <a:ext cx="7665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C(-1, -5)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 flipH="1">
            <a:off x="6238877" y="1204913"/>
            <a:ext cx="876298" cy="2805112"/>
          </a:xfrm>
          <a:prstGeom prst="straightConnector1">
            <a:avLst/>
          </a:prstGeom>
          <a:ln w="12700">
            <a:solidFill>
              <a:srgbClr val="0000C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 Box 2"/>
          <p:cNvSpPr txBox="1">
            <a:spLocks noChangeArrowheads="1"/>
          </p:cNvSpPr>
          <p:nvPr/>
        </p:nvSpPr>
        <p:spPr bwMode="auto">
          <a:xfrm>
            <a:off x="74363" y="37921"/>
            <a:ext cx="73932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</a:rPr>
              <a:t>Q. </a:t>
            </a:r>
            <a:r>
              <a:rPr lang="en-IN" b="1" dirty="0">
                <a:solidFill>
                  <a:srgbClr val="0000FF"/>
                </a:solidFill>
              </a:rPr>
              <a:t>If the work done by a body on application of a constant force is </a:t>
            </a:r>
            <a:r>
              <a:rPr lang="en-IN" b="1" dirty="0" smtClean="0">
                <a:solidFill>
                  <a:srgbClr val="0000FF"/>
                </a:solidFill>
              </a:rPr>
              <a:t>directly</a:t>
            </a:r>
          </a:p>
          <a:p>
            <a:r>
              <a:rPr lang="en-IN" b="1" dirty="0" smtClean="0">
                <a:solidFill>
                  <a:srgbClr val="0000FF"/>
                </a:solidFill>
              </a:rPr>
              <a:t> proportional to </a:t>
            </a:r>
            <a:r>
              <a:rPr lang="en-IN" b="1" dirty="0">
                <a:solidFill>
                  <a:srgbClr val="0000FF"/>
                </a:solidFill>
              </a:rPr>
              <a:t>the distance travelled by the body. </a:t>
            </a:r>
            <a:endParaRPr lang="en-IN" b="1" dirty="0" smtClean="0">
              <a:solidFill>
                <a:srgbClr val="0000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 rot="17249867">
            <a:off x="6437182" y="1796740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y = 5x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55" name="Text Box 2"/>
          <p:cNvSpPr txBox="1">
            <a:spLocks noChangeArrowheads="1"/>
          </p:cNvSpPr>
          <p:nvPr/>
        </p:nvSpPr>
        <p:spPr bwMode="auto">
          <a:xfrm>
            <a:off x="74363" y="315567"/>
            <a:ext cx="739323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</a:rPr>
              <a:t>                                                                                            Express </a:t>
            </a:r>
            <a:r>
              <a:rPr lang="en-IN" b="1" dirty="0">
                <a:solidFill>
                  <a:srgbClr val="0000FF"/>
                </a:solidFill>
              </a:rPr>
              <a:t>this in the </a:t>
            </a:r>
            <a:r>
              <a:rPr lang="en-IN" b="1" dirty="0" smtClean="0">
                <a:solidFill>
                  <a:srgbClr val="0000FF"/>
                </a:solidFill>
              </a:rPr>
              <a:t>form</a:t>
            </a:r>
          </a:p>
          <a:p>
            <a:r>
              <a:rPr lang="en-IN" b="1" dirty="0" smtClean="0">
                <a:solidFill>
                  <a:srgbClr val="0000FF"/>
                </a:solidFill>
              </a:rPr>
              <a:t> </a:t>
            </a:r>
            <a:r>
              <a:rPr lang="en-IN" b="1" dirty="0">
                <a:solidFill>
                  <a:srgbClr val="0000FF"/>
                </a:solidFill>
              </a:rPr>
              <a:t>of an equation in two variables and draw the graph of the same by </a:t>
            </a:r>
            <a:r>
              <a:rPr lang="en-IN" b="1" dirty="0" smtClean="0">
                <a:solidFill>
                  <a:srgbClr val="0000FF"/>
                </a:solidFill>
              </a:rPr>
              <a:t>taking</a:t>
            </a:r>
          </a:p>
          <a:p>
            <a:r>
              <a:rPr lang="en-IN" b="1" dirty="0" smtClean="0">
                <a:solidFill>
                  <a:srgbClr val="0000FF"/>
                </a:solidFill>
              </a:rPr>
              <a:t> </a:t>
            </a:r>
            <a:r>
              <a:rPr lang="en-IN" b="1" dirty="0">
                <a:solidFill>
                  <a:srgbClr val="0000FF"/>
                </a:solidFill>
              </a:rPr>
              <a:t>the constant force as 5 units.</a:t>
            </a:r>
            <a:endParaRPr lang="en-IN" b="1" dirty="0" smtClean="0">
              <a:solidFill>
                <a:srgbClr val="0000FF"/>
              </a:solidFill>
            </a:endParaRPr>
          </a:p>
        </p:txBody>
      </p:sp>
      <p:sp>
        <p:nvSpPr>
          <p:cNvPr id="143" name="Text Box 3"/>
          <p:cNvSpPr txBox="1">
            <a:spLocks noChangeArrowheads="1"/>
          </p:cNvSpPr>
          <p:nvPr/>
        </p:nvSpPr>
        <p:spPr bwMode="auto">
          <a:xfrm>
            <a:off x="667366" y="2050648"/>
            <a:ext cx="31292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err="1" smtClean="0">
                <a:solidFill>
                  <a:prstClr val="black"/>
                </a:solidFill>
              </a:rPr>
              <a:t>i</a:t>
            </a:r>
            <a:r>
              <a:rPr lang="en-US" dirty="0" smtClean="0">
                <a:solidFill>
                  <a:prstClr val="black"/>
                </a:solidFill>
              </a:rPr>
              <a:t>) For distance travelled 2 units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 flipH="1">
            <a:off x="6621700" y="1386009"/>
            <a:ext cx="442044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7068130" y="1381246"/>
            <a:ext cx="1186" cy="1376293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2621585" y="1046988"/>
            <a:ext cx="2793515" cy="1030417"/>
            <a:chOff x="357657" y="3387877"/>
            <a:chExt cx="1904670" cy="673396"/>
          </a:xfrm>
        </p:grpSpPr>
        <p:sp>
          <p:nvSpPr>
            <p:cNvPr id="158" name="Cloud Callout 157"/>
            <p:cNvSpPr/>
            <p:nvPr/>
          </p:nvSpPr>
          <p:spPr>
            <a:xfrm>
              <a:off x="357657" y="3387877"/>
              <a:ext cx="1904670" cy="673396"/>
            </a:xfrm>
            <a:prstGeom prst="cloudCallout">
              <a:avLst>
                <a:gd name="adj1" fmla="val -50241"/>
                <a:gd name="adj2" fmla="val 50105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33393" y="3459911"/>
              <a:ext cx="1613718" cy="512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Draw a 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 from 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2 units </a:t>
              </a:r>
              <a:r>
                <a:rPr lang="en-US" sz="15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on X-axis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 till the line graph</a:t>
              </a:r>
              <a:endParaRPr lang="en-US" sz="1500" b="1" dirty="0" smtClea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3312759" y="1771110"/>
            <a:ext cx="2793515" cy="1030417"/>
            <a:chOff x="357657" y="3387877"/>
            <a:chExt cx="1904670" cy="673396"/>
          </a:xfrm>
        </p:grpSpPr>
        <p:sp>
          <p:nvSpPr>
            <p:cNvPr id="162" name="Cloud Callout 161"/>
            <p:cNvSpPr/>
            <p:nvPr/>
          </p:nvSpPr>
          <p:spPr>
            <a:xfrm>
              <a:off x="357657" y="3387877"/>
              <a:ext cx="1904670" cy="673396"/>
            </a:xfrm>
            <a:prstGeom prst="cloudCallout">
              <a:avLst>
                <a:gd name="adj1" fmla="val 81529"/>
                <a:gd name="adj2" fmla="val -74832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33393" y="3480758"/>
              <a:ext cx="1613718" cy="512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From the point of intersection drop a 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 on Y-axis</a:t>
              </a:r>
              <a:endParaRPr lang="en-US" sz="1500" b="1" dirty="0" smtClea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64" name="Text Box 3"/>
          <p:cNvSpPr txBox="1">
            <a:spLocks noChangeArrowheads="1"/>
          </p:cNvSpPr>
          <p:nvPr/>
        </p:nvSpPr>
        <p:spPr bwMode="auto">
          <a:xfrm>
            <a:off x="914141" y="2409706"/>
            <a:ext cx="2218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Work done is 10 units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5" name="Text Box 3"/>
          <p:cNvSpPr txBox="1">
            <a:spLocks noChangeArrowheads="1"/>
          </p:cNvSpPr>
          <p:nvPr/>
        </p:nvSpPr>
        <p:spPr bwMode="auto">
          <a:xfrm>
            <a:off x="625500" y="2721682"/>
            <a:ext cx="31821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(ii) For distance travelled 0 units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6" name="Text Box 3"/>
          <p:cNvSpPr txBox="1">
            <a:spLocks noChangeArrowheads="1"/>
          </p:cNvSpPr>
          <p:nvPr/>
        </p:nvSpPr>
        <p:spPr bwMode="auto">
          <a:xfrm>
            <a:off x="891325" y="3080740"/>
            <a:ext cx="2101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Work done is 0 units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471806" y="2623151"/>
            <a:ext cx="297044" cy="312195"/>
          </a:xfrm>
          <a:prstGeom prst="ellipse">
            <a:avLst/>
          </a:prstGeom>
          <a:noFill/>
          <a:ln>
            <a:solidFill>
              <a:srgbClr val="161FFC"/>
            </a:solidFill>
            <a:prstDash val="dash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prstClr val="white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6376267" y="1240476"/>
            <a:ext cx="297044" cy="312195"/>
          </a:xfrm>
          <a:prstGeom prst="ellipse">
            <a:avLst/>
          </a:prstGeom>
          <a:noFill/>
          <a:ln>
            <a:solidFill>
              <a:srgbClr val="161FFC"/>
            </a:solidFill>
            <a:prstDash val="dash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0556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3" grpId="0"/>
      <p:bldP spid="164" grpId="0"/>
      <p:bldP spid="165" grpId="0"/>
      <p:bldP spid="166" grpId="0"/>
      <p:bldP spid="7" grpId="0" animBg="1"/>
      <p:bldP spid="7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7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Rounded Rectangle 263"/>
          <p:cNvSpPr/>
          <p:nvPr/>
        </p:nvSpPr>
        <p:spPr>
          <a:xfrm>
            <a:off x="1196340" y="422910"/>
            <a:ext cx="3733800" cy="249538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" name="Rounded Rectangle 262"/>
          <p:cNvSpPr/>
          <p:nvPr/>
        </p:nvSpPr>
        <p:spPr>
          <a:xfrm>
            <a:off x="4417368" y="133350"/>
            <a:ext cx="2954982" cy="249538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832237" y="3279306"/>
            <a:ext cx="996563" cy="249538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5620" y="1211818"/>
            <a:ext cx="5806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Sol :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81000" y="3734758"/>
            <a:ext cx="2819400" cy="870347"/>
            <a:chOff x="0" y="960"/>
            <a:chExt cx="1776" cy="731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332" y="1440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332" y="1190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332" y="960"/>
              <a:ext cx="444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44" y="1440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44" y="1190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44" y="960"/>
              <a:ext cx="444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888" y="1440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0" y="1440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888" y="1190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0" y="1190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888" y="960"/>
              <a:ext cx="444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0" y="960"/>
              <a:ext cx="444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0" y="960"/>
              <a:ext cx="17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0" y="119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0" y="144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0" y="1691"/>
              <a:ext cx="17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0" y="960"/>
              <a:ext cx="0" cy="73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888" y="960"/>
              <a:ext cx="0" cy="7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776" y="960"/>
              <a:ext cx="0" cy="73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444" y="960"/>
              <a:ext cx="0" cy="7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1332" y="960"/>
              <a:ext cx="0" cy="7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589831" y="3725233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585022" y="3993719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12287" y="4259818"/>
            <a:ext cx="6399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(x, y)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1305399" y="3966992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1305399" y="3681244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135068" y="4259818"/>
            <a:ext cx="6703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(0, </a:t>
            </a:r>
            <a:r>
              <a:rPr lang="en-US" dirty="0">
                <a:solidFill>
                  <a:prstClr val="black"/>
                </a:solidFill>
              </a:rPr>
              <a:t>3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1917508" y="3966992"/>
            <a:ext cx="4251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-2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1943957" y="3681244"/>
            <a:ext cx="3722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-1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1745430" y="4259818"/>
            <a:ext cx="8114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(-1,-2)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623737" y="3966992"/>
            <a:ext cx="3722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-7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597288" y="3681244"/>
            <a:ext cx="4251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-2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2400954" y="4259818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(-2, -7)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82" name="Group 85"/>
          <p:cNvGrpSpPr/>
          <p:nvPr/>
        </p:nvGrpSpPr>
        <p:grpSpPr>
          <a:xfrm>
            <a:off x="4369176" y="937498"/>
            <a:ext cx="4499052" cy="3679834"/>
            <a:chOff x="4492548" y="1300989"/>
            <a:chExt cx="4499052" cy="4906453"/>
          </a:xfrm>
        </p:grpSpPr>
        <p:pic>
          <p:nvPicPr>
            <p:cNvPr id="83" name="Picture 82" descr="graph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5800" y="1346392"/>
              <a:ext cx="4495800" cy="481129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cxnSp>
          <p:nvCxnSpPr>
            <p:cNvPr id="85" name="Straight Arrow Connector 84"/>
            <p:cNvCxnSpPr/>
            <p:nvPr/>
          </p:nvCxnSpPr>
          <p:spPr>
            <a:xfrm flipH="1">
              <a:off x="6731000" y="1676399"/>
              <a:ext cx="794" cy="41996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4732020" y="3749040"/>
              <a:ext cx="3931920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8628164" y="3581400"/>
              <a:ext cx="304892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X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837357" y="3688105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1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046907" y="3688105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2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269366" y="3688105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3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504111" y="3688105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4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727950" y="3688105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5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951789" y="3688105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6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180391" y="3688105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7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8408993" y="3688105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8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667500" y="3688105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0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775364" y="3695749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–8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003964" y="3695749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–7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223962" y="3695749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–6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448464" y="3695749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–5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677064" y="3695749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–4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889784" y="3695749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–3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110445" y="3695749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–2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354919" y="3695749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–1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498101" y="3426022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1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498101" y="3222821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2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498101" y="3045023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3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498101" y="2870200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4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498101" y="2673547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5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498101" y="2492572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6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498101" y="2111573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8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498101" y="1921073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9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465240" y="1749623"/>
              <a:ext cx="316112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10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498101" y="2302073"/>
              <a:ext cx="25039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7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475829" y="3799917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–1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471309" y="3983616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–2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471309" y="4158650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–3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471309" y="4329685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–4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471309" y="4532885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–5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471309" y="4908161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–7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471309" y="4711108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–6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471309" y="5073054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–8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471309" y="5249269"/>
              <a:ext cx="314510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–9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438448" y="5435012"/>
              <a:ext cx="380232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–10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591300" y="1300989"/>
              <a:ext cx="296876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y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583680" y="5714999"/>
              <a:ext cx="354584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Y</a:t>
              </a:r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  <a:sym typeface="Symbol"/>
                </a:rPr>
                <a:t>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</a:endParaRPr>
            </a:p>
          </p:txBody>
        </p:sp>
        <p:sp>
          <p:nvSpPr>
            <p:cNvPr id="127" name="Text Box 5"/>
            <p:cNvSpPr txBox="1">
              <a:spLocks noChangeArrowheads="1"/>
            </p:cNvSpPr>
            <p:nvPr/>
          </p:nvSpPr>
          <p:spPr bwMode="auto">
            <a:xfrm>
              <a:off x="7048500" y="1546860"/>
              <a:ext cx="1675202" cy="51706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b="1" dirty="0" smtClean="0">
                  <a:solidFill>
                    <a:prstClr val="black"/>
                  </a:solidFill>
                </a:rPr>
                <a:t>Scale : 1 cm = 1 unit</a:t>
              </a:r>
            </a:p>
            <a:p>
              <a:pPr>
                <a:lnSpc>
                  <a:spcPct val="80000"/>
                </a:lnSpc>
              </a:pPr>
              <a:r>
                <a:rPr lang="en-US" sz="1200" b="1" dirty="0" smtClean="0">
                  <a:solidFill>
                    <a:prstClr val="black"/>
                  </a:solidFill>
                </a:rPr>
                <a:t>            on both the axes</a:t>
              </a:r>
              <a:endParaRPr lang="en-US" sz="1200" b="1" dirty="0">
                <a:solidFill>
                  <a:prstClr val="black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492548" y="3566160"/>
              <a:ext cx="362600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X</a:t>
              </a:r>
              <a:r>
                <a:rPr lang="en-US" cap="all" dirty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Symbol" pitchFamily="18" charset="2"/>
                  <a:sym typeface="Symbol"/>
                </a:rPr>
                <a:t>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Symbol" pitchFamily="18" charset="2"/>
              </a:endParaRPr>
            </a:p>
          </p:txBody>
        </p:sp>
      </p:grpSp>
      <p:grpSp>
        <p:nvGrpSpPr>
          <p:cNvPr id="140" name="Group 235"/>
          <p:cNvGrpSpPr/>
          <p:nvPr/>
        </p:nvGrpSpPr>
        <p:grpSpPr>
          <a:xfrm>
            <a:off x="6561914" y="2323946"/>
            <a:ext cx="93339" cy="70004"/>
            <a:chOff x="6647186" y="3067050"/>
            <a:chExt cx="93339" cy="93339"/>
          </a:xfrm>
        </p:grpSpPr>
        <p:sp>
          <p:nvSpPr>
            <p:cNvPr id="141" name="Oval 140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44" name="Rectangle 143"/>
          <p:cNvSpPr/>
          <p:nvPr/>
        </p:nvSpPr>
        <p:spPr>
          <a:xfrm>
            <a:off x="5834517" y="2187773"/>
            <a:ext cx="6655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A(0, </a:t>
            </a:r>
            <a:r>
              <a:rPr lang="en-US" sz="1400" dirty="0">
                <a:solidFill>
                  <a:prstClr val="black"/>
                </a:solidFill>
              </a:rPr>
              <a:t>3</a:t>
            </a:r>
            <a:r>
              <a:rPr lang="en-US" sz="1400" dirty="0" smtClean="0">
                <a:solidFill>
                  <a:prstClr val="black"/>
                </a:solidFill>
              </a:rPr>
              <a:t>)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145" name="Group 168"/>
          <p:cNvGrpSpPr/>
          <p:nvPr/>
        </p:nvGrpSpPr>
        <p:grpSpPr>
          <a:xfrm>
            <a:off x="6344427" y="3014663"/>
            <a:ext cx="93339" cy="70004"/>
            <a:chOff x="6647186" y="3067050"/>
            <a:chExt cx="93339" cy="93339"/>
          </a:xfrm>
        </p:grpSpPr>
        <p:sp>
          <p:nvSpPr>
            <p:cNvPr id="146" name="Oval 145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5638800" y="2928935"/>
            <a:ext cx="7681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B(-1, -2)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151" name="Group 168"/>
          <p:cNvGrpSpPr/>
          <p:nvPr/>
        </p:nvGrpSpPr>
        <p:grpSpPr>
          <a:xfrm>
            <a:off x="6126144" y="3709988"/>
            <a:ext cx="93339" cy="70004"/>
            <a:chOff x="6647186" y="3067050"/>
            <a:chExt cx="93339" cy="93339"/>
          </a:xfrm>
        </p:grpSpPr>
        <p:sp>
          <p:nvSpPr>
            <p:cNvPr id="152" name="Oval 151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54" name="Rectangle 153"/>
          <p:cNvSpPr/>
          <p:nvPr/>
        </p:nvSpPr>
        <p:spPr>
          <a:xfrm>
            <a:off x="5434671" y="3644900"/>
            <a:ext cx="7665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C(-2, -7)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 flipH="1">
            <a:off x="5959928" y="1454150"/>
            <a:ext cx="914402" cy="2952750"/>
          </a:xfrm>
          <a:prstGeom prst="straightConnector1">
            <a:avLst/>
          </a:prstGeom>
          <a:ln w="12700">
            <a:solidFill>
              <a:srgbClr val="0000C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 Box 2"/>
          <p:cNvSpPr txBox="1">
            <a:spLocks noChangeArrowheads="1"/>
          </p:cNvSpPr>
          <p:nvPr/>
        </p:nvSpPr>
        <p:spPr bwMode="auto">
          <a:xfrm>
            <a:off x="74363" y="76021"/>
            <a:ext cx="74694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</a:rPr>
              <a:t>Q. </a:t>
            </a:r>
            <a:r>
              <a:rPr lang="en-IN" b="1" dirty="0">
                <a:solidFill>
                  <a:srgbClr val="0000FF"/>
                </a:solidFill>
              </a:rPr>
              <a:t>The taxi fare in a city is as follows : For the first kilometre, the fare is Rs. 8 and </a:t>
            </a:r>
            <a:r>
              <a:rPr lang="en-IN" b="1" dirty="0" smtClean="0">
                <a:solidFill>
                  <a:srgbClr val="0000FF"/>
                </a:solidFill>
              </a:rPr>
              <a:t>for the </a:t>
            </a:r>
            <a:r>
              <a:rPr lang="en-IN" b="1" dirty="0">
                <a:solidFill>
                  <a:srgbClr val="0000FF"/>
                </a:solidFill>
              </a:rPr>
              <a:t>subsequent distance it is Rs. 5 per km. Taking the distance covered as </a:t>
            </a:r>
            <a:r>
              <a:rPr lang="en-IN" b="1" i="1" dirty="0">
                <a:solidFill>
                  <a:srgbClr val="0000FF"/>
                </a:solidFill>
              </a:rPr>
              <a:t>x </a:t>
            </a:r>
            <a:r>
              <a:rPr lang="en-IN" b="1" dirty="0">
                <a:solidFill>
                  <a:srgbClr val="0000FF"/>
                </a:solidFill>
              </a:rPr>
              <a:t>km </a:t>
            </a:r>
            <a:r>
              <a:rPr lang="en-IN" b="1" dirty="0" smtClean="0">
                <a:solidFill>
                  <a:srgbClr val="0000FF"/>
                </a:solidFill>
              </a:rPr>
              <a:t>and total </a:t>
            </a:r>
            <a:r>
              <a:rPr lang="en-IN" b="1" dirty="0">
                <a:solidFill>
                  <a:srgbClr val="0000FF"/>
                </a:solidFill>
              </a:rPr>
              <a:t>fare as Rs. </a:t>
            </a:r>
            <a:r>
              <a:rPr lang="en-IN" b="1" i="1" dirty="0">
                <a:solidFill>
                  <a:srgbClr val="0000FF"/>
                </a:solidFill>
              </a:rPr>
              <a:t>y</a:t>
            </a:r>
            <a:r>
              <a:rPr lang="en-IN" b="1" dirty="0">
                <a:solidFill>
                  <a:srgbClr val="0000FF"/>
                </a:solidFill>
              </a:rPr>
              <a:t>, write a linear equation for this information, and draw its graph</a:t>
            </a:r>
            <a:r>
              <a:rPr lang="en-IN" b="1" dirty="0" smtClean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97300" y="2597825"/>
            <a:ext cx="12394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33CC"/>
                </a:solidFill>
              </a:rPr>
              <a:t>When x = 0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y</a:t>
            </a:r>
            <a:r>
              <a:rPr lang="en-US" dirty="0" smtClean="0">
                <a:solidFill>
                  <a:prstClr val="black"/>
                </a:solidFill>
              </a:rPr>
              <a:t> = 5(0) + 3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y =  0 + </a:t>
            </a:r>
            <a:r>
              <a:rPr lang="en-US" dirty="0">
                <a:solidFill>
                  <a:prstClr val="black"/>
                </a:solidFill>
              </a:rPr>
              <a:t>3</a:t>
            </a:r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y = 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549900" y="2597825"/>
            <a:ext cx="13628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33CC"/>
                </a:solidFill>
              </a:rPr>
              <a:t>When x = - 1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y = 5(-1) + 3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y = - 5 </a:t>
            </a:r>
            <a:r>
              <a:rPr lang="en-US" dirty="0">
                <a:solidFill>
                  <a:prstClr val="black"/>
                </a:solidFill>
              </a:rPr>
              <a:t>+</a:t>
            </a:r>
            <a:r>
              <a:rPr lang="en-US" dirty="0" smtClean="0">
                <a:solidFill>
                  <a:prstClr val="black"/>
                </a:solidFill>
              </a:rPr>
              <a:t> 3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y</a:t>
            </a:r>
            <a:r>
              <a:rPr lang="en-US" dirty="0" smtClean="0">
                <a:solidFill>
                  <a:prstClr val="black"/>
                </a:solidFill>
              </a:rPr>
              <a:t> = - 2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7367332" y="2597825"/>
            <a:ext cx="13628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33CC"/>
                </a:solidFill>
              </a:rPr>
              <a:t>When x = - 2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y</a:t>
            </a:r>
            <a:r>
              <a:rPr lang="en-US" dirty="0" smtClean="0">
                <a:solidFill>
                  <a:prstClr val="black"/>
                </a:solidFill>
              </a:rPr>
              <a:t> = 5(-2) + </a:t>
            </a:r>
            <a:r>
              <a:rPr lang="en-US" dirty="0">
                <a:solidFill>
                  <a:prstClr val="black"/>
                </a:solidFill>
              </a:rPr>
              <a:t>3</a:t>
            </a:r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y</a:t>
            </a:r>
            <a:r>
              <a:rPr lang="en-US" dirty="0" smtClean="0">
                <a:solidFill>
                  <a:prstClr val="black"/>
                </a:solidFill>
              </a:rPr>
              <a:t> = - 10 </a:t>
            </a:r>
            <a:r>
              <a:rPr lang="en-US" dirty="0">
                <a:solidFill>
                  <a:prstClr val="black"/>
                </a:solidFill>
              </a:rPr>
              <a:t>+</a:t>
            </a:r>
            <a:r>
              <a:rPr lang="en-US" dirty="0" smtClean="0">
                <a:solidFill>
                  <a:prstClr val="black"/>
                </a:solidFill>
              </a:rPr>
              <a:t> 3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y</a:t>
            </a:r>
            <a:r>
              <a:rPr lang="en-US" dirty="0" smtClean="0">
                <a:solidFill>
                  <a:prstClr val="black"/>
                </a:solidFill>
              </a:rPr>
              <a:t> = - 7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 rot="17249867">
            <a:off x="6391523" y="1805139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y = 5x </a:t>
            </a:r>
            <a:r>
              <a:rPr lang="en-US" sz="1400" dirty="0">
                <a:solidFill>
                  <a:prstClr val="black"/>
                </a:solidFill>
              </a:rPr>
              <a:t>+</a:t>
            </a:r>
            <a:r>
              <a:rPr lang="en-US" sz="1400" dirty="0" smtClean="0">
                <a:solidFill>
                  <a:prstClr val="black"/>
                </a:solidFill>
              </a:rPr>
              <a:t> 3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2819400" y="2319122"/>
            <a:ext cx="2890518" cy="1319428"/>
            <a:chOff x="551473" y="3472999"/>
            <a:chExt cx="1636143" cy="773332"/>
          </a:xfrm>
        </p:grpSpPr>
        <p:sp>
          <p:nvSpPr>
            <p:cNvPr id="181" name="Cloud Callout 180"/>
            <p:cNvSpPr/>
            <p:nvPr/>
          </p:nvSpPr>
          <p:spPr>
            <a:xfrm>
              <a:off x="551473" y="3472999"/>
              <a:ext cx="1636143" cy="773332"/>
            </a:xfrm>
            <a:prstGeom prst="cloudCallout">
              <a:avLst>
                <a:gd name="adj1" fmla="val -74358"/>
                <a:gd name="adj2" fmla="val 30851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703327" y="3605055"/>
              <a:ext cx="1417916" cy="459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We have to prepare 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 table of coordinates 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for this equation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3505200" y="1047750"/>
            <a:ext cx="4038600" cy="1142999"/>
            <a:chOff x="-32644" y="3471070"/>
            <a:chExt cx="2286000" cy="669925"/>
          </a:xfrm>
        </p:grpSpPr>
        <p:sp>
          <p:nvSpPr>
            <p:cNvPr id="189" name="Cloud Callout 188"/>
            <p:cNvSpPr/>
            <p:nvPr/>
          </p:nvSpPr>
          <p:spPr>
            <a:xfrm>
              <a:off x="355544" y="3471070"/>
              <a:ext cx="1466491" cy="669925"/>
            </a:xfrm>
            <a:prstGeom prst="cloudCallout">
              <a:avLst>
                <a:gd name="adj1" fmla="val -59652"/>
                <a:gd name="adj2" fmla="val -42482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-32644" y="3629498"/>
              <a:ext cx="2286000" cy="324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Now let us see,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How we do this….</a:t>
              </a: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3200400" y="1962150"/>
            <a:ext cx="3810000" cy="1543050"/>
            <a:chOff x="193047" y="3404078"/>
            <a:chExt cx="2286000" cy="870902"/>
          </a:xfrm>
        </p:grpSpPr>
        <p:sp>
          <p:nvSpPr>
            <p:cNvPr id="202" name="Cloud Callout 201"/>
            <p:cNvSpPr/>
            <p:nvPr/>
          </p:nvSpPr>
          <p:spPr>
            <a:xfrm>
              <a:off x="226148" y="3404078"/>
              <a:ext cx="2156604" cy="870902"/>
            </a:xfrm>
            <a:prstGeom prst="cloudCallout">
              <a:avLst>
                <a:gd name="adj1" fmla="val -85806"/>
                <a:gd name="adj2" fmla="val 50604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93047" y="3586860"/>
              <a:ext cx="2286000" cy="573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Now whichever variable is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in the R.H.S. we will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Assume the values for that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variable</a:t>
              </a:r>
            </a:p>
          </p:txBody>
        </p:sp>
      </p:grpSp>
      <p:sp>
        <p:nvSpPr>
          <p:cNvPr id="234" name="Text Box 3"/>
          <p:cNvSpPr txBox="1">
            <a:spLocks noChangeArrowheads="1"/>
          </p:cNvSpPr>
          <p:nvPr/>
        </p:nvSpPr>
        <p:spPr bwMode="auto">
          <a:xfrm>
            <a:off x="1637538" y="1212850"/>
            <a:ext cx="27040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dirty="0">
                <a:solidFill>
                  <a:prstClr val="black"/>
                </a:solidFill>
              </a:rPr>
              <a:t>Taxi fare for first km = Rs. 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5" name="Text Box 3"/>
          <p:cNvSpPr txBox="1">
            <a:spLocks noChangeArrowheads="1"/>
          </p:cNvSpPr>
          <p:nvPr/>
        </p:nvSpPr>
        <p:spPr bwMode="auto">
          <a:xfrm>
            <a:off x="541020" y="1432163"/>
            <a:ext cx="38005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dirty="0">
                <a:solidFill>
                  <a:prstClr val="black"/>
                </a:solidFill>
              </a:rPr>
              <a:t>Taxi fare for the subsequent km = Rs. 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6" name="Text Box 3"/>
          <p:cNvSpPr txBox="1">
            <a:spLocks noChangeArrowheads="1"/>
          </p:cNvSpPr>
          <p:nvPr/>
        </p:nvSpPr>
        <p:spPr bwMode="auto">
          <a:xfrm>
            <a:off x="2611554" y="1665843"/>
            <a:ext cx="17071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dirty="0">
                <a:solidFill>
                  <a:prstClr val="black"/>
                </a:solidFill>
              </a:rPr>
              <a:t>Total fare = Rs. </a:t>
            </a:r>
            <a:r>
              <a:rPr lang="en-IN" i="1" dirty="0">
                <a:solidFill>
                  <a:prstClr val="black"/>
                </a:solidFill>
              </a:rPr>
              <a:t>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2" name="Text Box 3"/>
          <p:cNvSpPr txBox="1">
            <a:spLocks noChangeArrowheads="1"/>
          </p:cNvSpPr>
          <p:nvPr/>
        </p:nvSpPr>
        <p:spPr bwMode="auto">
          <a:xfrm>
            <a:off x="2201485" y="1912858"/>
            <a:ext cx="21324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dirty="0">
                <a:solidFill>
                  <a:prstClr val="black"/>
                </a:solidFill>
              </a:rPr>
              <a:t>Total distance = </a:t>
            </a:r>
            <a:r>
              <a:rPr lang="en-IN" i="1" dirty="0">
                <a:solidFill>
                  <a:prstClr val="black"/>
                </a:solidFill>
              </a:rPr>
              <a:t>x </a:t>
            </a:r>
            <a:r>
              <a:rPr lang="en-IN" dirty="0">
                <a:solidFill>
                  <a:prstClr val="black"/>
                </a:solidFill>
              </a:rPr>
              <a:t>km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3" name="Text Box 3"/>
          <p:cNvSpPr txBox="1">
            <a:spLocks noChangeArrowheads="1"/>
          </p:cNvSpPr>
          <p:nvPr/>
        </p:nvSpPr>
        <p:spPr bwMode="auto">
          <a:xfrm>
            <a:off x="541020" y="2168716"/>
            <a:ext cx="37261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prstClr val="black"/>
                </a:solidFill>
              </a:rPr>
              <a:t>The linear equation for the above information is given by :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5" name="Text Box 3"/>
          <p:cNvSpPr txBox="1">
            <a:spLocks noChangeArrowheads="1"/>
          </p:cNvSpPr>
          <p:nvPr/>
        </p:nvSpPr>
        <p:spPr bwMode="auto">
          <a:xfrm>
            <a:off x="784860" y="2690644"/>
            <a:ext cx="308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i="1" dirty="0">
                <a:solidFill>
                  <a:prstClr val="black"/>
                </a:solidFill>
              </a:rPr>
              <a:t>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6" name="Text Box 3"/>
          <p:cNvSpPr txBox="1">
            <a:spLocks noChangeArrowheads="1"/>
          </p:cNvSpPr>
          <p:nvPr/>
        </p:nvSpPr>
        <p:spPr bwMode="auto">
          <a:xfrm>
            <a:off x="979725" y="2690644"/>
            <a:ext cx="6128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prstClr val="black"/>
                </a:solidFill>
              </a:rPr>
              <a:t>= 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8" name="Text Box 3"/>
          <p:cNvSpPr txBox="1">
            <a:spLocks noChangeArrowheads="1"/>
          </p:cNvSpPr>
          <p:nvPr/>
        </p:nvSpPr>
        <p:spPr bwMode="auto">
          <a:xfrm>
            <a:off x="1326222" y="2690644"/>
            <a:ext cx="6128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prstClr val="black"/>
                </a:solidFill>
              </a:rPr>
              <a:t>+ 5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9" name="Text Box 3"/>
          <p:cNvSpPr txBox="1">
            <a:spLocks noChangeArrowheads="1"/>
          </p:cNvSpPr>
          <p:nvPr/>
        </p:nvSpPr>
        <p:spPr bwMode="auto">
          <a:xfrm>
            <a:off x="1637816" y="2690644"/>
            <a:ext cx="6128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prstClr val="black"/>
                </a:solidFill>
              </a:rPr>
              <a:t>(</a:t>
            </a:r>
            <a:r>
              <a:rPr lang="en-IN" i="1" dirty="0">
                <a:solidFill>
                  <a:prstClr val="black"/>
                </a:solidFill>
              </a:rPr>
              <a:t>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0" name="Text Box 3"/>
          <p:cNvSpPr txBox="1">
            <a:spLocks noChangeArrowheads="1"/>
          </p:cNvSpPr>
          <p:nvPr/>
        </p:nvSpPr>
        <p:spPr bwMode="auto">
          <a:xfrm>
            <a:off x="1874036" y="2690644"/>
            <a:ext cx="6128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prstClr val="black"/>
                </a:solidFill>
              </a:rPr>
              <a:t>– 1)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1" name="Text Box 3"/>
          <p:cNvSpPr txBox="1">
            <a:spLocks noChangeArrowheads="1"/>
          </p:cNvSpPr>
          <p:nvPr/>
        </p:nvSpPr>
        <p:spPr bwMode="auto">
          <a:xfrm>
            <a:off x="120650" y="2949962"/>
            <a:ext cx="308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prstClr val="black"/>
                </a:solidFill>
                <a:latin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52" name="Text Box 3"/>
          <p:cNvSpPr txBox="1">
            <a:spLocks noChangeArrowheads="1"/>
          </p:cNvSpPr>
          <p:nvPr/>
        </p:nvSpPr>
        <p:spPr bwMode="auto">
          <a:xfrm>
            <a:off x="777240" y="2949962"/>
            <a:ext cx="308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i="1" dirty="0">
                <a:solidFill>
                  <a:prstClr val="black"/>
                </a:solidFill>
              </a:rPr>
              <a:t>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3" name="Text Box 3"/>
          <p:cNvSpPr txBox="1">
            <a:spLocks noChangeArrowheads="1"/>
          </p:cNvSpPr>
          <p:nvPr/>
        </p:nvSpPr>
        <p:spPr bwMode="auto">
          <a:xfrm>
            <a:off x="990600" y="2949962"/>
            <a:ext cx="6128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prstClr val="black"/>
                </a:solidFill>
              </a:rPr>
              <a:t>= 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4" name="Text Box 3"/>
          <p:cNvSpPr txBox="1">
            <a:spLocks noChangeArrowheads="1"/>
          </p:cNvSpPr>
          <p:nvPr/>
        </p:nvSpPr>
        <p:spPr bwMode="auto">
          <a:xfrm>
            <a:off x="1324370" y="2949962"/>
            <a:ext cx="6128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prstClr val="black"/>
                </a:solidFill>
              </a:rPr>
              <a:t>+ 5</a:t>
            </a:r>
            <a:r>
              <a:rPr lang="en-IN" i="1" dirty="0">
                <a:solidFill>
                  <a:prstClr val="black"/>
                </a:solidFill>
              </a:rPr>
              <a:t>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5" name="Text Box 3"/>
          <p:cNvSpPr txBox="1">
            <a:spLocks noChangeArrowheads="1"/>
          </p:cNvSpPr>
          <p:nvPr/>
        </p:nvSpPr>
        <p:spPr bwMode="auto">
          <a:xfrm>
            <a:off x="1760220" y="2949962"/>
            <a:ext cx="6128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prstClr val="black"/>
                </a:solidFill>
              </a:rPr>
              <a:t>– 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8" name="Text Box 3"/>
          <p:cNvSpPr txBox="1">
            <a:spLocks noChangeArrowheads="1"/>
          </p:cNvSpPr>
          <p:nvPr/>
        </p:nvSpPr>
        <p:spPr bwMode="auto">
          <a:xfrm>
            <a:off x="120650" y="3205232"/>
            <a:ext cx="308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prstClr val="black"/>
                </a:solidFill>
                <a:latin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59" name="Text Box 3"/>
          <p:cNvSpPr txBox="1">
            <a:spLocks noChangeArrowheads="1"/>
          </p:cNvSpPr>
          <p:nvPr/>
        </p:nvSpPr>
        <p:spPr bwMode="auto">
          <a:xfrm>
            <a:off x="792480" y="3205232"/>
            <a:ext cx="308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i="1" dirty="0">
                <a:solidFill>
                  <a:prstClr val="black"/>
                </a:solidFill>
              </a:rPr>
              <a:t>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0" name="Text Box 3"/>
          <p:cNvSpPr txBox="1">
            <a:spLocks noChangeArrowheads="1"/>
          </p:cNvSpPr>
          <p:nvPr/>
        </p:nvSpPr>
        <p:spPr bwMode="auto">
          <a:xfrm>
            <a:off x="1005840" y="3205232"/>
            <a:ext cx="6128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prstClr val="black"/>
                </a:solidFill>
              </a:rPr>
              <a:t>= 5</a:t>
            </a:r>
            <a:r>
              <a:rPr lang="en-IN" i="1" dirty="0">
                <a:solidFill>
                  <a:prstClr val="black"/>
                </a:solidFill>
              </a:rPr>
              <a:t>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1" name="Text Box 3"/>
          <p:cNvSpPr txBox="1">
            <a:spLocks noChangeArrowheads="1"/>
          </p:cNvSpPr>
          <p:nvPr/>
        </p:nvSpPr>
        <p:spPr bwMode="auto">
          <a:xfrm>
            <a:off x="1436925" y="3205232"/>
            <a:ext cx="6128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prstClr val="black"/>
                </a:solidFill>
              </a:rPr>
              <a:t>+ </a:t>
            </a:r>
            <a:r>
              <a:rPr lang="en-IN" dirty="0" smtClean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204" name="Group 203"/>
          <p:cNvGrpSpPr/>
          <p:nvPr/>
        </p:nvGrpSpPr>
        <p:grpSpPr>
          <a:xfrm>
            <a:off x="2971800" y="2114550"/>
            <a:ext cx="3276600" cy="1314450"/>
            <a:chOff x="193047" y="3404078"/>
            <a:chExt cx="2286000" cy="870902"/>
          </a:xfrm>
        </p:grpSpPr>
        <p:sp>
          <p:nvSpPr>
            <p:cNvPr id="205" name="Cloud Callout 204"/>
            <p:cNvSpPr/>
            <p:nvPr/>
          </p:nvSpPr>
          <p:spPr>
            <a:xfrm>
              <a:off x="226148" y="3404078"/>
              <a:ext cx="2156604" cy="870902"/>
            </a:xfrm>
            <a:prstGeom prst="cloudCallout">
              <a:avLst>
                <a:gd name="adj1" fmla="val -74358"/>
                <a:gd name="adj2" fmla="val 30851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193047" y="3619925"/>
              <a:ext cx="2286000" cy="519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Now let us substitute these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Assumed values of x in the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Equation y = 5x </a:t>
              </a:r>
              <a:r>
                <a:rPr lang="en-US" sz="15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+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3</a:t>
              </a:r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1600200" y="1657350"/>
            <a:ext cx="3352800" cy="1257302"/>
            <a:chOff x="211750" y="3404077"/>
            <a:chExt cx="2286000" cy="821670"/>
          </a:xfrm>
        </p:grpSpPr>
        <p:sp>
          <p:nvSpPr>
            <p:cNvPr id="218" name="Cloud Callout 217"/>
            <p:cNvSpPr/>
            <p:nvPr/>
          </p:nvSpPr>
          <p:spPr>
            <a:xfrm>
              <a:off x="226147" y="3404077"/>
              <a:ext cx="2167694" cy="821670"/>
            </a:xfrm>
            <a:prstGeom prst="cloudCallout">
              <a:avLst>
                <a:gd name="adj1" fmla="val -33113"/>
                <a:gd name="adj2" fmla="val 104795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211750" y="3586669"/>
              <a:ext cx="2286000" cy="512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Now let us plot the points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In these table on 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 graph paper</a:t>
              </a:r>
            </a:p>
          </p:txBody>
        </p:sp>
      </p:grpSp>
      <p:sp>
        <p:nvSpPr>
          <p:cNvPr id="237" name="Cloud 236"/>
          <p:cNvSpPr/>
          <p:nvPr/>
        </p:nvSpPr>
        <p:spPr>
          <a:xfrm>
            <a:off x="1066800" y="1099346"/>
            <a:ext cx="4036567" cy="1777204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On graph paper 1st plot 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A(0,3) </a:t>
            </a:r>
            <a:r>
              <a:rPr lang="en-US" b="1" dirty="0" err="1">
                <a:solidFill>
                  <a:prstClr val="white"/>
                </a:solidFill>
                <a:latin typeface="Comic Sans MS" pitchFamily="66" charset="0"/>
              </a:rPr>
              <a:t>i.e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On X axis plot 0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and on Y axis plot 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3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238" name="Cloud 237"/>
          <p:cNvSpPr/>
          <p:nvPr/>
        </p:nvSpPr>
        <p:spPr>
          <a:xfrm>
            <a:off x="1481706" y="1581150"/>
            <a:ext cx="2752443" cy="810366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Now plot B(-</a:t>
            </a: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,-</a:t>
            </a: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)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9" name="Cloud 238"/>
          <p:cNvSpPr/>
          <p:nvPr/>
        </p:nvSpPr>
        <p:spPr>
          <a:xfrm>
            <a:off x="914400" y="1276350"/>
            <a:ext cx="4526280" cy="1383803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Now draw a straight line passing through these points 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A,B and C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240" name="Cloud 239"/>
          <p:cNvSpPr/>
          <p:nvPr/>
        </p:nvSpPr>
        <p:spPr>
          <a:xfrm>
            <a:off x="1371600" y="1200150"/>
            <a:ext cx="3312409" cy="1394465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Write the equation on the line</a:t>
            </a:r>
          </a:p>
        </p:txBody>
      </p:sp>
      <p:sp>
        <p:nvSpPr>
          <p:cNvPr id="241" name="Cloud 240"/>
          <p:cNvSpPr/>
          <p:nvPr/>
        </p:nvSpPr>
        <p:spPr>
          <a:xfrm>
            <a:off x="1447800" y="1581150"/>
            <a:ext cx="2743200" cy="810366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Now plot C(-2,-7)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aphicFrame>
        <p:nvGraphicFramePr>
          <p:cNvPr id="176" name="Table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952157"/>
              </p:ext>
            </p:extLst>
          </p:nvPr>
        </p:nvGraphicFramePr>
        <p:xfrm>
          <a:off x="3344184" y="2555940"/>
          <a:ext cx="4076328" cy="1717040"/>
        </p:xfrm>
        <a:graphic>
          <a:graphicData uri="http://schemas.openxmlformats.org/drawingml/2006/table">
            <a:tbl>
              <a:tblPr firstRow="1">
                <a:tableStyleId>{0505E3EF-67EA-436B-97B2-0124C06EBD24}</a:tableStyleId>
              </a:tblPr>
              <a:tblGrid>
                <a:gridCol w="799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7" name="TextBox 176"/>
          <p:cNvSpPr txBox="1"/>
          <p:nvPr/>
        </p:nvSpPr>
        <p:spPr>
          <a:xfrm>
            <a:off x="4150585" y="2592349"/>
            <a:ext cx="795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Fare for </a:t>
            </a:r>
          </a:p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1</a:t>
            </a:r>
            <a:r>
              <a:rPr lang="en-US" sz="1400" b="1" baseline="30000" dirty="0" smtClean="0">
                <a:solidFill>
                  <a:prstClr val="black"/>
                </a:solidFill>
              </a:rPr>
              <a:t>st</a:t>
            </a:r>
            <a:r>
              <a:rPr lang="en-US" sz="1400" b="1" dirty="0" smtClean="0">
                <a:solidFill>
                  <a:prstClr val="black"/>
                </a:solidFill>
              </a:rPr>
              <a:t> km</a:t>
            </a:r>
            <a:endParaRPr lang="en-IN" sz="1400" b="1" dirty="0">
              <a:solidFill>
                <a:prstClr val="black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337283" y="2601318"/>
            <a:ext cx="806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Total </a:t>
            </a:r>
          </a:p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distance</a:t>
            </a:r>
            <a:endParaRPr lang="en-IN" sz="1400" b="1" dirty="0">
              <a:solidFill>
                <a:prstClr val="black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4945298" y="2606785"/>
            <a:ext cx="1321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Fare for </a:t>
            </a:r>
          </a:p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subsequent km</a:t>
            </a:r>
            <a:endParaRPr lang="en-IN" sz="1400" b="1" dirty="0">
              <a:solidFill>
                <a:prstClr val="black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288984" y="2693044"/>
            <a:ext cx="925375" cy="341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Total Fare</a:t>
            </a:r>
            <a:endParaRPr lang="en-IN" sz="1400" b="1" dirty="0">
              <a:solidFill>
                <a:prstClr val="black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3379914" y="3187597"/>
            <a:ext cx="67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10 km</a:t>
            </a:r>
            <a:endParaRPr lang="en-IN" sz="1400" b="1" dirty="0">
              <a:solidFill>
                <a:prstClr val="black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4138598" y="3182451"/>
            <a:ext cx="67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8 x 1</a:t>
            </a:r>
            <a:endParaRPr lang="en-IN" sz="1400" b="1" dirty="0">
              <a:solidFill>
                <a:prstClr val="black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141278" y="3182740"/>
            <a:ext cx="1012068" cy="33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5 x (10 – 1)</a:t>
            </a:r>
            <a:endParaRPr lang="en-IN" sz="1400" b="1" dirty="0">
              <a:solidFill>
                <a:prstClr val="black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6267238" y="3187597"/>
            <a:ext cx="1012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8 + 45 = 53</a:t>
            </a:r>
            <a:endParaRPr lang="en-IN" sz="1400" b="1" dirty="0">
              <a:solidFill>
                <a:prstClr val="black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374954" y="3561546"/>
            <a:ext cx="67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20 km</a:t>
            </a:r>
            <a:endParaRPr lang="en-IN" sz="1400" b="1" dirty="0">
              <a:solidFill>
                <a:prstClr val="black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133638" y="3556400"/>
            <a:ext cx="67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8 x 1</a:t>
            </a:r>
            <a:endParaRPr lang="en-IN" sz="1400" b="1" dirty="0">
              <a:solidFill>
                <a:prstClr val="black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136318" y="3556689"/>
            <a:ext cx="1012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5 x (20 – 1)</a:t>
            </a:r>
            <a:endParaRPr lang="en-IN" sz="1400" b="1" dirty="0">
              <a:solidFill>
                <a:prstClr val="black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282517" y="3557280"/>
            <a:ext cx="1074331" cy="305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8 + 95 = 103</a:t>
            </a:r>
            <a:endParaRPr lang="en-IN" sz="1400" b="1" dirty="0">
              <a:solidFill>
                <a:prstClr val="black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3380223" y="3923581"/>
            <a:ext cx="67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prstClr val="black"/>
                </a:solidFill>
              </a:rPr>
              <a:t>x</a:t>
            </a:r>
            <a:r>
              <a:rPr lang="en-US" sz="1400" b="1" dirty="0" smtClean="0">
                <a:solidFill>
                  <a:prstClr val="black"/>
                </a:solidFill>
              </a:rPr>
              <a:t> km</a:t>
            </a:r>
            <a:endParaRPr lang="en-IN" sz="1400" b="1" dirty="0">
              <a:solidFill>
                <a:prstClr val="black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4138907" y="3918435"/>
            <a:ext cx="67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8 x 1</a:t>
            </a:r>
            <a:endParaRPr lang="en-IN" sz="1400" b="1" dirty="0">
              <a:solidFill>
                <a:prstClr val="black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5100491" y="3918724"/>
            <a:ext cx="1012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5 x (</a:t>
            </a:r>
            <a:r>
              <a:rPr lang="en-US" sz="1400" b="1" i="1" dirty="0" smtClean="0">
                <a:solidFill>
                  <a:prstClr val="black"/>
                </a:solidFill>
              </a:rPr>
              <a:t>x</a:t>
            </a:r>
            <a:r>
              <a:rPr lang="en-US" sz="1400" b="1" dirty="0" smtClean="0">
                <a:solidFill>
                  <a:prstClr val="black"/>
                </a:solidFill>
              </a:rPr>
              <a:t> – 1)</a:t>
            </a:r>
            <a:endParaRPr lang="en-IN" sz="1400" b="1" dirty="0">
              <a:solidFill>
                <a:prstClr val="black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6267238" y="3919315"/>
            <a:ext cx="1074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8 + 5 </a:t>
            </a:r>
            <a:r>
              <a:rPr lang="en-US" sz="1400" b="1" dirty="0">
                <a:solidFill>
                  <a:prstClr val="black"/>
                </a:solidFill>
              </a:rPr>
              <a:t>(</a:t>
            </a:r>
            <a:r>
              <a:rPr lang="en-US" sz="1400" b="1" i="1" dirty="0">
                <a:solidFill>
                  <a:prstClr val="black"/>
                </a:solidFill>
              </a:rPr>
              <a:t>x</a:t>
            </a:r>
            <a:r>
              <a:rPr lang="en-US" sz="1400" b="1" dirty="0">
                <a:solidFill>
                  <a:prstClr val="black"/>
                </a:solidFill>
              </a:rPr>
              <a:t> – 1)</a:t>
            </a:r>
            <a:endParaRPr lang="en-IN" sz="1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140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00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500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500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4" dur="500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7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0" dur="500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3" dur="500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6" dur="500"/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500"/>
                            </p:stCondLst>
                            <p:childTnLst>
                              <p:par>
                                <p:cTn id="50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1000"/>
                            </p:stCondLst>
                            <p:childTnLst>
                              <p:par>
                                <p:cTn id="51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1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500"/>
                            </p:stCondLst>
                            <p:childTnLst>
                              <p:par>
                                <p:cTn id="53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1000"/>
                            </p:stCondLst>
                            <p:childTnLst>
                              <p:par>
                                <p:cTn id="53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5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6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500"/>
                            </p:stCondLst>
                            <p:childTnLst>
                              <p:par>
                                <p:cTn id="55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1000"/>
                            </p:stCondLst>
                            <p:childTnLst>
                              <p:par>
                                <p:cTn id="56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9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0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500"/>
                            </p:stCondLst>
                            <p:childTnLst>
                              <p:par>
                                <p:cTn id="5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6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500"/>
                            </p:stCondLst>
                            <p:childTnLst>
                              <p:par>
                                <p:cTn id="5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  <p:bldP spid="264" grpId="1" animBg="1"/>
      <p:bldP spid="263" grpId="0" animBg="1"/>
      <p:bldP spid="263" grpId="1" animBg="1"/>
      <p:bldP spid="225" grpId="0" animBg="1"/>
      <p:bldP spid="225" grpId="1" animBg="1"/>
      <p:bldP spid="3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144" grpId="0"/>
      <p:bldP spid="150" grpId="0"/>
      <p:bldP spid="154" grpId="0"/>
      <p:bldP spid="6" grpId="0" build="allAtOnce"/>
      <p:bldP spid="170" grpId="0" build="allAtOnce"/>
      <p:bldP spid="171" grpId="0" build="allAtOnce"/>
      <p:bldP spid="42" grpId="0"/>
      <p:bldP spid="234" grpId="0"/>
      <p:bldP spid="235" grpId="0"/>
      <p:bldP spid="236" grpId="0"/>
      <p:bldP spid="242" grpId="0"/>
      <p:bldP spid="243" grpId="0"/>
      <p:bldP spid="245" grpId="0"/>
      <p:bldP spid="246" grpId="0"/>
      <p:bldP spid="248" grpId="0"/>
      <p:bldP spid="249" grpId="0"/>
      <p:bldP spid="250" grpId="0"/>
      <p:bldP spid="251" grpId="0"/>
      <p:bldP spid="252" grpId="0"/>
      <p:bldP spid="253" grpId="0"/>
      <p:bldP spid="254" grpId="0"/>
      <p:bldP spid="255" grpId="0"/>
      <p:bldP spid="258" grpId="0"/>
      <p:bldP spid="259" grpId="0"/>
      <p:bldP spid="260" grpId="0"/>
      <p:bldP spid="261" grpId="0"/>
      <p:bldP spid="237" grpId="0" animBg="1"/>
      <p:bldP spid="237" grpId="1" animBg="1"/>
      <p:bldP spid="238" grpId="0" animBg="1"/>
      <p:bldP spid="238" grpId="1" animBg="1"/>
      <p:bldP spid="239" grpId="0" animBg="1"/>
      <p:bldP spid="239" grpId="1" animBg="1"/>
      <p:bldP spid="240" grpId="0" animBg="1"/>
      <p:bldP spid="240" grpId="1" animBg="1"/>
      <p:bldP spid="241" grpId="0" animBg="1"/>
      <p:bldP spid="241" grpId="1" animBg="1"/>
      <p:bldP spid="177" grpId="0"/>
      <p:bldP spid="177" grpId="1"/>
      <p:bldP spid="178" grpId="0"/>
      <p:bldP spid="178" grpId="1"/>
      <p:bldP spid="179" grpId="0"/>
      <p:bldP spid="179" grpId="1"/>
      <p:bldP spid="183" grpId="0"/>
      <p:bldP spid="183" grpId="1"/>
      <p:bldP spid="184" grpId="0"/>
      <p:bldP spid="184" grpId="1"/>
      <p:bldP spid="185" grpId="0"/>
      <p:bldP spid="185" grpId="1"/>
      <p:bldP spid="186" grpId="0"/>
      <p:bldP spid="186" grpId="1"/>
      <p:bldP spid="187" grpId="0"/>
      <p:bldP spid="187" grpId="1"/>
      <p:bldP spid="191" grpId="0"/>
      <p:bldP spid="191" grpId="1"/>
      <p:bldP spid="192" grpId="0"/>
      <p:bldP spid="192" grpId="1"/>
      <p:bldP spid="193" grpId="0"/>
      <p:bldP spid="193" grpId="1"/>
      <p:bldP spid="194" grpId="0"/>
      <p:bldP spid="194" grpId="1"/>
      <p:bldP spid="195" grpId="0"/>
      <p:bldP spid="195" grpId="1"/>
      <p:bldP spid="196" grpId="0"/>
      <p:bldP spid="196" grpId="1"/>
      <p:bldP spid="197" grpId="0"/>
      <p:bldP spid="197" grpId="1"/>
      <p:bldP spid="198" grpId="0"/>
      <p:bldP spid="19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14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87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ounded Rectangle 122"/>
          <p:cNvSpPr/>
          <p:nvPr/>
        </p:nvSpPr>
        <p:spPr>
          <a:xfrm>
            <a:off x="199147" y="406354"/>
            <a:ext cx="1924546" cy="244621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5619730" y="140581"/>
            <a:ext cx="1018028" cy="235076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667372" y="956604"/>
            <a:ext cx="3939732" cy="249538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" name="Text Box 3"/>
          <p:cNvSpPr txBox="1">
            <a:spLocks noChangeArrowheads="1"/>
          </p:cNvSpPr>
          <p:nvPr/>
        </p:nvSpPr>
        <p:spPr bwMode="auto">
          <a:xfrm>
            <a:off x="228600" y="2358555"/>
            <a:ext cx="38581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dirty="0">
                <a:solidFill>
                  <a:prstClr val="black"/>
                </a:solidFill>
                <a:latin typeface="Symbol" pitchFamily="18" charset="2"/>
              </a:rPr>
              <a:t></a:t>
            </a:r>
            <a:r>
              <a:rPr lang="en-IN" dirty="0">
                <a:solidFill>
                  <a:prstClr val="black"/>
                </a:solidFill>
              </a:rPr>
              <a:t> The linear equation using the above </a:t>
            </a:r>
            <a:endParaRPr lang="en-IN" dirty="0" smtClean="0">
              <a:solidFill>
                <a:prstClr val="black"/>
              </a:solidFill>
            </a:endParaRPr>
          </a:p>
          <a:p>
            <a:r>
              <a:rPr lang="en-IN" dirty="0" smtClean="0">
                <a:solidFill>
                  <a:prstClr val="black"/>
                </a:solidFill>
              </a:rPr>
              <a:t>     data is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7" name="Text Box 2"/>
          <p:cNvSpPr txBox="1">
            <a:spLocks noChangeArrowheads="1"/>
          </p:cNvSpPr>
          <p:nvPr/>
        </p:nvSpPr>
        <p:spPr bwMode="auto">
          <a:xfrm>
            <a:off x="83888" y="56971"/>
            <a:ext cx="739323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</a:rPr>
              <a:t>Q. </a:t>
            </a:r>
            <a:r>
              <a:rPr lang="en-IN" b="1" dirty="0" err="1">
                <a:solidFill>
                  <a:srgbClr val="0000FF"/>
                </a:solidFill>
              </a:rPr>
              <a:t>Yamini</a:t>
            </a:r>
            <a:r>
              <a:rPr lang="en-IN" b="1" dirty="0">
                <a:solidFill>
                  <a:srgbClr val="0000FF"/>
                </a:solidFill>
              </a:rPr>
              <a:t> and Fatima, two students of Class IX of a school, </a:t>
            </a:r>
            <a:r>
              <a:rPr lang="en-IN" b="1" dirty="0" smtClean="0">
                <a:solidFill>
                  <a:srgbClr val="0000FF"/>
                </a:solidFill>
              </a:rPr>
              <a:t>together</a:t>
            </a:r>
          </a:p>
          <a:p>
            <a:r>
              <a:rPr lang="en-IN" b="1" dirty="0" smtClean="0">
                <a:solidFill>
                  <a:srgbClr val="0000FF"/>
                </a:solidFill>
              </a:rPr>
              <a:t> </a:t>
            </a:r>
            <a:r>
              <a:rPr lang="en-IN" b="1" dirty="0">
                <a:solidFill>
                  <a:srgbClr val="0000FF"/>
                </a:solidFill>
              </a:rPr>
              <a:t>contributed </a:t>
            </a:r>
            <a:r>
              <a:rPr lang="en-IN" b="1" dirty="0" err="1" smtClean="0">
                <a:solidFill>
                  <a:srgbClr val="0000FF"/>
                </a:solidFill>
              </a:rPr>
              <a:t>Rs</a:t>
            </a:r>
            <a:r>
              <a:rPr lang="en-IN" b="1" dirty="0" smtClean="0">
                <a:solidFill>
                  <a:srgbClr val="0000FF"/>
                </a:solidFill>
              </a:rPr>
              <a:t>. 100 </a:t>
            </a:r>
            <a:r>
              <a:rPr lang="en-IN" b="1" dirty="0">
                <a:solidFill>
                  <a:srgbClr val="0000FF"/>
                </a:solidFill>
              </a:rPr>
              <a:t>towards the Prime Minister’s Relief Fund to help </a:t>
            </a:r>
            <a:r>
              <a:rPr lang="en-IN" b="1" dirty="0" smtClean="0">
                <a:solidFill>
                  <a:srgbClr val="0000FF"/>
                </a:solidFill>
              </a:rPr>
              <a:t>the</a:t>
            </a:r>
          </a:p>
          <a:p>
            <a:r>
              <a:rPr lang="en-IN" b="1" dirty="0" smtClean="0">
                <a:solidFill>
                  <a:srgbClr val="0000FF"/>
                </a:solidFill>
              </a:rPr>
              <a:t> </a:t>
            </a:r>
            <a:r>
              <a:rPr lang="en-IN" b="1" dirty="0">
                <a:solidFill>
                  <a:srgbClr val="0000FF"/>
                </a:solidFill>
              </a:rPr>
              <a:t>earthquake </a:t>
            </a:r>
            <a:r>
              <a:rPr lang="en-IN" b="1" dirty="0" smtClean="0">
                <a:solidFill>
                  <a:srgbClr val="0000FF"/>
                </a:solidFill>
              </a:rPr>
              <a:t>victims. Write </a:t>
            </a:r>
            <a:r>
              <a:rPr lang="en-IN" b="1" dirty="0">
                <a:solidFill>
                  <a:srgbClr val="0000FF"/>
                </a:solidFill>
              </a:rPr>
              <a:t>a linear equation which this data satisfies. (</a:t>
            </a:r>
            <a:r>
              <a:rPr lang="en-IN" b="1" dirty="0" smtClean="0">
                <a:solidFill>
                  <a:srgbClr val="0000FF"/>
                </a:solidFill>
              </a:rPr>
              <a:t>You</a:t>
            </a:r>
          </a:p>
          <a:p>
            <a:r>
              <a:rPr lang="en-IN" b="1" dirty="0" smtClean="0">
                <a:solidFill>
                  <a:srgbClr val="0000FF"/>
                </a:solidFill>
              </a:rPr>
              <a:t> </a:t>
            </a:r>
            <a:r>
              <a:rPr lang="en-IN" b="1" dirty="0">
                <a:solidFill>
                  <a:srgbClr val="0000FF"/>
                </a:solidFill>
              </a:rPr>
              <a:t>may take their </a:t>
            </a:r>
            <a:r>
              <a:rPr lang="en-IN" b="1" dirty="0" smtClean="0">
                <a:solidFill>
                  <a:srgbClr val="0000FF"/>
                </a:solidFill>
              </a:rPr>
              <a:t>contributions as </a:t>
            </a:r>
            <a:r>
              <a:rPr lang="en-IN" b="1" dirty="0" err="1" smtClean="0">
                <a:solidFill>
                  <a:srgbClr val="0000FF"/>
                </a:solidFill>
              </a:rPr>
              <a:t>Rs</a:t>
            </a:r>
            <a:r>
              <a:rPr lang="en-IN" b="1" dirty="0">
                <a:solidFill>
                  <a:srgbClr val="0000FF"/>
                </a:solidFill>
              </a:rPr>
              <a:t>. </a:t>
            </a:r>
            <a:r>
              <a:rPr lang="en-IN" b="1" i="1" dirty="0">
                <a:solidFill>
                  <a:srgbClr val="0000FF"/>
                </a:solidFill>
              </a:rPr>
              <a:t>x </a:t>
            </a:r>
            <a:r>
              <a:rPr lang="en-IN" b="1" dirty="0">
                <a:solidFill>
                  <a:srgbClr val="0000FF"/>
                </a:solidFill>
              </a:rPr>
              <a:t>and </a:t>
            </a:r>
            <a:r>
              <a:rPr lang="en-IN" b="1" dirty="0" err="1">
                <a:solidFill>
                  <a:srgbClr val="0000FF"/>
                </a:solidFill>
              </a:rPr>
              <a:t>Rs</a:t>
            </a:r>
            <a:r>
              <a:rPr lang="en-IN" b="1" dirty="0">
                <a:solidFill>
                  <a:srgbClr val="0000FF"/>
                </a:solidFill>
              </a:rPr>
              <a:t>. </a:t>
            </a:r>
            <a:r>
              <a:rPr lang="en-IN" b="1" i="1" dirty="0">
                <a:solidFill>
                  <a:srgbClr val="0000FF"/>
                </a:solidFill>
              </a:rPr>
              <a:t>y</a:t>
            </a:r>
            <a:r>
              <a:rPr lang="en-IN" b="1" dirty="0" smtClean="0">
                <a:solidFill>
                  <a:srgbClr val="0000FF"/>
                </a:solidFill>
              </a:rPr>
              <a:t>).</a:t>
            </a:r>
          </a:p>
          <a:p>
            <a:r>
              <a:rPr lang="en-IN" b="1" dirty="0" smtClean="0">
                <a:solidFill>
                  <a:srgbClr val="0000FF"/>
                </a:solidFill>
              </a:rPr>
              <a:t> </a:t>
            </a:r>
            <a:r>
              <a:rPr lang="en-IN" b="1" dirty="0">
                <a:solidFill>
                  <a:srgbClr val="0000FF"/>
                </a:solidFill>
              </a:rPr>
              <a:t>Draw the graph of the </a:t>
            </a:r>
            <a:r>
              <a:rPr lang="en-IN" b="1" dirty="0" smtClean="0">
                <a:solidFill>
                  <a:srgbClr val="0000FF"/>
                </a:solidFill>
              </a:rPr>
              <a:t>same</a:t>
            </a:r>
            <a:r>
              <a:rPr lang="en-IN" b="1" dirty="0">
                <a:solidFill>
                  <a:srgbClr val="0000FF"/>
                </a:solidFill>
              </a:rPr>
              <a:t>.</a:t>
            </a:r>
            <a:endParaRPr lang="en-IN" b="1" dirty="0" smtClean="0">
              <a:solidFill>
                <a:srgbClr val="0000FF"/>
              </a:solidFill>
            </a:endParaRPr>
          </a:p>
        </p:txBody>
      </p:sp>
      <p:sp>
        <p:nvSpPr>
          <p:cNvPr id="234" name="Text Box 3"/>
          <p:cNvSpPr txBox="1">
            <a:spLocks noChangeArrowheads="1"/>
          </p:cNvSpPr>
          <p:nvPr/>
        </p:nvSpPr>
        <p:spPr bwMode="auto">
          <a:xfrm>
            <a:off x="514790" y="1505982"/>
            <a:ext cx="344761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dirty="0">
                <a:solidFill>
                  <a:prstClr val="black"/>
                </a:solidFill>
              </a:rPr>
              <a:t>Let </a:t>
            </a:r>
            <a:r>
              <a:rPr lang="en-IN" dirty="0" err="1">
                <a:solidFill>
                  <a:prstClr val="black"/>
                </a:solidFill>
              </a:rPr>
              <a:t>Yamini</a:t>
            </a:r>
            <a:r>
              <a:rPr lang="en-IN" dirty="0">
                <a:solidFill>
                  <a:prstClr val="black"/>
                </a:solidFill>
              </a:rPr>
              <a:t> and Fatima contributed </a:t>
            </a:r>
            <a:endParaRPr lang="en-IN" dirty="0" smtClean="0">
              <a:solidFill>
                <a:prstClr val="black"/>
              </a:solidFill>
            </a:endParaRPr>
          </a:p>
          <a:p>
            <a:r>
              <a:rPr lang="en-IN" dirty="0" err="1" smtClean="0">
                <a:solidFill>
                  <a:prstClr val="black"/>
                </a:solidFill>
              </a:rPr>
              <a:t>Rs</a:t>
            </a:r>
            <a:r>
              <a:rPr lang="en-IN" dirty="0">
                <a:solidFill>
                  <a:prstClr val="black"/>
                </a:solidFill>
              </a:rPr>
              <a:t>. </a:t>
            </a:r>
            <a:r>
              <a:rPr lang="en-IN" i="1" dirty="0">
                <a:solidFill>
                  <a:prstClr val="black"/>
                </a:solidFill>
              </a:rPr>
              <a:t>x </a:t>
            </a:r>
            <a:r>
              <a:rPr lang="en-IN" dirty="0">
                <a:solidFill>
                  <a:prstClr val="black"/>
                </a:solidFill>
              </a:rPr>
              <a:t>and </a:t>
            </a:r>
            <a:r>
              <a:rPr lang="en-IN" dirty="0" err="1">
                <a:solidFill>
                  <a:prstClr val="black"/>
                </a:solidFill>
              </a:rPr>
              <a:t>Rs</a:t>
            </a:r>
            <a:r>
              <a:rPr lang="en-IN" dirty="0">
                <a:solidFill>
                  <a:prstClr val="black"/>
                </a:solidFill>
              </a:rPr>
              <a:t>. </a:t>
            </a:r>
            <a:r>
              <a:rPr lang="en-IN" i="1" dirty="0">
                <a:solidFill>
                  <a:prstClr val="black"/>
                </a:solidFill>
              </a:rPr>
              <a:t>y </a:t>
            </a:r>
            <a:r>
              <a:rPr lang="en-IN" dirty="0">
                <a:solidFill>
                  <a:prstClr val="black"/>
                </a:solidFill>
              </a:rPr>
              <a:t>towards the P.M.’s </a:t>
            </a:r>
            <a:endParaRPr lang="en-IN" dirty="0" smtClean="0">
              <a:solidFill>
                <a:prstClr val="black"/>
              </a:solidFill>
            </a:endParaRPr>
          </a:p>
          <a:p>
            <a:r>
              <a:rPr lang="en-IN" dirty="0" smtClean="0">
                <a:solidFill>
                  <a:prstClr val="black"/>
                </a:solidFill>
              </a:rPr>
              <a:t>Relief Fund.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5620" y="1504950"/>
            <a:ext cx="5806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Sol :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90525" y="3767074"/>
            <a:ext cx="2887663" cy="871538"/>
            <a:chOff x="0" y="959"/>
            <a:chExt cx="1819" cy="732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331" y="1440"/>
              <a:ext cx="488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330" y="1190"/>
              <a:ext cx="488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330" y="960"/>
              <a:ext cx="488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44" y="1440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44" y="1190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44" y="960"/>
              <a:ext cx="444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888" y="1440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0" y="1440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888" y="1190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0" y="1190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888" y="960"/>
              <a:ext cx="444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0" y="960"/>
              <a:ext cx="444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0" y="959"/>
              <a:ext cx="1819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0" y="119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0" y="144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0" y="1691"/>
              <a:ext cx="181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0" y="960"/>
              <a:ext cx="0" cy="73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888" y="960"/>
              <a:ext cx="0" cy="7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818" y="960"/>
              <a:ext cx="0" cy="73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444" y="960"/>
              <a:ext cx="0" cy="7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1332" y="960"/>
              <a:ext cx="0" cy="7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599356" y="3758739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594547" y="4027225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21812" y="4293324"/>
            <a:ext cx="6399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(x, y)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1200624" y="4013198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100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1314924" y="371475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144593" y="4293324"/>
            <a:ext cx="6703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(0, </a:t>
            </a:r>
            <a:r>
              <a:rPr lang="en-US" dirty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1981200" y="4000498"/>
            <a:ext cx="3545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1905000" y="3714750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100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1676400" y="4293324"/>
            <a:ext cx="9044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(100,0)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638425" y="400049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50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599616" y="3714750"/>
            <a:ext cx="4716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50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2362200" y="4304516"/>
            <a:ext cx="9573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(50, 50)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82" name="Group 85"/>
          <p:cNvGrpSpPr/>
          <p:nvPr/>
        </p:nvGrpSpPr>
        <p:grpSpPr>
          <a:xfrm>
            <a:off x="4188201" y="1089898"/>
            <a:ext cx="4499052" cy="3679834"/>
            <a:chOff x="4492548" y="1300989"/>
            <a:chExt cx="4499052" cy="4906453"/>
          </a:xfrm>
        </p:grpSpPr>
        <p:pic>
          <p:nvPicPr>
            <p:cNvPr id="83" name="Picture 82" descr="graph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5800" y="1346392"/>
              <a:ext cx="4495800" cy="481129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cxnSp>
          <p:nvCxnSpPr>
            <p:cNvPr id="85" name="Straight Arrow Connector 84"/>
            <p:cNvCxnSpPr/>
            <p:nvPr/>
          </p:nvCxnSpPr>
          <p:spPr>
            <a:xfrm flipH="1">
              <a:off x="6731000" y="1676399"/>
              <a:ext cx="794" cy="41996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4732020" y="3749040"/>
              <a:ext cx="3931920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8628164" y="3581400"/>
              <a:ext cx="304892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X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837357" y="3688105"/>
              <a:ext cx="300082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smtClean="0">
                  <a:solidFill>
                    <a:prstClr val="black"/>
                  </a:solidFill>
                </a:rPr>
                <a:t>25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042145" y="3688105"/>
              <a:ext cx="300082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smtClean="0">
                  <a:solidFill>
                    <a:prstClr val="black"/>
                  </a:solidFill>
                </a:rPr>
                <a:t>50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269366" y="3688105"/>
              <a:ext cx="300082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smtClean="0">
                  <a:solidFill>
                    <a:prstClr val="black"/>
                  </a:solidFill>
                </a:rPr>
                <a:t>75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438572" y="3688105"/>
              <a:ext cx="357790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smtClean="0">
                  <a:solidFill>
                    <a:prstClr val="black"/>
                  </a:solidFill>
                </a:rPr>
                <a:t>100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667172" y="3688105"/>
              <a:ext cx="357790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smtClean="0">
                  <a:solidFill>
                    <a:prstClr val="black"/>
                  </a:solidFill>
                </a:rPr>
                <a:t>125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893391" y="3688105"/>
              <a:ext cx="357790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smtClean="0">
                  <a:solidFill>
                    <a:prstClr val="black"/>
                  </a:solidFill>
                </a:rPr>
                <a:t>150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667500" y="3688105"/>
              <a:ext cx="242374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smtClean="0">
                  <a:solidFill>
                    <a:prstClr val="black"/>
                  </a:solidFill>
                </a:rPr>
                <a:t>0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159566" y="3695749"/>
              <a:ext cx="39305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>
                  <a:solidFill>
                    <a:prstClr val="black"/>
                  </a:solidFill>
                </a:rPr>
                <a:t>-</a:t>
              </a:r>
              <a:r>
                <a:rPr lang="en-US" sz="900" b="1" dirty="0" smtClean="0">
                  <a:solidFill>
                    <a:prstClr val="black"/>
                  </a:solidFill>
                </a:rPr>
                <a:t>150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391124" y="3695749"/>
              <a:ext cx="39305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>
                  <a:solidFill>
                    <a:prstClr val="black"/>
                  </a:solidFill>
                </a:rPr>
                <a:t>-</a:t>
              </a:r>
              <a:r>
                <a:rPr lang="en-US" sz="900" b="1" dirty="0" smtClean="0">
                  <a:solidFill>
                    <a:prstClr val="black"/>
                  </a:solidFill>
                </a:rPr>
                <a:t>125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635816" y="3695749"/>
              <a:ext cx="39305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>
                  <a:solidFill>
                    <a:prstClr val="black"/>
                  </a:solidFill>
                </a:rPr>
                <a:t>-</a:t>
              </a:r>
              <a:r>
                <a:rPr lang="en-US" sz="900" b="1" dirty="0" smtClean="0">
                  <a:solidFill>
                    <a:prstClr val="black"/>
                  </a:solidFill>
                </a:rPr>
                <a:t>100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880849" y="3695749"/>
              <a:ext cx="335348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>
                  <a:solidFill>
                    <a:prstClr val="black"/>
                  </a:solidFill>
                </a:rPr>
                <a:t>-</a:t>
              </a:r>
              <a:r>
                <a:rPr lang="en-US" sz="900" b="1" dirty="0" smtClean="0">
                  <a:solidFill>
                    <a:prstClr val="black"/>
                  </a:solidFill>
                </a:rPr>
                <a:t>75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089176" y="3695749"/>
              <a:ext cx="357790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smtClean="0">
                  <a:solidFill>
                    <a:prstClr val="black"/>
                  </a:solidFill>
                </a:rPr>
                <a:t>–50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342219" y="3695749"/>
              <a:ext cx="335348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>
                  <a:solidFill>
                    <a:prstClr val="black"/>
                  </a:solidFill>
                </a:rPr>
                <a:t>-</a:t>
              </a:r>
              <a:r>
                <a:rPr lang="en-US" sz="900" b="1" dirty="0" smtClean="0">
                  <a:solidFill>
                    <a:prstClr val="black"/>
                  </a:solidFill>
                </a:rPr>
                <a:t>25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457497" y="3426022"/>
              <a:ext cx="300082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smtClean="0">
                  <a:solidFill>
                    <a:prstClr val="black"/>
                  </a:solidFill>
                </a:rPr>
                <a:t>25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454322" y="3222821"/>
              <a:ext cx="300082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smtClean="0">
                  <a:solidFill>
                    <a:prstClr val="black"/>
                  </a:solidFill>
                </a:rPr>
                <a:t>50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451147" y="3045022"/>
              <a:ext cx="300082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smtClean="0">
                  <a:solidFill>
                    <a:prstClr val="black"/>
                  </a:solidFill>
                </a:rPr>
                <a:t>75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387647" y="2870199"/>
              <a:ext cx="357790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smtClean="0">
                  <a:solidFill>
                    <a:prstClr val="black"/>
                  </a:solidFill>
                </a:rPr>
                <a:t>100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384472" y="2673547"/>
              <a:ext cx="357790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smtClean="0">
                  <a:solidFill>
                    <a:prstClr val="black"/>
                  </a:solidFill>
                </a:rPr>
                <a:t>125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381297" y="2492572"/>
              <a:ext cx="357790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smtClean="0">
                  <a:solidFill>
                    <a:prstClr val="black"/>
                  </a:solidFill>
                </a:rPr>
                <a:t>150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498101" y="2111573"/>
              <a:ext cx="184731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457496" y="3799917"/>
              <a:ext cx="335348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smtClean="0">
                  <a:solidFill>
                    <a:prstClr val="black"/>
                  </a:solidFill>
                </a:rPr>
                <a:t>-25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471309" y="3983616"/>
              <a:ext cx="335348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smtClean="0">
                  <a:solidFill>
                    <a:prstClr val="black"/>
                  </a:solidFill>
                </a:rPr>
                <a:t>-50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471309" y="4158649"/>
              <a:ext cx="335348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smtClean="0">
                  <a:solidFill>
                    <a:prstClr val="black"/>
                  </a:solidFill>
                </a:rPr>
                <a:t>-75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378915" y="4336034"/>
              <a:ext cx="39305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smtClean="0">
                  <a:solidFill>
                    <a:prstClr val="black"/>
                  </a:solidFill>
                </a:rPr>
                <a:t>-100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383677" y="4532885"/>
              <a:ext cx="39305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>
                  <a:solidFill>
                    <a:prstClr val="black"/>
                  </a:solidFill>
                </a:rPr>
                <a:t>-</a:t>
              </a:r>
              <a:r>
                <a:rPr lang="en-US" sz="900" b="1" dirty="0" smtClean="0">
                  <a:solidFill>
                    <a:prstClr val="black"/>
                  </a:solidFill>
                </a:rPr>
                <a:t>125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386058" y="4717457"/>
              <a:ext cx="39305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smtClean="0">
                  <a:solidFill>
                    <a:prstClr val="black"/>
                  </a:solidFill>
                </a:rPr>
                <a:t>-150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591300" y="1300989"/>
              <a:ext cx="296876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y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583680" y="5714999"/>
              <a:ext cx="354584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Y</a:t>
              </a:r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  <a:sym typeface="Symbol"/>
                </a:rPr>
                <a:t>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492548" y="3566160"/>
              <a:ext cx="362600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X</a:t>
              </a:r>
              <a:r>
                <a:rPr lang="en-US" cap="all" dirty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Symbol" pitchFamily="18" charset="2"/>
                  <a:sym typeface="Symbol"/>
                </a:rPr>
                <a:t>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Symbol" pitchFamily="18" charset="2"/>
              </a:endParaRPr>
            </a:p>
          </p:txBody>
        </p:sp>
      </p:grpSp>
      <p:sp>
        <p:nvSpPr>
          <p:cNvPr id="144" name="Rectangle 143"/>
          <p:cNvSpPr/>
          <p:nvPr/>
        </p:nvSpPr>
        <p:spPr>
          <a:xfrm>
            <a:off x="5381625" y="2190750"/>
            <a:ext cx="8483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A(0, 100)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886575" y="2422723"/>
            <a:ext cx="8418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B(50, 50)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6894189" y="3028950"/>
            <a:ext cx="8402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C(100, 0)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5221605" y="1630680"/>
            <a:ext cx="2960370" cy="1807845"/>
          </a:xfrm>
          <a:prstGeom prst="straightConnector1">
            <a:avLst/>
          </a:prstGeom>
          <a:ln w="12700">
            <a:solidFill>
              <a:srgbClr val="0000C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39644" y="2597825"/>
            <a:ext cx="12955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33CC"/>
                </a:solidFill>
              </a:rPr>
              <a:t>When x = 0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y</a:t>
            </a:r>
            <a:r>
              <a:rPr lang="en-US" dirty="0" smtClean="0">
                <a:solidFill>
                  <a:prstClr val="black"/>
                </a:solidFill>
              </a:rPr>
              <a:t> = 100 - (0)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y =  100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792244" y="2597825"/>
            <a:ext cx="1526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33CC"/>
                </a:solidFill>
              </a:rPr>
              <a:t>When x =  100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y = 100 - (100)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y =  0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609676" y="2597825"/>
            <a:ext cx="14125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33CC"/>
                </a:solidFill>
              </a:rPr>
              <a:t>When x = 50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y</a:t>
            </a:r>
            <a:r>
              <a:rPr lang="en-US" dirty="0" smtClean="0">
                <a:solidFill>
                  <a:prstClr val="black"/>
                </a:solidFill>
              </a:rPr>
              <a:t> = 100 - (50)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y</a:t>
            </a:r>
            <a:r>
              <a:rPr lang="en-US" dirty="0" smtClean="0">
                <a:solidFill>
                  <a:prstClr val="black"/>
                </a:solidFill>
              </a:rPr>
              <a:t> = 50</a:t>
            </a:r>
          </a:p>
        </p:txBody>
      </p:sp>
      <p:sp>
        <p:nvSpPr>
          <p:cNvPr id="42" name="TextBox 41"/>
          <p:cNvSpPr txBox="1"/>
          <p:nvPr/>
        </p:nvSpPr>
        <p:spPr>
          <a:xfrm rot="1838772">
            <a:off x="5296841" y="1694780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x</a:t>
            </a:r>
            <a:r>
              <a:rPr lang="en-US" sz="1400" dirty="0" smtClean="0">
                <a:solidFill>
                  <a:prstClr val="black"/>
                </a:solidFill>
              </a:rPr>
              <a:t> + y =100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2667000" y="2495550"/>
            <a:ext cx="3068342" cy="1182637"/>
            <a:chOff x="554643" y="3520864"/>
            <a:chExt cx="1736798" cy="693156"/>
          </a:xfrm>
        </p:grpSpPr>
        <p:sp>
          <p:nvSpPr>
            <p:cNvPr id="181" name="Cloud Callout 180"/>
            <p:cNvSpPr/>
            <p:nvPr/>
          </p:nvSpPr>
          <p:spPr>
            <a:xfrm>
              <a:off x="554643" y="3520864"/>
              <a:ext cx="1736798" cy="693156"/>
            </a:xfrm>
            <a:prstGeom prst="cloudCallout">
              <a:avLst>
                <a:gd name="adj1" fmla="val -74358"/>
                <a:gd name="adj2" fmla="val 30851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710346" y="3605055"/>
              <a:ext cx="1403877" cy="459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We have to prepare 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 table of coordinates 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for this equation</a:t>
              </a: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3200400" y="1962150"/>
            <a:ext cx="3810000" cy="1543050"/>
            <a:chOff x="193047" y="3404078"/>
            <a:chExt cx="2286000" cy="870902"/>
          </a:xfrm>
        </p:grpSpPr>
        <p:sp>
          <p:nvSpPr>
            <p:cNvPr id="202" name="Cloud Callout 201"/>
            <p:cNvSpPr/>
            <p:nvPr/>
          </p:nvSpPr>
          <p:spPr>
            <a:xfrm>
              <a:off x="226148" y="3404078"/>
              <a:ext cx="2156604" cy="870902"/>
            </a:xfrm>
            <a:prstGeom prst="cloudCallout">
              <a:avLst>
                <a:gd name="adj1" fmla="val -85806"/>
                <a:gd name="adj2" fmla="val 50604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93047" y="3586860"/>
              <a:ext cx="2286000" cy="573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Now whichever variable is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in the R.H.S. we will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Assume the values for that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variable</a:t>
              </a: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2971800" y="2114550"/>
            <a:ext cx="3276600" cy="1314450"/>
            <a:chOff x="193047" y="3404078"/>
            <a:chExt cx="2286000" cy="870902"/>
          </a:xfrm>
        </p:grpSpPr>
        <p:sp>
          <p:nvSpPr>
            <p:cNvPr id="205" name="Cloud Callout 204"/>
            <p:cNvSpPr/>
            <p:nvPr/>
          </p:nvSpPr>
          <p:spPr>
            <a:xfrm>
              <a:off x="226148" y="3404078"/>
              <a:ext cx="2156604" cy="870902"/>
            </a:xfrm>
            <a:prstGeom prst="cloudCallout">
              <a:avLst>
                <a:gd name="adj1" fmla="val -74358"/>
                <a:gd name="adj2" fmla="val 30851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193047" y="3606026"/>
              <a:ext cx="2286000" cy="519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Now let us substitute these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Assumed values of x in the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Equation y = 100 - x </a:t>
              </a:r>
            </a:p>
          </p:txBody>
        </p:sp>
      </p:grpSp>
      <p:sp>
        <p:nvSpPr>
          <p:cNvPr id="237" name="Cloud 236"/>
          <p:cNvSpPr/>
          <p:nvPr/>
        </p:nvSpPr>
        <p:spPr>
          <a:xfrm>
            <a:off x="1792130" y="1641792"/>
            <a:ext cx="2528757" cy="1158558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Comic Sans MS" pitchFamily="66" charset="0"/>
              </a:rPr>
              <a:t>On graph paper 1st plot </a:t>
            </a:r>
            <a:r>
              <a:rPr lang="en-US" sz="1400" b="1" dirty="0" smtClean="0">
                <a:solidFill>
                  <a:prstClr val="white"/>
                </a:solidFill>
                <a:latin typeface="Comic Sans MS" pitchFamily="66" charset="0"/>
              </a:rPr>
              <a:t>(0,100)</a:t>
            </a:r>
            <a:endParaRPr lang="en-US" sz="14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238" name="Cloud 237"/>
          <p:cNvSpPr/>
          <p:nvPr/>
        </p:nvSpPr>
        <p:spPr>
          <a:xfrm>
            <a:off x="1481706" y="1581150"/>
            <a:ext cx="2752443" cy="810366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Now plot (50, 50)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9" name="Cloud 238"/>
          <p:cNvSpPr/>
          <p:nvPr/>
        </p:nvSpPr>
        <p:spPr>
          <a:xfrm>
            <a:off x="914400" y="1276350"/>
            <a:ext cx="4526280" cy="1383803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Now draw a straight line passing through these points 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A,B and C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240" name="Cloud 239"/>
          <p:cNvSpPr/>
          <p:nvPr/>
        </p:nvSpPr>
        <p:spPr>
          <a:xfrm>
            <a:off x="1371600" y="1200150"/>
            <a:ext cx="3312409" cy="1394465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Write the equation on the line</a:t>
            </a:r>
          </a:p>
        </p:txBody>
      </p:sp>
      <p:sp>
        <p:nvSpPr>
          <p:cNvPr id="241" name="Cloud 240"/>
          <p:cNvSpPr/>
          <p:nvPr/>
        </p:nvSpPr>
        <p:spPr>
          <a:xfrm>
            <a:off x="1447800" y="1581150"/>
            <a:ext cx="2743200" cy="810366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Now plot (100,0)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601570" y="3351869"/>
            <a:ext cx="1205841" cy="249538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533400" y="2992142"/>
            <a:ext cx="1299196" cy="320113"/>
            <a:chOff x="6956240" y="2298919"/>
            <a:chExt cx="1299196" cy="320113"/>
          </a:xfrm>
        </p:grpSpPr>
        <p:sp>
          <p:nvSpPr>
            <p:cNvPr id="132" name="U-Turn Arrow 131"/>
            <p:cNvSpPr/>
            <p:nvPr/>
          </p:nvSpPr>
          <p:spPr>
            <a:xfrm>
              <a:off x="7033712" y="2298919"/>
              <a:ext cx="1221724" cy="194724"/>
            </a:xfrm>
            <a:prstGeom prst="uturnArrow">
              <a:avLst/>
            </a:prstGeom>
            <a:noFill/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133" name="Oval 132"/>
            <p:cNvSpPr/>
            <p:nvPr/>
          </p:nvSpPr>
          <p:spPr>
            <a:xfrm>
              <a:off x="6956240" y="2344411"/>
              <a:ext cx="326710" cy="27462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</p:grpSp>
      <p:sp>
        <p:nvSpPr>
          <p:cNvPr id="137" name="Text Box 5"/>
          <p:cNvSpPr txBox="1">
            <a:spLocks noChangeArrowheads="1"/>
          </p:cNvSpPr>
          <p:nvPr/>
        </p:nvSpPr>
        <p:spPr bwMode="auto">
          <a:xfrm>
            <a:off x="549011" y="2987291"/>
            <a:ext cx="12875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x  + y = 100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09600" y="3278042"/>
            <a:ext cx="91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y</a:t>
            </a:r>
            <a:r>
              <a:rPr lang="en-US" dirty="0" smtClean="0">
                <a:solidFill>
                  <a:prstClr val="black"/>
                </a:solidFill>
              </a:rPr>
              <a:t> = 100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9" name="Text Box 140"/>
          <p:cNvSpPr txBox="1">
            <a:spLocks noChangeArrowheads="1"/>
          </p:cNvSpPr>
          <p:nvPr/>
        </p:nvSpPr>
        <p:spPr bwMode="auto">
          <a:xfrm>
            <a:off x="279920" y="3263709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</a:t>
            </a:r>
          </a:p>
        </p:txBody>
      </p:sp>
      <p:grpSp>
        <p:nvGrpSpPr>
          <p:cNvPr id="217" name="Group 216"/>
          <p:cNvGrpSpPr/>
          <p:nvPr/>
        </p:nvGrpSpPr>
        <p:grpSpPr>
          <a:xfrm>
            <a:off x="1600200" y="1657350"/>
            <a:ext cx="3352800" cy="1257302"/>
            <a:chOff x="211750" y="3404077"/>
            <a:chExt cx="2286000" cy="821670"/>
          </a:xfrm>
        </p:grpSpPr>
        <p:sp>
          <p:nvSpPr>
            <p:cNvPr id="218" name="Cloud Callout 217"/>
            <p:cNvSpPr/>
            <p:nvPr/>
          </p:nvSpPr>
          <p:spPr>
            <a:xfrm>
              <a:off x="226147" y="3404077"/>
              <a:ext cx="2167694" cy="821670"/>
            </a:xfrm>
            <a:prstGeom prst="cloudCallout">
              <a:avLst>
                <a:gd name="adj1" fmla="val -33113"/>
                <a:gd name="adj2" fmla="val 104795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211750" y="3586669"/>
              <a:ext cx="2286000" cy="512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Now let us plot the points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In these table on 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 graph paper</a:t>
              </a:r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1338259" y="3276859"/>
            <a:ext cx="91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– x</a:t>
            </a:r>
          </a:p>
        </p:txBody>
      </p:sp>
      <p:grpSp>
        <p:nvGrpSpPr>
          <p:cNvPr id="140" name="Group 235"/>
          <p:cNvGrpSpPr/>
          <p:nvPr/>
        </p:nvGrpSpPr>
        <p:grpSpPr>
          <a:xfrm>
            <a:off x="6381751" y="2343150"/>
            <a:ext cx="93339" cy="70004"/>
            <a:chOff x="6647186" y="3067050"/>
            <a:chExt cx="93339" cy="93339"/>
          </a:xfrm>
        </p:grpSpPr>
        <p:sp>
          <p:nvSpPr>
            <p:cNvPr id="141" name="Oval 140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45" name="Group 168"/>
          <p:cNvGrpSpPr/>
          <p:nvPr/>
        </p:nvGrpSpPr>
        <p:grpSpPr>
          <a:xfrm>
            <a:off x="6844036" y="2622550"/>
            <a:ext cx="93339" cy="70004"/>
            <a:chOff x="6647186" y="3067050"/>
            <a:chExt cx="93339" cy="93339"/>
          </a:xfrm>
        </p:grpSpPr>
        <p:sp>
          <p:nvSpPr>
            <p:cNvPr id="146" name="Oval 145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51" name="Group 168"/>
          <p:cNvGrpSpPr/>
          <p:nvPr/>
        </p:nvGrpSpPr>
        <p:grpSpPr>
          <a:xfrm>
            <a:off x="7286625" y="2889250"/>
            <a:ext cx="93339" cy="70004"/>
            <a:chOff x="6647186" y="3067050"/>
            <a:chExt cx="93339" cy="93339"/>
          </a:xfrm>
        </p:grpSpPr>
        <p:sp>
          <p:nvSpPr>
            <p:cNvPr id="152" name="Oval 151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601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"/>
                            </p:stCondLst>
                            <p:childTnLst>
                              <p:par>
                                <p:cTn id="29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000"/>
                            </p:stCondLst>
                            <p:childTnLst>
                              <p:par>
                                <p:cTn id="30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000"/>
                            </p:stCondLst>
                            <p:childTnLst>
                              <p:par>
                                <p:cTn id="3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"/>
                            </p:stCondLst>
                            <p:childTnLst>
                              <p:par>
                                <p:cTn id="34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000"/>
                            </p:stCondLst>
                            <p:childTnLst>
                              <p:par>
                                <p:cTn id="3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500"/>
                            </p:stCondLst>
                            <p:childTnLst>
                              <p:par>
                                <p:cTn id="3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500"/>
                            </p:stCondLst>
                            <p:childTnLst>
                              <p:par>
                                <p:cTn id="3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3" grpId="1" animBg="1"/>
      <p:bldP spid="122" grpId="0" animBg="1"/>
      <p:bldP spid="122" grpId="1" animBg="1"/>
      <p:bldP spid="120" grpId="0" animBg="1"/>
      <p:bldP spid="120" grpId="1" animBg="1"/>
      <p:bldP spid="129" grpId="0"/>
      <p:bldP spid="234" grpId="0"/>
      <p:bldP spid="3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144" grpId="0"/>
      <p:bldP spid="150" grpId="0"/>
      <p:bldP spid="154" grpId="0"/>
      <p:bldP spid="6" grpId="0" build="allAtOnce"/>
      <p:bldP spid="170" grpId="0" build="allAtOnce"/>
      <p:bldP spid="171" grpId="0" build="allAtOnce"/>
      <p:bldP spid="42" grpId="0"/>
      <p:bldP spid="237" grpId="0" animBg="1"/>
      <p:bldP spid="237" grpId="1" animBg="1"/>
      <p:bldP spid="238" grpId="0" animBg="1"/>
      <p:bldP spid="238" grpId="1" animBg="1"/>
      <p:bldP spid="239" grpId="0" animBg="1"/>
      <p:bldP spid="239" grpId="1" animBg="1"/>
      <p:bldP spid="240" grpId="0" animBg="1"/>
      <p:bldP spid="240" grpId="1" animBg="1"/>
      <p:bldP spid="241" grpId="0" animBg="1"/>
      <p:bldP spid="241" grpId="1" animBg="1"/>
      <p:bldP spid="130" grpId="0" animBg="1"/>
      <p:bldP spid="130" grpId="1" animBg="1"/>
      <p:bldP spid="137" grpId="0"/>
      <p:bldP spid="138" grpId="0"/>
      <p:bldP spid="139" grpId="0"/>
      <p:bldP spid="1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15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69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13" y="57150"/>
            <a:ext cx="6781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From the choices given below, choose the equation whose graphs are given in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" y="57150"/>
            <a:ext cx="3286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Q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0513" y="293906"/>
            <a:ext cx="1737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Fig (a) and Fig (b).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656" y="552717"/>
            <a:ext cx="13030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For Figure (a)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1264" y="794018"/>
            <a:ext cx="3840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(i)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6582" y="794018"/>
            <a:ext cx="5840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y = x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2393" y="1059544"/>
            <a:ext cx="4341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(ii)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1815" y="1059544"/>
            <a:ext cx="2967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x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7469" y="1059544"/>
            <a:ext cx="2967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+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3123" y="1059544"/>
            <a:ext cx="2967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y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68777" y="1059544"/>
            <a:ext cx="2967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24431" y="1059544"/>
            <a:ext cx="2967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3502" y="1311128"/>
            <a:ext cx="4719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(iii)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0393" y="1311128"/>
            <a:ext cx="6992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y = 2x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9431" y="1588770"/>
            <a:ext cx="480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(iv)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9600" y="1588770"/>
            <a:ext cx="2967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5254" y="1588770"/>
            <a:ext cx="2967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+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20908" y="1588770"/>
            <a:ext cx="3887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3y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52519" y="1588770"/>
            <a:ext cx="2967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08173" y="1588770"/>
            <a:ext cx="3944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7x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86707" y="2114550"/>
            <a:ext cx="3191660" cy="2702900"/>
            <a:chOff x="286707" y="2114550"/>
            <a:chExt cx="3191660" cy="2702900"/>
          </a:xfrm>
        </p:grpSpPr>
        <p:grpSp>
          <p:nvGrpSpPr>
            <p:cNvPr id="5" name="Group 4"/>
            <p:cNvGrpSpPr/>
            <p:nvPr/>
          </p:nvGrpSpPr>
          <p:grpSpPr>
            <a:xfrm>
              <a:off x="286707" y="2114550"/>
              <a:ext cx="3191660" cy="2640546"/>
              <a:chOff x="286707" y="2114550"/>
              <a:chExt cx="3191660" cy="2640546"/>
            </a:xfrm>
          </p:grpSpPr>
          <p:pic>
            <p:nvPicPr>
              <p:cNvPr id="58" name="Picture 57" descr="graph.jpg"/>
              <p:cNvPicPr>
                <a:picLocks noChangeAspect="1"/>
              </p:cNvPicPr>
              <p:nvPr/>
            </p:nvPicPr>
            <p:blipFill rotWithShape="1">
              <a:blip r:embed="rId2" cstate="print"/>
              <a:srcRect l="10340" t="571" r="14698" b="2541"/>
              <a:stretch/>
            </p:blipFill>
            <p:spPr>
              <a:xfrm>
                <a:off x="286707" y="2114550"/>
                <a:ext cx="3191660" cy="262848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190500" cap="rnd">
                <a:solidFill>
                  <a:srgbClr val="FFFFFF"/>
                </a:solidFill>
              </a:ln>
              <a:effectLst>
                <a:outerShdw blurRad="50000" algn="tl" rotWithShape="0">
                  <a:srgbClr val="000000">
                    <a:alpha val="41000"/>
                  </a:srgbClr>
                </a:outerShdw>
              </a:effectLst>
              <a:scene3d>
                <a:camera prst="orthographicFront"/>
                <a:lightRig rig="twoPt" dir="t">
                  <a:rot lat="0" lon="0" rev="7800000"/>
                </a:lightRig>
              </a:scene3d>
              <a:sp3d contourW="6350">
                <a:bevelT w="50800" h="16510"/>
                <a:contourClr>
                  <a:srgbClr val="C0C0C0"/>
                </a:contourClr>
              </a:sp3d>
            </p:spPr>
          </p:pic>
          <p:cxnSp>
            <p:nvCxnSpPr>
              <p:cNvPr id="59" name="Straight Arrow Connector 58"/>
              <p:cNvCxnSpPr/>
              <p:nvPr/>
            </p:nvCxnSpPr>
            <p:spPr>
              <a:xfrm rot="5400000">
                <a:off x="959406" y="3462997"/>
                <a:ext cx="203179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 flipV="1">
                <a:off x="559851" y="3555351"/>
                <a:ext cx="2647615" cy="57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ctangle 60"/>
              <p:cNvSpPr/>
              <p:nvPr/>
            </p:nvSpPr>
            <p:spPr>
              <a:xfrm>
                <a:off x="3127455" y="3376957"/>
                <a:ext cx="350912" cy="341939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cap="all" dirty="0" smtClean="0">
                    <a:ln w="9000" cmpd="sng">
                      <a:solidFill>
                        <a:srgbClr val="8064A2">
                          <a:shade val="50000"/>
                          <a:satMod val="120000"/>
                        </a:srgbClr>
                      </a:solidFill>
                      <a:prstDash val="solid"/>
                    </a:ln>
                    <a:solidFill>
                      <a:prstClr val="black"/>
                    </a:solidFill>
                  </a:rPr>
                  <a:t>X</a:t>
                </a:r>
                <a:endParaRPr lang="en-US" sz="1600" cap="all" dirty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055733" y="3492573"/>
                <a:ext cx="26321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</a:rPr>
                  <a:t>1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278609" y="3492573"/>
                <a:ext cx="26321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</a:rPr>
                  <a:t>2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479984" y="3492573"/>
                <a:ext cx="26321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</a:rPr>
                  <a:t>3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758174" y="3484803"/>
                <a:ext cx="2760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</a:rPr>
                  <a:t>0</a:t>
                </a:r>
                <a:endParaRPr lang="en-US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55106" y="3187977"/>
                <a:ext cx="21753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</a:rPr>
                  <a:t>1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755106" y="2997378"/>
                <a:ext cx="21753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</a:rPr>
                  <a:t>2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664855" y="3630757"/>
                <a:ext cx="34015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</a:rPr>
                  <a:t>–1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674380" y="3834053"/>
                <a:ext cx="34015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</a:rPr>
                  <a:t>–2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802696" y="2174846"/>
                <a:ext cx="343166" cy="341939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cap="all" dirty="0" smtClean="0">
                    <a:ln w="9000" cmpd="sng">
                      <a:solidFill>
                        <a:srgbClr val="8064A2">
                          <a:shade val="50000"/>
                          <a:satMod val="120000"/>
                        </a:srgbClr>
                      </a:solidFill>
                      <a:prstDash val="solid"/>
                    </a:ln>
                    <a:solidFill>
                      <a:prstClr val="black"/>
                    </a:solidFill>
                  </a:rPr>
                  <a:t>y</a:t>
                </a:r>
                <a:endParaRPr lang="en-US" sz="1600" cap="all" dirty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804998" y="4413157"/>
                <a:ext cx="405137" cy="341939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cap="all" dirty="0" smtClean="0">
                    <a:ln w="9000" cmpd="sng">
                      <a:solidFill>
                        <a:srgbClr val="8064A2">
                          <a:shade val="50000"/>
                          <a:satMod val="120000"/>
                        </a:srgbClr>
                      </a:solidFill>
                      <a:prstDash val="solid"/>
                    </a:ln>
                    <a:solidFill>
                      <a:prstClr val="black"/>
                    </a:solidFill>
                  </a:rPr>
                  <a:t>Y</a:t>
                </a:r>
                <a:r>
                  <a:rPr lang="en-US" sz="1600" cap="all" dirty="0" smtClean="0">
                    <a:ln w="9000" cmpd="sng">
                      <a:solidFill>
                        <a:srgbClr val="8064A2">
                          <a:shade val="50000"/>
                          <a:satMod val="120000"/>
                        </a:srgbClr>
                      </a:solidFill>
                      <a:prstDash val="solid"/>
                    </a:ln>
                    <a:solidFill>
                      <a:prstClr val="black"/>
                    </a:solidFill>
                    <a:sym typeface="Symbol"/>
                  </a:rPr>
                  <a:t></a:t>
                </a:r>
                <a:endParaRPr lang="en-US" sz="1600" cap="all" dirty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301947" y="3398318"/>
                <a:ext cx="389644" cy="310855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 cap="all" dirty="0" smtClean="0">
                    <a:ln w="9000" cmpd="sng">
                      <a:solidFill>
                        <a:srgbClr val="8064A2">
                          <a:shade val="50000"/>
                          <a:satMod val="120000"/>
                        </a:srgbClr>
                      </a:solidFill>
                      <a:prstDash val="solid"/>
                    </a:ln>
                    <a:solidFill>
                      <a:prstClr val="black"/>
                    </a:solidFill>
                  </a:rPr>
                  <a:t>X</a:t>
                </a:r>
                <a:r>
                  <a:rPr lang="en-US" sz="1400" cap="all" dirty="0" smtClean="0">
                    <a:ln w="9000" cmpd="sng">
                      <a:solidFill>
                        <a:srgbClr val="8064A2">
                          <a:shade val="50000"/>
                          <a:satMod val="120000"/>
                        </a:srgbClr>
                      </a:solidFill>
                      <a:prstDash val="solid"/>
                    </a:ln>
                    <a:solidFill>
                      <a:prstClr val="black"/>
                    </a:solidFill>
                    <a:latin typeface="Symbol" pitchFamily="18" charset="2"/>
                    <a:sym typeface="Symbol"/>
                  </a:rPr>
                  <a:t></a:t>
                </a:r>
                <a:endParaRPr lang="en-US" sz="1400" cap="all" dirty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385743" y="3505890"/>
                <a:ext cx="30970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</a:rPr>
                  <a:t>-2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590679" y="3502099"/>
                <a:ext cx="30970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</a:rPr>
                  <a:t>-1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67" name="Straight Arrow Connector 266"/>
              <p:cNvCxnSpPr/>
              <p:nvPr/>
            </p:nvCxnSpPr>
            <p:spPr>
              <a:xfrm>
                <a:off x="1154862" y="2749336"/>
                <a:ext cx="1588335" cy="15667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6" name="Rectangle 285"/>
              <p:cNvSpPr/>
              <p:nvPr/>
            </p:nvSpPr>
            <p:spPr>
              <a:xfrm>
                <a:off x="1256950" y="3216479"/>
                <a:ext cx="49564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prstClr val="black"/>
                    </a:solidFill>
                  </a:rPr>
                  <a:t>(-1,1)</a:t>
                </a:r>
                <a:endParaRPr lang="en-US" sz="11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2329854" y="3720059"/>
                <a:ext cx="49564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prstClr val="black"/>
                    </a:solidFill>
                  </a:rPr>
                  <a:t>(1,-1)</a:t>
                </a:r>
                <a:endParaRPr lang="en-US" sz="11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Oval 286"/>
              <p:cNvSpPr/>
              <p:nvPr/>
            </p:nvSpPr>
            <p:spPr>
              <a:xfrm>
                <a:off x="1735712" y="3320159"/>
                <a:ext cx="55688" cy="60301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8" name="Oval 287"/>
              <p:cNvSpPr/>
              <p:nvPr/>
            </p:nvSpPr>
            <p:spPr>
              <a:xfrm>
                <a:off x="2161369" y="3739968"/>
                <a:ext cx="54216" cy="55859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4" name="Rectangle 113"/>
            <p:cNvSpPr/>
            <p:nvPr/>
          </p:nvSpPr>
          <p:spPr>
            <a:xfrm>
              <a:off x="524863" y="4478896"/>
              <a:ext cx="7620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Fig (a)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4110698" y="730462"/>
            <a:ext cx="6048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Soln.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715536" y="735843"/>
            <a:ext cx="11928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For Fig. (a), 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263643" y="1037427"/>
            <a:ext cx="160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For </a:t>
            </a:r>
            <a:r>
              <a:rPr lang="en-US" sz="1600" dirty="0" smtClean="0">
                <a:solidFill>
                  <a:prstClr val="black"/>
                </a:solidFill>
              </a:rPr>
              <a:t>point (-1, 1),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308225" y="1380362"/>
            <a:ext cx="12543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x = -1,  y = 1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976507" y="1038278"/>
            <a:ext cx="160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For </a:t>
            </a:r>
            <a:r>
              <a:rPr lang="en-US" sz="1600" dirty="0" smtClean="0">
                <a:solidFill>
                  <a:prstClr val="black"/>
                </a:solidFill>
              </a:rPr>
              <a:t>point (1, -1),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021089" y="1381213"/>
            <a:ext cx="12543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x = 1,  y = -1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17" name="Cloud 116"/>
          <p:cNvSpPr/>
          <p:nvPr/>
        </p:nvSpPr>
        <p:spPr>
          <a:xfrm>
            <a:off x="3488927" y="2128150"/>
            <a:ext cx="3151644" cy="1300642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Let us consider points of this graph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18" name="Cloud 117"/>
          <p:cNvSpPr/>
          <p:nvPr/>
        </p:nvSpPr>
        <p:spPr>
          <a:xfrm>
            <a:off x="2708680" y="2019517"/>
            <a:ext cx="3312409" cy="1300642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Now check these values satisfy which equation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19" name="Cloud 118"/>
          <p:cNvSpPr/>
          <p:nvPr/>
        </p:nvSpPr>
        <p:spPr>
          <a:xfrm>
            <a:off x="5531860" y="2559529"/>
            <a:ext cx="2034213" cy="994216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y 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  <a:sym typeface="Symbol"/>
              </a:rPr>
              <a:t> x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20" name="Oval Callout 119"/>
          <p:cNvSpPr/>
          <p:nvPr/>
        </p:nvSpPr>
        <p:spPr>
          <a:xfrm>
            <a:off x="5922334" y="1777851"/>
            <a:ext cx="1700638" cy="864931"/>
          </a:xfrm>
          <a:prstGeom prst="wedgeEllipseCallout">
            <a:avLst>
              <a:gd name="adj1" fmla="val -60833"/>
              <a:gd name="adj2" fmla="val -66759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  1 </a:t>
            </a:r>
            <a:r>
              <a:rPr lang="en-US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 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  <a:sym typeface="Symbol"/>
              </a:rPr>
              <a:t>-1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-1 </a:t>
            </a:r>
            <a:r>
              <a:rPr lang="en-US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 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  <a:sym typeface="Symbol"/>
              </a:rPr>
              <a:t>1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21" name="Oval Callout 120"/>
          <p:cNvSpPr/>
          <p:nvPr/>
        </p:nvSpPr>
        <p:spPr>
          <a:xfrm>
            <a:off x="5759294" y="1777851"/>
            <a:ext cx="1897348" cy="864931"/>
          </a:xfrm>
          <a:prstGeom prst="wedgeEllipseCallout">
            <a:avLst>
              <a:gd name="adj1" fmla="val -60833"/>
              <a:gd name="adj2" fmla="val -66759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 -1+1= 0</a:t>
            </a:r>
            <a:endParaRPr lang="en-US" b="1" dirty="0" smtClean="0">
              <a:solidFill>
                <a:prstClr val="white"/>
              </a:solidFill>
              <a:latin typeface="Comic Sans MS" pitchFamily="66" charset="0"/>
              <a:sym typeface="Symbol"/>
            </a:endParaRP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1+(-1)= 0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22" name="Cloud 121"/>
          <p:cNvSpPr/>
          <p:nvPr/>
        </p:nvSpPr>
        <p:spPr>
          <a:xfrm>
            <a:off x="5105689" y="2516785"/>
            <a:ext cx="2034213" cy="994216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x + y = 0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212266" y="1712198"/>
            <a:ext cx="39958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The </a:t>
            </a:r>
            <a:r>
              <a:rPr lang="en-US" sz="1600" dirty="0">
                <a:solidFill>
                  <a:prstClr val="black"/>
                </a:solidFill>
              </a:rPr>
              <a:t>correct equation from the choices given is </a:t>
            </a:r>
            <a:r>
              <a:rPr lang="en-US" sz="1600" b="1" i="1" dirty="0" smtClean="0">
                <a:solidFill>
                  <a:prstClr val="black"/>
                </a:solidFill>
              </a:rPr>
              <a:t>x </a:t>
            </a:r>
            <a:r>
              <a:rPr lang="en-US" sz="1600" b="1" dirty="0">
                <a:solidFill>
                  <a:prstClr val="black"/>
                </a:solidFill>
              </a:rPr>
              <a:t>+ </a:t>
            </a:r>
            <a:r>
              <a:rPr lang="en-US" sz="1600" b="1" i="1" dirty="0">
                <a:solidFill>
                  <a:prstClr val="black"/>
                </a:solidFill>
              </a:rPr>
              <a:t>y </a:t>
            </a:r>
            <a:r>
              <a:rPr lang="en-US" sz="1600" b="1" dirty="0">
                <a:solidFill>
                  <a:prstClr val="black"/>
                </a:solidFill>
              </a:rPr>
              <a:t>= </a:t>
            </a:r>
            <a:r>
              <a:rPr lang="en-US" sz="1600" b="1" dirty="0" smtClean="0">
                <a:solidFill>
                  <a:prstClr val="black"/>
                </a:solidFill>
              </a:rPr>
              <a:t>0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04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105" grpId="0"/>
      <p:bldP spid="108" grpId="0"/>
      <p:bldP spid="111" grpId="0"/>
      <p:bldP spid="112" grpId="0"/>
      <p:bldP spid="113" grpId="0"/>
      <p:bldP spid="116" grpId="0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13" y="57150"/>
            <a:ext cx="6781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From the choices given below, choose the equation whose graphs are given in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" y="57150"/>
            <a:ext cx="3286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Q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0513" y="293906"/>
            <a:ext cx="1737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Fig (a) and Fig (b).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2105" y="590550"/>
            <a:ext cx="16078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For Figure </a:t>
            </a:r>
            <a:r>
              <a:rPr lang="en-US" sz="1600" b="1" dirty="0" smtClean="0">
                <a:solidFill>
                  <a:srgbClr val="0000FF"/>
                </a:solidFill>
              </a:rPr>
              <a:t>(b)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7181" y="845438"/>
            <a:ext cx="3840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(i)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78922" y="845438"/>
            <a:ext cx="2743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y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73050" y="1072803"/>
            <a:ext cx="4341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(ii)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67688" y="1072803"/>
            <a:ext cx="2967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y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27466" y="1072803"/>
            <a:ext cx="2967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83120" y="1072803"/>
            <a:ext cx="2967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x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83623" y="1072803"/>
            <a:ext cx="2967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-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37650" y="1072803"/>
            <a:ext cx="2967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9753" y="1313115"/>
            <a:ext cx="4719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(iii)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8600" y="1547396"/>
            <a:ext cx="480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(iv)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32154" y="845438"/>
            <a:ext cx="2743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84554" y="845438"/>
            <a:ext cx="2743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x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5809" y="845438"/>
            <a:ext cx="2743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+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248884" y="845438"/>
            <a:ext cx="2743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67688" y="1313115"/>
            <a:ext cx="2967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y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23979" y="1313115"/>
            <a:ext cx="2967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96656" y="1313115"/>
            <a:ext cx="3404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-x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83623" y="1313115"/>
            <a:ext cx="2967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+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237650" y="1313115"/>
            <a:ext cx="2967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67688" y="1547396"/>
            <a:ext cx="2967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y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19217" y="1547396"/>
            <a:ext cx="2967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+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68363" y="1547396"/>
            <a:ext cx="4193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2y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090766" y="1547396"/>
            <a:ext cx="2967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237650" y="1547396"/>
            <a:ext cx="2967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6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7200" y="2073401"/>
            <a:ext cx="3462599" cy="2755583"/>
            <a:chOff x="4249475" y="2073401"/>
            <a:chExt cx="3462599" cy="2755583"/>
          </a:xfrm>
        </p:grpSpPr>
        <p:grpSp>
          <p:nvGrpSpPr>
            <p:cNvPr id="38" name="Group 37"/>
            <p:cNvGrpSpPr/>
            <p:nvPr/>
          </p:nvGrpSpPr>
          <p:grpSpPr>
            <a:xfrm>
              <a:off x="4249475" y="2073401"/>
              <a:ext cx="3462599" cy="2708149"/>
              <a:chOff x="4249475" y="1770747"/>
              <a:chExt cx="3462599" cy="2708149"/>
            </a:xfrm>
          </p:grpSpPr>
          <p:grpSp>
            <p:nvGrpSpPr>
              <p:cNvPr id="197" name="Group 85"/>
              <p:cNvGrpSpPr/>
              <p:nvPr/>
            </p:nvGrpSpPr>
            <p:grpSpPr>
              <a:xfrm>
                <a:off x="4249475" y="1770747"/>
                <a:ext cx="3462599" cy="2708149"/>
                <a:chOff x="5185008" y="1754179"/>
                <a:chExt cx="3462599" cy="3610864"/>
              </a:xfrm>
            </p:grpSpPr>
            <p:pic>
              <p:nvPicPr>
                <p:cNvPr id="198" name="Picture 197" descr="graph.jpg"/>
                <p:cNvPicPr>
                  <a:picLocks noChangeAspect="1"/>
                </p:cNvPicPr>
                <p:nvPr/>
              </p:nvPicPr>
              <p:blipFill rotWithShape="1">
                <a:blip r:embed="rId2" cstate="print"/>
                <a:srcRect l="15321" t="36098" r="8646" b="13237"/>
                <a:stretch/>
              </p:blipFill>
              <p:spPr>
                <a:xfrm>
                  <a:off x="5185008" y="1754179"/>
                  <a:ext cx="3462599" cy="3610864"/>
                </a:xfrm>
                <a:prstGeom prst="rect">
                  <a:avLst/>
                </a:prstGeom>
                <a:solidFill>
                  <a:srgbClr val="FFFFFF">
                    <a:shade val="85000"/>
                  </a:srgbClr>
                </a:solidFill>
                <a:ln w="190500" cap="rnd">
                  <a:solidFill>
                    <a:srgbClr val="FFFFFF"/>
                  </a:solidFill>
                </a:ln>
                <a:effectLst>
                  <a:outerShdw blurRad="50000" algn="tl" rotWithShape="0">
                    <a:srgbClr val="000000">
                      <a:alpha val="41000"/>
                    </a:srgbClr>
                  </a:outerShdw>
                </a:effectLst>
                <a:scene3d>
                  <a:camera prst="orthographicFront"/>
                  <a:lightRig rig="twoPt" dir="t">
                    <a:rot lat="0" lon="0" rev="7800000"/>
                  </a:lightRig>
                </a:scene3d>
                <a:sp3d contourW="6350">
                  <a:bevelT w="50800" h="16510"/>
                  <a:contourClr>
                    <a:srgbClr val="C0C0C0"/>
                  </a:contourClr>
                </a:sp3d>
              </p:spPr>
            </p:pic>
            <p:cxnSp>
              <p:nvCxnSpPr>
                <p:cNvPr id="199" name="Straight Arrow Connector 198"/>
                <p:cNvCxnSpPr/>
                <p:nvPr/>
              </p:nvCxnSpPr>
              <p:spPr>
                <a:xfrm>
                  <a:off x="6772273" y="2164327"/>
                  <a:ext cx="0" cy="271026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Arrow Connector 199"/>
                <p:cNvCxnSpPr/>
                <p:nvPr/>
              </p:nvCxnSpPr>
              <p:spPr>
                <a:xfrm flipV="1">
                  <a:off x="5431333" y="3573180"/>
                  <a:ext cx="2844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Rectangle 200"/>
                <p:cNvSpPr/>
                <p:nvPr/>
              </p:nvSpPr>
              <p:spPr>
                <a:xfrm>
                  <a:off x="8211975" y="3505446"/>
                  <a:ext cx="277640" cy="410369"/>
                </a:xfrm>
                <a:prstGeom prst="rect">
                  <a:avLst/>
                </a:prstGeom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400" cap="all" dirty="0" smtClean="0">
                      <a:ln w="9000" cmpd="sng">
                        <a:solidFill>
                          <a:srgbClr val="8064A2">
                            <a:shade val="50000"/>
                            <a:satMod val="120000"/>
                          </a:srgbClr>
                        </a:solidFill>
                        <a:prstDash val="solid"/>
                      </a:ln>
                      <a:solidFill>
                        <a:prstClr val="black"/>
                      </a:solidFill>
                    </a:rPr>
                    <a:t>X</a:t>
                  </a:r>
                  <a:endParaRPr lang="en-US" sz="1400" cap="all" dirty="0">
                    <a:ln w="9000" cmpd="sng">
                      <a:solidFill>
                        <a:srgbClr val="8064A2">
                          <a:shade val="50000"/>
                          <a:satMod val="120000"/>
                        </a:srgbClr>
                      </a:solidFill>
                      <a:prstDash val="solid"/>
                    </a:ln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6861489" y="3524494"/>
                  <a:ext cx="2632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prstClr val="black"/>
                      </a:solidFill>
                    </a:rPr>
                    <a:t>1</a:t>
                  </a:r>
                  <a:endParaRPr lang="en-US" sz="1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7080444" y="3524494"/>
                  <a:ext cx="2632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prstClr val="black"/>
                      </a:solidFill>
                    </a:rPr>
                    <a:t>2</a:t>
                  </a:r>
                  <a:endParaRPr lang="en-US" sz="1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7318378" y="3524494"/>
                  <a:ext cx="2632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prstClr val="black"/>
                      </a:solidFill>
                    </a:rPr>
                    <a:t>3</a:t>
                  </a:r>
                  <a:endParaRPr lang="en-US" sz="1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7530319" y="3524494"/>
                  <a:ext cx="2632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prstClr val="black"/>
                      </a:solidFill>
                    </a:rPr>
                    <a:t>4</a:t>
                  </a:r>
                  <a:endParaRPr lang="en-US" sz="1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6544469" y="3492746"/>
                  <a:ext cx="2632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prstClr val="black"/>
                      </a:solidFill>
                    </a:rPr>
                    <a:t>0</a:t>
                  </a:r>
                  <a:endParaRPr lang="en-US" sz="1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6538913" y="3111109"/>
                  <a:ext cx="2632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prstClr val="black"/>
                      </a:solidFill>
                    </a:rPr>
                    <a:t>1</a:t>
                  </a:r>
                  <a:endParaRPr lang="en-US" sz="1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6531770" y="2843377"/>
                  <a:ext cx="2632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prstClr val="black"/>
                      </a:solidFill>
                    </a:rPr>
                    <a:t>2</a:t>
                  </a:r>
                  <a:endParaRPr lang="en-US" sz="1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9" name="Rectangle 208"/>
                <p:cNvSpPr/>
                <p:nvPr/>
              </p:nvSpPr>
              <p:spPr>
                <a:xfrm>
                  <a:off x="6465094" y="3660380"/>
                  <a:ext cx="3097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prstClr val="black"/>
                      </a:solidFill>
                    </a:rPr>
                    <a:t>-1</a:t>
                  </a:r>
                  <a:endParaRPr lang="en-US" sz="1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6472792" y="3939782"/>
                  <a:ext cx="3097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prstClr val="black"/>
                      </a:solidFill>
                    </a:rPr>
                    <a:t>-2</a:t>
                  </a:r>
                  <a:endParaRPr lang="en-US" sz="1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6636356" y="1784598"/>
                  <a:ext cx="284052" cy="451405"/>
                </a:xfrm>
                <a:prstGeom prst="rect">
                  <a:avLst/>
                </a:prstGeom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600" cap="all" dirty="0" smtClean="0">
                      <a:ln w="9000" cmpd="sng">
                        <a:solidFill>
                          <a:srgbClr val="8064A2">
                            <a:shade val="50000"/>
                            <a:satMod val="120000"/>
                          </a:srgbClr>
                        </a:solidFill>
                        <a:prstDash val="solid"/>
                      </a:ln>
                      <a:solidFill>
                        <a:prstClr val="black"/>
                      </a:solidFill>
                    </a:rPr>
                    <a:t>y</a:t>
                  </a:r>
                  <a:endParaRPr lang="en-US" sz="1600" cap="all" dirty="0">
                    <a:ln w="9000" cmpd="sng">
                      <a:solidFill>
                        <a:srgbClr val="8064A2">
                          <a:shade val="50000"/>
                          <a:satMod val="120000"/>
                        </a:srgbClr>
                      </a:solidFill>
                      <a:prstDash val="solid"/>
                    </a:ln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6631483" y="4854182"/>
                  <a:ext cx="335348" cy="451405"/>
                </a:xfrm>
                <a:prstGeom prst="rect">
                  <a:avLst/>
                </a:prstGeom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600" cap="all" dirty="0" smtClean="0">
                      <a:ln w="9000" cmpd="sng">
                        <a:solidFill>
                          <a:srgbClr val="8064A2">
                            <a:shade val="50000"/>
                            <a:satMod val="120000"/>
                          </a:srgbClr>
                        </a:solidFill>
                        <a:prstDash val="solid"/>
                      </a:ln>
                      <a:solidFill>
                        <a:prstClr val="black"/>
                      </a:solidFill>
                    </a:rPr>
                    <a:t>Y</a:t>
                  </a:r>
                  <a:r>
                    <a:rPr lang="en-US" sz="1600" cap="all" dirty="0" smtClean="0">
                      <a:ln w="9000" cmpd="sng">
                        <a:solidFill>
                          <a:srgbClr val="8064A2">
                            <a:shade val="50000"/>
                            <a:satMod val="120000"/>
                          </a:srgbClr>
                        </a:solidFill>
                        <a:prstDash val="solid"/>
                      </a:ln>
                      <a:solidFill>
                        <a:prstClr val="black"/>
                      </a:solidFill>
                      <a:sym typeface="Symbol"/>
                    </a:rPr>
                    <a:t></a:t>
                  </a:r>
                  <a:endParaRPr lang="en-US" sz="1600" cap="all" dirty="0">
                    <a:ln w="9000" cmpd="sng">
                      <a:solidFill>
                        <a:srgbClr val="8064A2">
                          <a:shade val="50000"/>
                          <a:satMod val="120000"/>
                        </a:srgbClr>
                      </a:solidFill>
                      <a:prstDash val="solid"/>
                    </a:ln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5185009" y="3505446"/>
                  <a:ext cx="322524" cy="410369"/>
                </a:xfrm>
                <a:prstGeom prst="rect">
                  <a:avLst/>
                </a:prstGeom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400" cap="all" dirty="0" smtClean="0">
                      <a:ln w="9000" cmpd="sng">
                        <a:solidFill>
                          <a:srgbClr val="8064A2">
                            <a:shade val="50000"/>
                            <a:satMod val="120000"/>
                          </a:srgbClr>
                        </a:solidFill>
                        <a:prstDash val="solid"/>
                      </a:ln>
                      <a:solidFill>
                        <a:prstClr val="black"/>
                      </a:solidFill>
                    </a:rPr>
                    <a:t>X</a:t>
                  </a:r>
                  <a:r>
                    <a:rPr lang="en-US" sz="1400" cap="all" dirty="0" smtClean="0">
                      <a:ln w="9000" cmpd="sng">
                        <a:solidFill>
                          <a:srgbClr val="8064A2">
                            <a:shade val="50000"/>
                            <a:satMod val="120000"/>
                          </a:srgbClr>
                        </a:solidFill>
                        <a:prstDash val="solid"/>
                      </a:ln>
                      <a:solidFill>
                        <a:prstClr val="black"/>
                      </a:solidFill>
                      <a:latin typeface="Symbol" pitchFamily="18" charset="2"/>
                      <a:sym typeface="Symbol"/>
                    </a:rPr>
                    <a:t></a:t>
                  </a:r>
                  <a:endParaRPr lang="en-US" sz="1400" cap="all" dirty="0">
                    <a:ln w="9000" cmpd="sng">
                      <a:solidFill>
                        <a:srgbClr val="8064A2">
                          <a:shade val="50000"/>
                          <a:satMod val="120000"/>
                        </a:srgbClr>
                      </a:solidFill>
                      <a:prstDash val="solid"/>
                    </a:ln>
                    <a:solidFill>
                      <a:prstClr val="black"/>
                    </a:solidFill>
                    <a:latin typeface="Symbol" pitchFamily="18" charset="2"/>
                  </a:endParaRPr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5898057" y="3519938"/>
                  <a:ext cx="3097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prstClr val="black"/>
                      </a:solidFill>
                    </a:rPr>
                    <a:t>-3</a:t>
                  </a:r>
                  <a:endParaRPr lang="en-US" sz="1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6133798" y="3519938"/>
                  <a:ext cx="3097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prstClr val="black"/>
                      </a:solidFill>
                    </a:rPr>
                    <a:t>-2</a:t>
                  </a:r>
                  <a:endParaRPr lang="en-US" sz="1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7" name="Rectangle 216"/>
                <p:cNvSpPr/>
                <p:nvPr/>
              </p:nvSpPr>
              <p:spPr>
                <a:xfrm>
                  <a:off x="6376556" y="3519938"/>
                  <a:ext cx="3097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prstClr val="black"/>
                      </a:solidFill>
                    </a:rPr>
                    <a:t>-1</a:t>
                  </a:r>
                  <a:endParaRPr lang="en-US" sz="1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6471949" y="4215142"/>
                  <a:ext cx="3097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prstClr val="black"/>
                      </a:solidFill>
                    </a:rPr>
                    <a:t>-3</a:t>
                  </a:r>
                  <a:endParaRPr lang="en-US" sz="1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6545945" y="2565647"/>
                  <a:ext cx="2632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prstClr val="black"/>
                      </a:solidFill>
                    </a:rPr>
                    <a:t>3</a:t>
                  </a:r>
                  <a:endParaRPr lang="en-US" sz="1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6548215" y="2269049"/>
                  <a:ext cx="2632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prstClr val="black"/>
                      </a:solidFill>
                    </a:rPr>
                    <a:t>4</a:t>
                  </a:r>
                  <a:endParaRPr lang="en-US" sz="1200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91" name="Straight Arrow Connector 290"/>
                <p:cNvCxnSpPr/>
                <p:nvPr/>
              </p:nvCxnSpPr>
              <p:spPr>
                <a:xfrm>
                  <a:off x="6086170" y="2225284"/>
                  <a:ext cx="1969300" cy="232119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0" name="Rectangle 319"/>
                <p:cNvSpPr/>
                <p:nvPr/>
              </p:nvSpPr>
              <p:spPr>
                <a:xfrm>
                  <a:off x="7230722" y="3273062"/>
                  <a:ext cx="429926" cy="3282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prstClr val="black"/>
                      </a:solidFill>
                    </a:rPr>
                    <a:t>(2,0)</a:t>
                  </a:r>
                  <a:endParaRPr lang="en-US" sz="1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1" name="Rectangle 320"/>
                <p:cNvSpPr/>
                <p:nvPr/>
              </p:nvSpPr>
              <p:spPr>
                <a:xfrm>
                  <a:off x="6731054" y="2811868"/>
                  <a:ext cx="429926" cy="3282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prstClr val="black"/>
                      </a:solidFill>
                    </a:rPr>
                    <a:t>(0,2)</a:t>
                  </a:r>
                  <a:endParaRPr lang="en-US" sz="1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2" name="Rectangle 321"/>
                <p:cNvSpPr/>
                <p:nvPr/>
              </p:nvSpPr>
              <p:spPr>
                <a:xfrm>
                  <a:off x="6040933" y="2618985"/>
                  <a:ext cx="468398" cy="3282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prstClr val="black"/>
                      </a:solidFill>
                    </a:rPr>
                    <a:t>(-1,3)</a:t>
                  </a:r>
                  <a:endParaRPr lang="en-US" sz="10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02" name="Oval 301"/>
              <p:cNvSpPr/>
              <p:nvPr/>
            </p:nvSpPr>
            <p:spPr>
              <a:xfrm>
                <a:off x="5804749" y="2691223"/>
                <a:ext cx="65297" cy="6661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3" name="Oval 302"/>
              <p:cNvSpPr/>
              <p:nvPr/>
            </p:nvSpPr>
            <p:spPr>
              <a:xfrm>
                <a:off x="6254804" y="3098416"/>
                <a:ext cx="65297" cy="6661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4" name="Oval 303"/>
              <p:cNvSpPr/>
              <p:nvPr/>
            </p:nvSpPr>
            <p:spPr>
              <a:xfrm>
                <a:off x="5564241" y="2486437"/>
                <a:ext cx="65297" cy="6661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5" name="Rectangle 114"/>
            <p:cNvSpPr/>
            <p:nvPr/>
          </p:nvSpPr>
          <p:spPr>
            <a:xfrm>
              <a:off x="4489430" y="4490430"/>
              <a:ext cx="7620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Fig (b)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4110698" y="662867"/>
            <a:ext cx="6048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Soln.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715536" y="668248"/>
            <a:ext cx="11928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For Fig. </a:t>
            </a:r>
            <a:r>
              <a:rPr lang="en-US" sz="1600" dirty="0" smtClean="0">
                <a:solidFill>
                  <a:prstClr val="black"/>
                </a:solidFill>
              </a:rPr>
              <a:t>(b),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263643" y="969832"/>
            <a:ext cx="160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For </a:t>
            </a:r>
            <a:r>
              <a:rPr lang="en-US" sz="1600" dirty="0" smtClean="0">
                <a:solidFill>
                  <a:prstClr val="black"/>
                </a:solidFill>
              </a:rPr>
              <a:t>point (-1, 3),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308225" y="1312767"/>
            <a:ext cx="12543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x = -1,  y = 3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976507" y="970683"/>
            <a:ext cx="160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For </a:t>
            </a:r>
            <a:r>
              <a:rPr lang="en-US" sz="1600" dirty="0" smtClean="0">
                <a:solidFill>
                  <a:prstClr val="black"/>
                </a:solidFill>
              </a:rPr>
              <a:t>point (0, 2),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021089" y="1313618"/>
            <a:ext cx="12543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x = 0,  y = 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24" name="Cloud 123"/>
          <p:cNvSpPr/>
          <p:nvPr/>
        </p:nvSpPr>
        <p:spPr>
          <a:xfrm>
            <a:off x="3488927" y="2060555"/>
            <a:ext cx="3151644" cy="1300642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Let us consider points of this graph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25" name="Cloud 124"/>
          <p:cNvSpPr/>
          <p:nvPr/>
        </p:nvSpPr>
        <p:spPr>
          <a:xfrm>
            <a:off x="2708680" y="1951922"/>
            <a:ext cx="3312409" cy="1300642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Now check these values satisfy which equation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511211" y="980717"/>
            <a:ext cx="160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For </a:t>
            </a:r>
            <a:r>
              <a:rPr lang="en-US" sz="1600" dirty="0" smtClean="0">
                <a:solidFill>
                  <a:prstClr val="black"/>
                </a:solidFill>
              </a:rPr>
              <a:t>point (2, 0),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555793" y="1323652"/>
            <a:ext cx="12543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x = 2,  y = 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629400" y="2066979"/>
            <a:ext cx="1622220" cy="21049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825086" y="2086897"/>
            <a:ext cx="3458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3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434686" y="2086983"/>
            <a:ext cx="6899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-1 + 2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7494329" y="2088752"/>
            <a:ext cx="3716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1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110381" y="2110018"/>
            <a:ext cx="3458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sym typeface="Symbol"/>
              </a:rPr>
              <a:t>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945672" y="2359821"/>
            <a:ext cx="9755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1616FC"/>
                </a:solidFill>
              </a:rPr>
              <a:t>y </a:t>
            </a:r>
            <a:r>
              <a:rPr lang="en-US" sz="1600" b="1" dirty="0" smtClean="0">
                <a:solidFill>
                  <a:srgbClr val="1616FC"/>
                </a:solidFill>
                <a:sym typeface="Symbol"/>
              </a:rPr>
              <a:t> x + 2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6789564" y="2675013"/>
            <a:ext cx="3458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3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384305" y="2675013"/>
            <a:ext cx="6899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- 1 - 2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7402787" y="2675013"/>
            <a:ext cx="6899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- 3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7074859" y="2675013"/>
            <a:ext cx="3458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sym typeface="Symbol"/>
              </a:rPr>
              <a:t>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6910150" y="2936377"/>
            <a:ext cx="9755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1616FC"/>
                </a:solidFill>
              </a:rPr>
              <a:t>y </a:t>
            </a:r>
            <a:r>
              <a:rPr lang="en-US" sz="1600" b="1" dirty="0" smtClean="0">
                <a:solidFill>
                  <a:srgbClr val="1616FC"/>
                </a:solidFill>
                <a:sym typeface="Symbol"/>
              </a:rPr>
              <a:t> x - 2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769774" y="3274970"/>
            <a:ext cx="3458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3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7343542" y="3274970"/>
            <a:ext cx="10284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-(-1) + 2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7439017" y="3274970"/>
            <a:ext cx="6899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3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7055069" y="3274970"/>
            <a:ext cx="3458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890360" y="3541940"/>
            <a:ext cx="9755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1616FC"/>
                </a:solidFill>
              </a:rPr>
              <a:t>y </a:t>
            </a:r>
            <a:r>
              <a:rPr lang="en-US" sz="1600" b="1" dirty="0" smtClean="0">
                <a:solidFill>
                  <a:srgbClr val="1616FC"/>
                </a:solidFill>
                <a:sym typeface="Symbol"/>
              </a:rPr>
              <a:t>= - x + 2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4324173" y="1663508"/>
            <a:ext cx="39958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The </a:t>
            </a:r>
            <a:r>
              <a:rPr lang="en-US" sz="1600" dirty="0">
                <a:solidFill>
                  <a:prstClr val="black"/>
                </a:solidFill>
              </a:rPr>
              <a:t>correct equation from the choices given is </a:t>
            </a:r>
            <a:r>
              <a:rPr lang="en-US" sz="1600" b="1" i="1" dirty="0" smtClean="0">
                <a:solidFill>
                  <a:prstClr val="black"/>
                </a:solidFill>
              </a:rPr>
              <a:t>y = -x + 2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15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118" grpId="0"/>
      <p:bldP spid="119" grpId="0"/>
      <p:bldP spid="120" grpId="0"/>
      <p:bldP spid="121" grpId="0"/>
      <p:bldP spid="122" grpId="0"/>
      <p:bldP spid="123" grpId="0"/>
      <p:bldP spid="124" grpId="0" animBg="1"/>
      <p:bldP spid="124" grpId="1" animBg="1"/>
      <p:bldP spid="125" grpId="0" animBg="1"/>
      <p:bldP spid="125" grpId="1" animBg="1"/>
      <p:bldP spid="131" grpId="0"/>
      <p:bldP spid="132" grpId="0"/>
      <p:bldP spid="133" grpId="0" animBg="1"/>
      <p:bldP spid="133" grpId="1" animBg="1"/>
      <p:bldP spid="134" grpId="0"/>
      <p:bldP spid="134" grpId="1"/>
      <p:bldP spid="135" grpId="0"/>
      <p:bldP spid="135" grpId="1"/>
      <p:bldP spid="135" grpId="2"/>
      <p:bldP spid="136" grpId="0"/>
      <p:bldP spid="136" grpId="1"/>
      <p:bldP spid="137" grpId="0"/>
      <p:bldP spid="137" grpId="1"/>
      <p:bldP spid="138" grpId="0"/>
      <p:bldP spid="138" grpId="1"/>
      <p:bldP spid="139" grpId="0"/>
      <p:bldP spid="139" grpId="1"/>
      <p:bldP spid="140" grpId="0"/>
      <p:bldP spid="140" grpId="1"/>
      <p:bldP spid="140" grpId="2"/>
      <p:bldP spid="141" grpId="0"/>
      <p:bldP spid="141" grpId="1"/>
      <p:bldP spid="142" grpId="0"/>
      <p:bldP spid="142" grpId="1"/>
      <p:bldP spid="143" grpId="0"/>
      <p:bldP spid="143" grpId="1"/>
      <p:bldP spid="144" grpId="0"/>
      <p:bldP spid="144" grpId="1"/>
      <p:bldP spid="145" grpId="0"/>
      <p:bldP spid="145" grpId="1"/>
      <p:bldP spid="145" grpId="2"/>
      <p:bldP spid="146" grpId="0"/>
      <p:bldP spid="146" grpId="1"/>
      <p:bldP spid="147" grpId="0"/>
      <p:bldP spid="147" grpId="1"/>
      <p:bldP spid="148" grpId="0"/>
      <p:bldP spid="148" grpId="1"/>
      <p:bldP spid="1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16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355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57146"/>
            <a:ext cx="70536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0000FF"/>
                </a:solidFill>
              </a:rPr>
              <a:t>Q. </a:t>
            </a:r>
            <a:r>
              <a:rPr lang="en-IN" sz="1600" b="1" dirty="0">
                <a:solidFill>
                  <a:srgbClr val="0000FF"/>
                </a:solidFill>
              </a:rPr>
              <a:t>In countries like the USA and Canada, temperature is measured in Fahrenheit,</a:t>
            </a:r>
            <a:endParaRPr lang="en-IN" sz="1600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140" y="304798"/>
            <a:ext cx="71094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00FF"/>
                </a:solidFill>
              </a:rPr>
              <a:t>whereas in countries like India, it is measured in Celsius. Here is a linear equation</a:t>
            </a:r>
            <a:endParaRPr lang="en-IN" sz="1600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140" y="662936"/>
            <a:ext cx="32156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00FF"/>
                </a:solidFill>
              </a:rPr>
              <a:t>that converts Fahrenheit to Celsius :</a:t>
            </a:r>
            <a:endParaRPr lang="en-IN" sz="160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1400" y="662936"/>
            <a:ext cx="45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00FF"/>
                </a:solidFill>
              </a:rPr>
              <a:t>F =</a:t>
            </a:r>
            <a:endParaRPr lang="en-IN" sz="16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935412" y="541112"/>
                <a:ext cx="457200" cy="5745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𝟗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IN" sz="16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412" y="541112"/>
                <a:ext cx="457200" cy="57458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ket 6"/>
          <p:cNvSpPr/>
          <p:nvPr/>
        </p:nvSpPr>
        <p:spPr>
          <a:xfrm>
            <a:off x="3998119" y="572323"/>
            <a:ext cx="119063" cy="547178"/>
          </a:xfrm>
          <a:prstGeom prst="leftBracket">
            <a:avLst>
              <a:gd name="adj" fmla="val 122395"/>
            </a:avLst>
          </a:prstGeom>
          <a:ln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sp>
        <p:nvSpPr>
          <p:cNvPr id="8" name="Left Bracket 7"/>
          <p:cNvSpPr/>
          <p:nvPr/>
        </p:nvSpPr>
        <p:spPr>
          <a:xfrm flipH="1">
            <a:off x="4195762" y="572323"/>
            <a:ext cx="109537" cy="547178"/>
          </a:xfrm>
          <a:prstGeom prst="leftBracket">
            <a:avLst>
              <a:gd name="adj" fmla="val 122395"/>
            </a:avLst>
          </a:prstGeom>
          <a:ln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0060" y="676635"/>
            <a:ext cx="6950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0000FF"/>
                </a:solidFill>
              </a:rPr>
              <a:t>C + 32</a:t>
            </a:r>
            <a:endParaRPr lang="en-IN" sz="1600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300" y="1047846"/>
            <a:ext cx="4883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err="1" smtClean="0">
                <a:solidFill>
                  <a:srgbClr val="0000FF"/>
                </a:solidFill>
              </a:rPr>
              <a:t>i</a:t>
            </a:r>
            <a:r>
              <a:rPr lang="en-IN" sz="1600" b="1" dirty="0" smtClean="0">
                <a:solidFill>
                  <a:srgbClr val="0000FF"/>
                </a:solidFill>
              </a:rPr>
              <a:t>) Draw </a:t>
            </a:r>
            <a:r>
              <a:rPr lang="en-IN" sz="1600" b="1" dirty="0">
                <a:solidFill>
                  <a:srgbClr val="0000FF"/>
                </a:solidFill>
              </a:rPr>
              <a:t>the graph of the linear equation </a:t>
            </a:r>
            <a:r>
              <a:rPr lang="en-IN" sz="1600" b="1" dirty="0" smtClean="0">
                <a:solidFill>
                  <a:srgbClr val="0000FF"/>
                </a:solidFill>
              </a:rPr>
              <a:t>above</a:t>
            </a:r>
          </a:p>
          <a:p>
            <a:r>
              <a:rPr lang="en-IN" sz="1600" b="1" dirty="0">
                <a:solidFill>
                  <a:srgbClr val="0000FF"/>
                </a:solidFill>
              </a:rPr>
              <a:t> </a:t>
            </a:r>
            <a:r>
              <a:rPr lang="en-IN" sz="1600" b="1" dirty="0" smtClean="0">
                <a:solidFill>
                  <a:srgbClr val="0000FF"/>
                </a:solidFill>
              </a:rPr>
              <a:t>   using </a:t>
            </a:r>
            <a:r>
              <a:rPr lang="en-IN" sz="1600" b="1" dirty="0">
                <a:solidFill>
                  <a:srgbClr val="0000FF"/>
                </a:solidFill>
              </a:rPr>
              <a:t>Celsius for X - axis </a:t>
            </a:r>
            <a:r>
              <a:rPr lang="en-IN" sz="1600" b="1" dirty="0" smtClean="0">
                <a:solidFill>
                  <a:srgbClr val="0000FF"/>
                </a:solidFill>
              </a:rPr>
              <a:t>and Fahrenheit </a:t>
            </a:r>
            <a:r>
              <a:rPr lang="en-IN" sz="1600" b="1" dirty="0">
                <a:solidFill>
                  <a:srgbClr val="0000FF"/>
                </a:solidFill>
              </a:rPr>
              <a:t>for Y - axis.</a:t>
            </a:r>
            <a:endParaRPr lang="en-IN" sz="1600" dirty="0">
              <a:solidFill>
                <a:srgbClr val="0000FF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04775" y="1967761"/>
            <a:ext cx="6064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Soln.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76275" y="1968300"/>
            <a:ext cx="1122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</a:rPr>
              <a:t>(i) We have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714500" y="1968300"/>
            <a:ext cx="428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F =</a:t>
            </a:r>
            <a:endParaRPr lang="en-IN" sz="16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955800" y="1844769"/>
                <a:ext cx="457200" cy="5745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IN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800" y="1844769"/>
                <a:ext cx="457200" cy="57458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/>
          <p:cNvSpPr/>
          <p:nvPr/>
        </p:nvSpPr>
        <p:spPr>
          <a:xfrm>
            <a:off x="2247294" y="1977825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C + 32</a:t>
            </a:r>
            <a:endParaRPr lang="en-IN" sz="1600" dirty="0">
              <a:solidFill>
                <a:prstClr val="black"/>
              </a:solidFill>
            </a:endParaRP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786106"/>
              </p:ext>
            </p:extLst>
          </p:nvPr>
        </p:nvGraphicFramePr>
        <p:xfrm>
          <a:off x="478609" y="2434486"/>
          <a:ext cx="33313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8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" name="Rectangle 73"/>
          <p:cNvSpPr/>
          <p:nvPr/>
        </p:nvSpPr>
        <p:spPr>
          <a:xfrm>
            <a:off x="750870" y="2438455"/>
            <a:ext cx="2936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C</a:t>
            </a:r>
            <a:endParaRPr lang="en-IN" sz="1600" b="1" dirty="0">
              <a:solidFill>
                <a:prstClr val="black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58083" y="2810307"/>
            <a:ext cx="2792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F</a:t>
            </a:r>
            <a:endParaRPr lang="en-IN" sz="1600" b="1" dirty="0">
              <a:solidFill>
                <a:prstClr val="black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510374" y="2453536"/>
            <a:ext cx="5020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-40 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28625" y="3186961"/>
            <a:ext cx="6848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</a:rPr>
              <a:t>When</a:t>
            </a:r>
          </a:p>
        </p:txBody>
      </p:sp>
      <p:sp>
        <p:nvSpPr>
          <p:cNvPr id="78" name="Rectangle 77"/>
          <p:cNvSpPr/>
          <p:nvPr/>
        </p:nvSpPr>
        <p:spPr>
          <a:xfrm>
            <a:off x="985763" y="3186961"/>
            <a:ext cx="4427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C =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338848" y="3186961"/>
            <a:ext cx="5533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-40 ,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81000" y="3549450"/>
            <a:ext cx="428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F =</a:t>
            </a:r>
            <a:endParaRPr lang="en-IN" sz="16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612775" y="3425086"/>
                <a:ext cx="457200" cy="5745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IN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75" y="3425086"/>
                <a:ext cx="457200" cy="57458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/>
          <p:cNvSpPr/>
          <p:nvPr/>
        </p:nvSpPr>
        <p:spPr>
          <a:xfrm>
            <a:off x="867816" y="3557067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×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014185" y="3557067"/>
            <a:ext cx="6671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</a:rPr>
              <a:t>(– 40)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523767" y="3557067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+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670136" y="3557067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32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14350" y="3971092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=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60719" y="3961567"/>
            <a:ext cx="4555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-72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996630" y="3961567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+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162049" y="3961567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32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19336" y="4260756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=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07449" y="4251231"/>
            <a:ext cx="4555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-40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511187" y="2811259"/>
            <a:ext cx="4555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-40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328560" y="2453536"/>
            <a:ext cx="4395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10 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07934" y="3194217"/>
            <a:ext cx="6848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</a:rPr>
              <a:t>When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765072" y="3194217"/>
            <a:ext cx="4427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C =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118157" y="3194217"/>
            <a:ext cx="4908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10 ,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204243" y="3574483"/>
            <a:ext cx="428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F =</a:t>
            </a:r>
            <a:endParaRPr lang="en-IN" sz="16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/>
              <p:cNvSpPr/>
              <p:nvPr/>
            </p:nvSpPr>
            <p:spPr>
              <a:xfrm>
                <a:off x="2436018" y="3450119"/>
                <a:ext cx="457200" cy="5745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IN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8" name="Rectangle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018" y="3450119"/>
                <a:ext cx="457200" cy="57458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/>
          <p:cNvSpPr/>
          <p:nvPr/>
        </p:nvSpPr>
        <p:spPr>
          <a:xfrm>
            <a:off x="2691059" y="358210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×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837428" y="3582100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10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092301" y="358210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+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238670" y="3582100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32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337115" y="3958129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=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483484" y="3958129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18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746685" y="3958129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+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912104" y="3958129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32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350546" y="4271546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=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538659" y="4271546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50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341410" y="2819023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50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179929" y="2456617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40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800709" y="3191479"/>
            <a:ext cx="6848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</a:rPr>
              <a:t>When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373087" y="3190771"/>
            <a:ext cx="4427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C =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726172" y="3190771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40,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810029" y="3578736"/>
            <a:ext cx="428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F =</a:t>
            </a:r>
            <a:endParaRPr lang="en-IN" sz="16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4041804" y="3454372"/>
                <a:ext cx="457200" cy="5745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IN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804" y="3454372"/>
                <a:ext cx="457200" cy="57458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ectangle 115"/>
          <p:cNvSpPr/>
          <p:nvPr/>
        </p:nvSpPr>
        <p:spPr>
          <a:xfrm>
            <a:off x="4296845" y="3586353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×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443214" y="3586353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40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698087" y="3586353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+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844456" y="3586353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32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959978" y="395939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=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106347" y="395939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72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369548" y="395939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+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534967" y="395939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32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960405" y="4281071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=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148518" y="4281071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104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102710" y="2821477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104</a:t>
            </a:r>
            <a:endParaRPr lang="en-IN" sz="1600" dirty="0">
              <a:solidFill>
                <a:prstClr val="black"/>
              </a:solidFill>
            </a:endParaRPr>
          </a:p>
        </p:txBody>
      </p:sp>
      <p:pic>
        <p:nvPicPr>
          <p:cNvPr id="128" name="Picture 127" descr="graph.jpg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l="9324" t="-1" r="1" b="30495"/>
          <a:stretch/>
        </p:blipFill>
        <p:spPr>
          <a:xfrm>
            <a:off x="4265785" y="688982"/>
            <a:ext cx="3958135" cy="40767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9" name="Straight Arrow Connector 128"/>
          <p:cNvCxnSpPr/>
          <p:nvPr/>
        </p:nvCxnSpPr>
        <p:spPr>
          <a:xfrm rot="16200000" flipH="1">
            <a:off x="4209163" y="2712742"/>
            <a:ext cx="4089095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4274588" y="3168572"/>
            <a:ext cx="3944791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6307849" y="3153913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10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2" name="Flowchart: Connector 131"/>
          <p:cNvSpPr/>
          <p:nvPr/>
        </p:nvSpPr>
        <p:spPr>
          <a:xfrm>
            <a:off x="6461467" y="3156551"/>
            <a:ext cx="24283" cy="24043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Flowchart: Connector 132"/>
          <p:cNvSpPr/>
          <p:nvPr/>
        </p:nvSpPr>
        <p:spPr>
          <a:xfrm>
            <a:off x="6678213" y="3156551"/>
            <a:ext cx="24283" cy="24043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" name="Flowchart: Connector 133"/>
          <p:cNvSpPr/>
          <p:nvPr/>
        </p:nvSpPr>
        <p:spPr>
          <a:xfrm>
            <a:off x="6898617" y="3156551"/>
            <a:ext cx="24283" cy="24043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" name="Flowchart: Connector 134"/>
          <p:cNvSpPr/>
          <p:nvPr/>
        </p:nvSpPr>
        <p:spPr>
          <a:xfrm>
            <a:off x="7115209" y="3155938"/>
            <a:ext cx="26035" cy="25269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" name="Flowchart: Connector 135"/>
          <p:cNvSpPr/>
          <p:nvPr/>
        </p:nvSpPr>
        <p:spPr>
          <a:xfrm>
            <a:off x="7330849" y="3155938"/>
            <a:ext cx="26035" cy="25269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" name="Flowchart: Connector 136"/>
          <p:cNvSpPr/>
          <p:nvPr/>
        </p:nvSpPr>
        <p:spPr>
          <a:xfrm>
            <a:off x="7552019" y="3155293"/>
            <a:ext cx="26035" cy="26558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536601" y="3146597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20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750988" y="3150117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30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967142" y="3148840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40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178329" y="3144078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50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396520" y="3151221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60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8024954" y="3157375"/>
            <a:ext cx="2808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747889" y="314953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-60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5" name="Flowchart: Connector 144"/>
          <p:cNvSpPr/>
          <p:nvPr/>
        </p:nvSpPr>
        <p:spPr>
          <a:xfrm>
            <a:off x="4939461" y="3156551"/>
            <a:ext cx="24283" cy="24043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" name="Flowchart: Connector 145"/>
          <p:cNvSpPr/>
          <p:nvPr/>
        </p:nvSpPr>
        <p:spPr>
          <a:xfrm>
            <a:off x="5157009" y="3156551"/>
            <a:ext cx="24283" cy="24043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" name="Flowchart: Connector 146"/>
          <p:cNvSpPr/>
          <p:nvPr/>
        </p:nvSpPr>
        <p:spPr>
          <a:xfrm>
            <a:off x="5377140" y="3156551"/>
            <a:ext cx="24283" cy="24043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" name="Flowchart: Connector 147"/>
          <p:cNvSpPr/>
          <p:nvPr/>
        </p:nvSpPr>
        <p:spPr>
          <a:xfrm>
            <a:off x="5593697" y="3155684"/>
            <a:ext cx="25269" cy="25777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" name="Flowchart: Connector 148"/>
          <p:cNvSpPr/>
          <p:nvPr/>
        </p:nvSpPr>
        <p:spPr>
          <a:xfrm>
            <a:off x="5809738" y="3154616"/>
            <a:ext cx="26824" cy="27913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" name="Flowchart: Connector 149"/>
          <p:cNvSpPr/>
          <p:nvPr/>
        </p:nvSpPr>
        <p:spPr>
          <a:xfrm>
            <a:off x="6028289" y="3156551"/>
            <a:ext cx="24283" cy="24043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966872" y="314953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-50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183981" y="314953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-40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403057" y="314953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-30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617363" y="314953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-20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838142" y="314953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-10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185320" y="3157348"/>
            <a:ext cx="3097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X′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6183870" y="3152192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6240706" y="643709"/>
            <a:ext cx="2712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Bookman Old Style" pitchFamily="18" charset="0"/>
              </a:rPr>
              <a:t>Y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6239883" y="4565734"/>
            <a:ext cx="300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Y′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943600" y="2832730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10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2" name="Flowchart: Connector 171"/>
          <p:cNvSpPr/>
          <p:nvPr/>
        </p:nvSpPr>
        <p:spPr>
          <a:xfrm>
            <a:off x="6241569" y="2935144"/>
            <a:ext cx="24283" cy="24043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" name="Flowchart: Connector 172"/>
          <p:cNvSpPr/>
          <p:nvPr/>
        </p:nvSpPr>
        <p:spPr>
          <a:xfrm>
            <a:off x="6241201" y="2709487"/>
            <a:ext cx="25019" cy="26295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4" name="Flowchart: Connector 173"/>
          <p:cNvSpPr/>
          <p:nvPr/>
        </p:nvSpPr>
        <p:spPr>
          <a:xfrm>
            <a:off x="6240822" y="2480295"/>
            <a:ext cx="25777" cy="24771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5" name="Flowchart: Connector 174"/>
          <p:cNvSpPr/>
          <p:nvPr/>
        </p:nvSpPr>
        <p:spPr>
          <a:xfrm>
            <a:off x="6240693" y="2255980"/>
            <a:ext cx="26035" cy="26295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" name="Flowchart: Connector 175"/>
          <p:cNvSpPr/>
          <p:nvPr/>
        </p:nvSpPr>
        <p:spPr>
          <a:xfrm>
            <a:off x="6240164" y="2030448"/>
            <a:ext cx="27092" cy="25777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" name="Flowchart: Connector 176"/>
          <p:cNvSpPr/>
          <p:nvPr/>
        </p:nvSpPr>
        <p:spPr>
          <a:xfrm>
            <a:off x="6240693" y="1801848"/>
            <a:ext cx="26035" cy="26558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943600" y="2601742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20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5943600" y="2377075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30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5943600" y="2149600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40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5943600" y="1926636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50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5946775" y="1698036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60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3" name="Flowchart: Connector 182"/>
          <p:cNvSpPr/>
          <p:nvPr/>
        </p:nvSpPr>
        <p:spPr>
          <a:xfrm>
            <a:off x="6240563" y="1573783"/>
            <a:ext cx="26295" cy="26558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5943600" y="1475442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70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5" name="Flowchart: Connector 184"/>
          <p:cNvSpPr/>
          <p:nvPr/>
        </p:nvSpPr>
        <p:spPr>
          <a:xfrm>
            <a:off x="6240164" y="1349296"/>
            <a:ext cx="27092" cy="27637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943600" y="1243583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80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5890419" y="372067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-30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8" name="Flowchart: Connector 187"/>
          <p:cNvSpPr/>
          <p:nvPr/>
        </p:nvSpPr>
        <p:spPr>
          <a:xfrm>
            <a:off x="6238441" y="3829675"/>
            <a:ext cx="25777" cy="25269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9" name="Flowchart: Connector 188"/>
          <p:cNvSpPr/>
          <p:nvPr/>
        </p:nvSpPr>
        <p:spPr>
          <a:xfrm>
            <a:off x="6238568" y="3609088"/>
            <a:ext cx="25522" cy="25522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" name="Flowchart: Connector 189"/>
          <p:cNvSpPr/>
          <p:nvPr/>
        </p:nvSpPr>
        <p:spPr>
          <a:xfrm>
            <a:off x="6238568" y="3380802"/>
            <a:ext cx="25522" cy="26824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893594" y="3496842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-20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5887244" y="3273588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-10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5889402" y="394478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-40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0" name="Flowchart: Connector 199"/>
          <p:cNvSpPr/>
          <p:nvPr/>
        </p:nvSpPr>
        <p:spPr>
          <a:xfrm>
            <a:off x="6238312" y="4061194"/>
            <a:ext cx="26035" cy="26824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5889237" y="4170992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-50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2" name="Flowchart: Connector 201"/>
          <p:cNvSpPr/>
          <p:nvPr/>
        </p:nvSpPr>
        <p:spPr>
          <a:xfrm>
            <a:off x="6238312" y="4284516"/>
            <a:ext cx="26035" cy="27092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" name="Flowchart: Connector 202"/>
          <p:cNvSpPr/>
          <p:nvPr/>
        </p:nvSpPr>
        <p:spPr>
          <a:xfrm>
            <a:off x="6240958" y="1125465"/>
            <a:ext cx="27092" cy="27637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5944394" y="1019752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90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5" name="Flowchart: Connector 204"/>
          <p:cNvSpPr/>
          <p:nvPr/>
        </p:nvSpPr>
        <p:spPr>
          <a:xfrm>
            <a:off x="6238988" y="900673"/>
            <a:ext cx="27092" cy="27637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5870994" y="794960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100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5345955" y="4028612"/>
            <a:ext cx="79754" cy="82994"/>
            <a:chOff x="5969000" y="2216944"/>
            <a:chExt cx="94456" cy="94456"/>
          </a:xfrm>
        </p:grpSpPr>
        <p:sp>
          <p:nvSpPr>
            <p:cNvPr id="208" name="Oval 207"/>
            <p:cNvSpPr/>
            <p:nvPr/>
          </p:nvSpPr>
          <p:spPr>
            <a:xfrm>
              <a:off x="5969000" y="2216944"/>
              <a:ext cx="94456" cy="9445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09" name="Oval 208"/>
            <p:cNvSpPr/>
            <p:nvPr/>
          </p:nvSpPr>
          <p:spPr>
            <a:xfrm>
              <a:off x="5994796" y="2242740"/>
              <a:ext cx="47625" cy="47625"/>
            </a:xfrm>
            <a:prstGeom prst="ellipse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6432180" y="2007108"/>
            <a:ext cx="79754" cy="82994"/>
            <a:chOff x="5969000" y="2216944"/>
            <a:chExt cx="94456" cy="94456"/>
          </a:xfrm>
        </p:grpSpPr>
        <p:sp>
          <p:nvSpPr>
            <p:cNvPr id="211" name="Oval 210"/>
            <p:cNvSpPr/>
            <p:nvPr/>
          </p:nvSpPr>
          <p:spPr>
            <a:xfrm>
              <a:off x="5969000" y="2216944"/>
              <a:ext cx="94456" cy="9445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12" name="Oval 211"/>
            <p:cNvSpPr/>
            <p:nvPr/>
          </p:nvSpPr>
          <p:spPr>
            <a:xfrm>
              <a:off x="5994796" y="2242740"/>
              <a:ext cx="47625" cy="47625"/>
            </a:xfrm>
            <a:prstGeom prst="ellipse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7083115" y="777793"/>
            <a:ext cx="71485" cy="77408"/>
            <a:chOff x="5969000" y="2216944"/>
            <a:chExt cx="94456" cy="94456"/>
          </a:xfrm>
        </p:grpSpPr>
        <p:sp>
          <p:nvSpPr>
            <p:cNvPr id="214" name="Oval 213"/>
            <p:cNvSpPr/>
            <p:nvPr/>
          </p:nvSpPr>
          <p:spPr>
            <a:xfrm>
              <a:off x="5969000" y="2216944"/>
              <a:ext cx="94456" cy="9445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>
              <a:off x="5994796" y="2242740"/>
              <a:ext cx="47625" cy="47625"/>
            </a:xfrm>
            <a:prstGeom prst="ellipse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</p:grpSp>
      <p:cxnSp>
        <p:nvCxnSpPr>
          <p:cNvPr id="216" name="Straight Arrow Connector 215"/>
          <p:cNvCxnSpPr/>
          <p:nvPr/>
        </p:nvCxnSpPr>
        <p:spPr>
          <a:xfrm flipH="1">
            <a:off x="5192033" y="659130"/>
            <a:ext cx="2014037" cy="3795067"/>
          </a:xfrm>
          <a:prstGeom prst="straightConnector1">
            <a:avLst/>
          </a:prstGeom>
          <a:ln w="12700">
            <a:solidFill>
              <a:srgbClr val="1616FC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3408658" y="1460649"/>
            <a:ext cx="3068342" cy="1182637"/>
            <a:chOff x="554643" y="3520864"/>
            <a:chExt cx="1736798" cy="693156"/>
          </a:xfrm>
        </p:grpSpPr>
        <p:sp>
          <p:nvSpPr>
            <p:cNvPr id="161" name="Cloud Callout 160"/>
            <p:cNvSpPr/>
            <p:nvPr/>
          </p:nvSpPr>
          <p:spPr>
            <a:xfrm>
              <a:off x="554643" y="3520864"/>
              <a:ext cx="1736798" cy="693156"/>
            </a:xfrm>
            <a:prstGeom prst="cloudCallout">
              <a:avLst>
                <a:gd name="adj1" fmla="val -74358"/>
                <a:gd name="adj2" fmla="val 30851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10346" y="3605055"/>
              <a:ext cx="1403877" cy="459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We have to prepare 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 table of coordinates 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for this equation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3599221" y="1462559"/>
            <a:ext cx="3091133" cy="1314450"/>
            <a:chOff x="226148" y="3404078"/>
            <a:chExt cx="2156604" cy="870902"/>
          </a:xfrm>
        </p:grpSpPr>
        <p:sp>
          <p:nvSpPr>
            <p:cNvPr id="164" name="Cloud Callout 163"/>
            <p:cNvSpPr/>
            <p:nvPr/>
          </p:nvSpPr>
          <p:spPr>
            <a:xfrm>
              <a:off x="226148" y="3404078"/>
              <a:ext cx="2156604" cy="870902"/>
            </a:xfrm>
            <a:prstGeom prst="cloudCallout">
              <a:avLst>
                <a:gd name="adj1" fmla="val -74358"/>
                <a:gd name="adj2" fmla="val 30851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21692" y="3606026"/>
              <a:ext cx="2028711" cy="519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Now let us substitute these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Assumed values of C in the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Equation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1182167" y="510057"/>
            <a:ext cx="3352800" cy="1257302"/>
            <a:chOff x="211750" y="3404077"/>
            <a:chExt cx="2286000" cy="821670"/>
          </a:xfrm>
        </p:grpSpPr>
        <p:sp>
          <p:nvSpPr>
            <p:cNvPr id="167" name="Cloud Callout 166"/>
            <p:cNvSpPr/>
            <p:nvPr/>
          </p:nvSpPr>
          <p:spPr>
            <a:xfrm>
              <a:off x="226147" y="3404077"/>
              <a:ext cx="2167694" cy="821670"/>
            </a:xfrm>
            <a:prstGeom prst="cloudCallout">
              <a:avLst>
                <a:gd name="adj1" fmla="val -33113"/>
                <a:gd name="adj2" fmla="val 104795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11750" y="3586669"/>
              <a:ext cx="2286000" cy="512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Now let us plot the points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In these table on 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 graph paper</a:t>
              </a:r>
            </a:p>
          </p:txBody>
        </p:sp>
      </p:grpSp>
      <p:sp>
        <p:nvSpPr>
          <p:cNvPr id="169" name="Cloud 168"/>
          <p:cNvSpPr/>
          <p:nvPr/>
        </p:nvSpPr>
        <p:spPr>
          <a:xfrm>
            <a:off x="1814152" y="1415963"/>
            <a:ext cx="2826321" cy="810366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first plot (-40,-40)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0" name="Cloud 169"/>
          <p:cNvSpPr/>
          <p:nvPr/>
        </p:nvSpPr>
        <p:spPr>
          <a:xfrm>
            <a:off x="1891999" y="1521453"/>
            <a:ext cx="2826321" cy="810366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now plot (10,50)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1" name="Cloud 190"/>
          <p:cNvSpPr/>
          <p:nvPr/>
        </p:nvSpPr>
        <p:spPr>
          <a:xfrm>
            <a:off x="2122027" y="1539074"/>
            <a:ext cx="2826321" cy="810366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now plot (40,104)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2" name="Cloud 191"/>
          <p:cNvSpPr/>
          <p:nvPr/>
        </p:nvSpPr>
        <p:spPr>
          <a:xfrm>
            <a:off x="914400" y="1123950"/>
            <a:ext cx="4526280" cy="1383803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Now draw a straight line passing through these 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points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82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2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3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4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500"/>
                            </p:stCondLst>
                            <p:childTnLst>
                              <p:par>
                                <p:cTn id="3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000"/>
                            </p:stCondLst>
                            <p:childTnLst>
                              <p:par>
                                <p:cTn id="4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1500"/>
                            </p:stCondLst>
                            <p:childTnLst>
                              <p:par>
                                <p:cTn id="4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2000"/>
                            </p:stCondLst>
                            <p:childTnLst>
                              <p:par>
                                <p:cTn id="4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2500"/>
                            </p:stCondLst>
                            <p:childTnLst>
                              <p:par>
                                <p:cTn id="4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500"/>
                            </p:stCondLst>
                            <p:childTnLst>
                              <p:par>
                                <p:cTn id="4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1500"/>
                            </p:stCondLst>
                            <p:childTnLst>
                              <p:par>
                                <p:cTn id="4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2000"/>
                            </p:stCondLst>
                            <p:childTnLst>
                              <p:par>
                                <p:cTn id="4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500"/>
                            </p:stCondLst>
                            <p:childTnLst>
                              <p:par>
                                <p:cTn id="4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4" fill="hold">
                            <p:stCondLst>
                              <p:cond delay="1500"/>
                            </p:stCondLst>
                            <p:childTnLst>
                              <p:par>
                                <p:cTn id="4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2000"/>
                            </p:stCondLst>
                            <p:childTnLst>
                              <p:par>
                                <p:cTn id="5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2500"/>
                            </p:stCondLst>
                            <p:childTnLst>
                              <p:par>
                                <p:cTn id="5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>
                            <p:stCondLst>
                              <p:cond delay="3000"/>
                            </p:stCondLst>
                            <p:childTnLst>
                              <p:par>
                                <p:cTn id="5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2" fill="hold">
                            <p:stCondLst>
                              <p:cond delay="3500"/>
                            </p:stCondLst>
                            <p:childTnLst>
                              <p:par>
                                <p:cTn id="5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4000"/>
                            </p:stCondLst>
                            <p:childTnLst>
                              <p:par>
                                <p:cTn id="5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4500"/>
                            </p:stCondLst>
                            <p:childTnLst>
                              <p:par>
                                <p:cTn id="5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1" fill="hold">
                            <p:stCondLst>
                              <p:cond delay="500"/>
                            </p:stCondLst>
                            <p:childTnLst>
                              <p:par>
                                <p:cTn id="5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2000"/>
                            </p:stCondLst>
                            <p:childTnLst>
                              <p:par>
                                <p:cTn id="5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8" fill="hold">
                            <p:stCondLst>
                              <p:cond delay="500"/>
                            </p:stCondLst>
                            <p:childTnLst>
                              <p:par>
                                <p:cTn id="5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500"/>
                            </p:stCondLst>
                            <p:childTnLst>
                              <p:par>
                                <p:cTn id="6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4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5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4" fill="hold">
                            <p:stCondLst>
                              <p:cond delay="500"/>
                            </p:stCondLst>
                            <p:childTnLst>
                              <p:par>
                                <p:cTn id="6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3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 animBg="1"/>
      <p:bldP spid="8" grpId="0" animBg="1"/>
      <p:bldP spid="9" grpId="0"/>
      <p:bldP spid="10" grpId="0"/>
      <p:bldP spid="68" grpId="0"/>
      <p:bldP spid="69" grpId="0"/>
      <p:bldP spid="70" grpId="0"/>
      <p:bldP spid="71" grpId="0"/>
      <p:bldP spid="72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31" grpId="0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71" grpId="0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/>
      <p:bldP spid="179" grpId="0"/>
      <p:bldP spid="180" grpId="0"/>
      <p:bldP spid="181" grpId="0"/>
      <p:bldP spid="182" grpId="0"/>
      <p:bldP spid="183" grpId="0" animBg="1"/>
      <p:bldP spid="184" grpId="0"/>
      <p:bldP spid="185" grpId="0" animBg="1"/>
      <p:bldP spid="186" grpId="0"/>
      <p:bldP spid="187" grpId="0"/>
      <p:bldP spid="188" grpId="0" animBg="1"/>
      <p:bldP spid="189" grpId="0" animBg="1"/>
      <p:bldP spid="190" grpId="0" animBg="1"/>
      <p:bldP spid="194" grpId="0"/>
      <p:bldP spid="195" grpId="0"/>
      <p:bldP spid="199" grpId="0"/>
      <p:bldP spid="200" grpId="0" animBg="1"/>
      <p:bldP spid="201" grpId="0"/>
      <p:bldP spid="202" grpId="0" animBg="1"/>
      <p:bldP spid="203" grpId="0" animBg="1"/>
      <p:bldP spid="204" grpId="0"/>
      <p:bldP spid="205" grpId="0" animBg="1"/>
      <p:bldP spid="206" grpId="0"/>
      <p:bldP spid="169" grpId="0" animBg="1"/>
      <p:bldP spid="169" grpId="1" animBg="1"/>
      <p:bldP spid="170" grpId="0" animBg="1"/>
      <p:bldP spid="170" grpId="1" animBg="1"/>
      <p:bldP spid="191" grpId="0" animBg="1"/>
      <p:bldP spid="191" grpId="1" animBg="1"/>
      <p:bldP spid="192" grpId="0" animBg="1"/>
      <p:bldP spid="192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10292</TotalTime>
  <Words>2603</Words>
  <Application>Microsoft Office PowerPoint</Application>
  <PresentationFormat>On-screen Show (16:9)</PresentationFormat>
  <Paragraphs>780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Bookman Old Style</vt:lpstr>
      <vt:lpstr>Calibri</vt:lpstr>
      <vt:lpstr>Cambria Math</vt:lpstr>
      <vt:lpstr>Comic Sans MS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T.S BORA</cp:lastModifiedBy>
  <cp:revision>1383</cp:revision>
  <dcterms:created xsi:type="dcterms:W3CDTF">2011-03-02T15:27:38Z</dcterms:created>
  <dcterms:modified xsi:type="dcterms:W3CDTF">2022-04-23T03:47:57Z</dcterms:modified>
</cp:coreProperties>
</file>