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0"/>
  </p:notesMasterIdLst>
  <p:sldIdLst>
    <p:sldId id="309" r:id="rId3"/>
    <p:sldId id="308" r:id="rId4"/>
    <p:sldId id="286" r:id="rId5"/>
    <p:sldId id="279" r:id="rId6"/>
    <p:sldId id="284" r:id="rId7"/>
    <p:sldId id="301" r:id="rId8"/>
    <p:sldId id="310" r:id="rId9"/>
    <p:sldId id="280" r:id="rId10"/>
    <p:sldId id="281" r:id="rId11"/>
    <p:sldId id="282" r:id="rId12"/>
    <p:sldId id="283" r:id="rId13"/>
    <p:sldId id="311" r:id="rId14"/>
    <p:sldId id="287" r:id="rId15"/>
    <p:sldId id="288" r:id="rId16"/>
    <p:sldId id="289" r:id="rId17"/>
    <p:sldId id="290" r:id="rId18"/>
    <p:sldId id="312" r:id="rId19"/>
    <p:sldId id="291" r:id="rId20"/>
    <p:sldId id="300" r:id="rId21"/>
    <p:sldId id="313" r:id="rId22"/>
    <p:sldId id="256" r:id="rId23"/>
    <p:sldId id="274" r:id="rId24"/>
    <p:sldId id="314" r:id="rId25"/>
    <p:sldId id="315" r:id="rId26"/>
    <p:sldId id="316" r:id="rId27"/>
    <p:sldId id="317" r:id="rId28"/>
    <p:sldId id="318" r:id="rId29"/>
  </p:sldIdLst>
  <p:sldSz cx="9144000" cy="51482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6699"/>
    <a:srgbClr val="0000FF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88" autoAdjust="0"/>
    <p:restoredTop sz="97382" autoAdjust="0"/>
  </p:normalViewPr>
  <p:slideViewPr>
    <p:cSldViewPr>
      <p:cViewPr varScale="1">
        <p:scale>
          <a:sx n="145" d="100"/>
          <a:sy n="145" d="100"/>
        </p:scale>
        <p:origin x="246" y="114"/>
      </p:cViewPr>
      <p:guideLst>
        <p:guide orient="horz" pos="1622"/>
        <p:guide pos="2880"/>
      </p:guideLst>
    </p:cSldViewPr>
  </p:slideViewPr>
  <p:outlineViewPr>
    <p:cViewPr>
      <p:scale>
        <a:sx n="33" d="100"/>
        <a:sy n="33" d="100"/>
      </p:scale>
      <p:origin x="21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F5E61-BBC7-4548-ADC6-ADAF9C87151E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C443C-F585-4332-AF28-0ABF71F8DD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288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C443C-F585-4332-AF28-0ABF71F8DD0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176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C443C-F585-4332-AF28-0ABF71F8DD0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184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9299"/>
            <a:ext cx="7772400" cy="11035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7349"/>
            <a:ext cx="6400800" cy="13156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1C2-B995-4F4E-A1F1-B7D096B3D6C5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7EAB-D939-481D-B3D3-094F27C854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1C2-B995-4F4E-A1F1-B7D096B3D6C5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7EAB-D939-481D-B3D3-094F27C854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925"/>
            <a:ext cx="2057400" cy="329751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925"/>
            <a:ext cx="6019800" cy="329751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1C2-B995-4F4E-A1F1-B7D096B3D6C5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7EAB-D939-481D-B3D3-094F27C854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9299"/>
            <a:ext cx="7772400" cy="11035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7349"/>
            <a:ext cx="6400800" cy="13156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AA0D-8FD2-4CC2-BE39-E782CBE084E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6439-90AB-4B67-B1CB-BA2BC3D44F2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606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AA0D-8FD2-4CC2-BE39-E782CBE084E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6439-90AB-4B67-B1CB-BA2BC3D44F2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459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8236"/>
            <a:ext cx="7772400" cy="102250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2054"/>
            <a:ext cx="7772400" cy="11261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AA0D-8FD2-4CC2-BE39-E782CBE084E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6439-90AB-4B67-B1CB-BA2BC3D44F2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909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2138"/>
            <a:ext cx="4038600" cy="25502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2138"/>
            <a:ext cx="4038600" cy="25502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AA0D-8FD2-4CC2-BE39-E782CBE084E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6439-90AB-4B67-B1CB-BA2BC3D44F2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63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2401"/>
            <a:ext cx="4040188" cy="4802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2667"/>
            <a:ext cx="4040188" cy="29662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2401"/>
            <a:ext cx="4041775" cy="4802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2667"/>
            <a:ext cx="4041775" cy="29662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AA0D-8FD2-4CC2-BE39-E782CBE084E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6439-90AB-4B67-B1CB-BA2BC3D44F2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213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AA0D-8FD2-4CC2-BE39-E782CBE084E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6439-90AB-4B67-B1CB-BA2BC3D44F2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2494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AA0D-8FD2-4CC2-BE39-E782CBE084E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6439-90AB-4B67-B1CB-BA2BC3D44F2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7870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977"/>
            <a:ext cx="3008313" cy="87234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977"/>
            <a:ext cx="5111750" cy="43939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7322"/>
            <a:ext cx="3008313" cy="35215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AA0D-8FD2-4CC2-BE39-E782CBE084E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6439-90AB-4B67-B1CB-BA2BC3D44F2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70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1C2-B995-4F4E-A1F1-B7D096B3D6C5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7EAB-D939-481D-B3D3-094F27C854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3784"/>
            <a:ext cx="5486400" cy="42544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007"/>
            <a:ext cx="5486400" cy="30889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9231"/>
            <a:ext cx="5486400" cy="6042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AA0D-8FD2-4CC2-BE39-E782CBE084E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6439-90AB-4B67-B1CB-BA2BC3D44F2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0516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AA0D-8FD2-4CC2-BE39-E782CBE084E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6439-90AB-4B67-B1CB-BA2BC3D44F2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0256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925"/>
            <a:ext cx="2057400" cy="329751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925"/>
            <a:ext cx="6019800" cy="329751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AA0D-8FD2-4CC2-BE39-E782CBE084E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6439-90AB-4B67-B1CB-BA2BC3D44F2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2728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17587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08329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7772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0738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041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8236"/>
            <a:ext cx="7772400" cy="102250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2054"/>
            <a:ext cx="7772400" cy="11261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1C2-B995-4F4E-A1F1-B7D096B3D6C5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7EAB-D939-481D-B3D3-094F27C854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2138"/>
            <a:ext cx="4038600" cy="25502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2138"/>
            <a:ext cx="4038600" cy="25502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1C2-B995-4F4E-A1F1-B7D096B3D6C5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7EAB-D939-481D-B3D3-094F27C854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2401"/>
            <a:ext cx="4040188" cy="4802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2667"/>
            <a:ext cx="4040188" cy="29662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2401"/>
            <a:ext cx="4041775" cy="4802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2667"/>
            <a:ext cx="4041775" cy="29662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1C2-B995-4F4E-A1F1-B7D096B3D6C5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7EAB-D939-481D-B3D3-094F27C854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1C2-B995-4F4E-A1F1-B7D096B3D6C5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7EAB-D939-481D-B3D3-094F27C854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1C2-B995-4F4E-A1F1-B7D096B3D6C5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7EAB-D939-481D-B3D3-094F27C854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977"/>
            <a:ext cx="3008313" cy="87234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977"/>
            <a:ext cx="5111750" cy="43939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7322"/>
            <a:ext cx="3008313" cy="35215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1C2-B995-4F4E-A1F1-B7D096B3D6C5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7EAB-D939-481D-B3D3-094F27C854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3784"/>
            <a:ext cx="5486400" cy="42544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007"/>
            <a:ext cx="5486400" cy="30889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9231"/>
            <a:ext cx="5486400" cy="6042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1C2-B995-4F4E-A1F1-B7D096B3D6C5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7EAB-D939-481D-B3D3-094F27C854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1262"/>
            <a:ext cx="8229600" cy="3397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71678"/>
            <a:ext cx="2133600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8F1C2-B995-4F4E-A1F1-B7D096B3D6C5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71678"/>
            <a:ext cx="2895600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71678"/>
            <a:ext cx="2133600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87EAB-D939-481D-B3D3-094F27C854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1262"/>
            <a:ext cx="8229600" cy="3397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71678"/>
            <a:ext cx="2133600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4AA0D-8FD2-4CC2-BE39-E782CBE084E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71678"/>
            <a:ext cx="2895600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71678"/>
            <a:ext cx="2133600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E6439-90AB-4B67-B1CB-BA2BC3D44F2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735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5600" y="1964531"/>
            <a:ext cx="33505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dirty="0" smtClean="0">
                <a:latin typeface="BadaBoom BB"/>
              </a:rPr>
              <a:t>Module 1</a:t>
            </a:r>
            <a:endParaRPr lang="en-IN" sz="6000" dirty="0">
              <a:latin typeface="BadaBoom BB"/>
            </a:endParaRPr>
          </a:p>
        </p:txBody>
      </p:sp>
    </p:spTree>
    <p:extLst>
      <p:ext uri="{BB962C8B-B14F-4D97-AF65-F5344CB8AC3E}">
        <p14:creationId xmlns:p14="http://schemas.microsoft.com/office/powerpoint/2010/main" val="229567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6373727" y="3270069"/>
            <a:ext cx="1100051" cy="28978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US" dirty="0" smtClean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620997" y="3289213"/>
            <a:ext cx="228600" cy="251491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373727" y="1843535"/>
            <a:ext cx="1100051" cy="28978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US" dirty="0" smtClean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622446" y="1863043"/>
            <a:ext cx="228600" cy="251491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7095762" y="3262806"/>
            <a:ext cx="349637" cy="30430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7094867" y="1836636"/>
            <a:ext cx="354346" cy="30430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467106" y="698996"/>
            <a:ext cx="3005386" cy="26754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77825" y="698996"/>
            <a:ext cx="710222" cy="26754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804077" y="689830"/>
            <a:ext cx="668415" cy="26754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467107" y="698996"/>
            <a:ext cx="1647693" cy="26754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77826" y="698996"/>
            <a:ext cx="710220" cy="26754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94526" y="638936"/>
            <a:ext cx="8550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Things which are double of the same things are equal to one another.</a:t>
            </a:r>
            <a:endParaRPr lang="en-US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3520" y="641148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Things which are double of the same things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Cloud 6"/>
          <p:cNvSpPr/>
          <p:nvPr/>
        </p:nvSpPr>
        <p:spPr>
          <a:xfrm flipH="1">
            <a:off x="4698019" y="1255163"/>
            <a:ext cx="3102349" cy="1246674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ookman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54620" y="1573700"/>
            <a:ext cx="4390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Let us consider 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a triangle A.</a:t>
            </a:r>
            <a:endParaRPr lang="en-US" sz="2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9" name="Isosceles Triangle 8"/>
          <p:cNvSpPr/>
          <p:nvPr/>
        </p:nvSpPr>
        <p:spPr>
          <a:xfrm>
            <a:off x="1371600" y="1398773"/>
            <a:ext cx="1047107" cy="761533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10" name="Cloud 9"/>
          <p:cNvSpPr/>
          <p:nvPr/>
        </p:nvSpPr>
        <p:spPr>
          <a:xfrm flipH="1">
            <a:off x="4419600" y="2550563"/>
            <a:ext cx="3102349" cy="1246674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ookman Old Style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76201" y="2676068"/>
            <a:ext cx="43907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Consider another 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triangle B double to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 triangle A.</a:t>
            </a:r>
            <a:endParaRPr lang="en-US" sz="2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2" name="Isosceles Triangle 11"/>
          <p:cNvSpPr/>
          <p:nvPr/>
        </p:nvSpPr>
        <p:spPr>
          <a:xfrm>
            <a:off x="3844976" y="1086636"/>
            <a:ext cx="1489024" cy="1082927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Bookman Old Style" pitchFamily="18" charset="0"/>
              </a:rPr>
              <a:t>B</a:t>
            </a:r>
            <a:endParaRPr lang="en-US" sz="20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79301" y="1800231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  <a:sym typeface="Symbol"/>
              </a:rPr>
              <a:t> B </a:t>
            </a:r>
            <a:r>
              <a:rPr lang="en-US" b="1" dirty="0" smtClean="0">
                <a:latin typeface="Bookman Old Style" pitchFamily="18" charset="0"/>
              </a:rPr>
              <a:t>= 2A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19" name="Cloud 18"/>
          <p:cNvSpPr/>
          <p:nvPr/>
        </p:nvSpPr>
        <p:spPr>
          <a:xfrm flipH="1">
            <a:off x="5557433" y="2269331"/>
            <a:ext cx="3102349" cy="1246674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ookman Old Style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14034" y="2367362"/>
            <a:ext cx="43907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Consider another 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triangle C double to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 triangle A.</a:t>
            </a:r>
            <a:endParaRPr lang="en-US" sz="2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21" name="Isosceles Triangle 20"/>
          <p:cNvSpPr/>
          <p:nvPr/>
        </p:nvSpPr>
        <p:spPr>
          <a:xfrm>
            <a:off x="1370027" y="1397397"/>
            <a:ext cx="1047107" cy="761533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22" name="Isosceles Triangle 21"/>
          <p:cNvSpPr/>
          <p:nvPr/>
        </p:nvSpPr>
        <p:spPr>
          <a:xfrm>
            <a:off x="3844976" y="2495361"/>
            <a:ext cx="1489024" cy="1082927"/>
          </a:xfrm>
          <a:prstGeom prst="triangl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Bookman Old Style" pitchFamily="18" charset="0"/>
              </a:rPr>
              <a:t>C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79301" y="3226765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  <a:sym typeface="Symbol"/>
              </a:rPr>
              <a:t> C </a:t>
            </a:r>
            <a:r>
              <a:rPr lang="en-US" b="1" dirty="0" smtClean="0">
                <a:latin typeface="Bookman Old Style" pitchFamily="18" charset="0"/>
              </a:rPr>
              <a:t>= 2A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14631" y="645759"/>
            <a:ext cx="2683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equal to one another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1" name="Isosceles Triangle 30"/>
          <p:cNvSpPr/>
          <p:nvPr/>
        </p:nvSpPr>
        <p:spPr>
          <a:xfrm>
            <a:off x="3955731" y="3816963"/>
            <a:ext cx="1489024" cy="1082927"/>
          </a:xfrm>
          <a:prstGeom prst="triangl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Bookman Old Style" pitchFamily="18" charset="0"/>
              </a:rPr>
              <a:t>C</a:t>
            </a:r>
          </a:p>
        </p:txBody>
      </p:sp>
      <p:sp>
        <p:nvSpPr>
          <p:cNvPr id="32" name="Isosceles Triangle 31"/>
          <p:cNvSpPr/>
          <p:nvPr/>
        </p:nvSpPr>
        <p:spPr>
          <a:xfrm>
            <a:off x="1150641" y="3816963"/>
            <a:ext cx="1489024" cy="1082927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Bookman Old Style" pitchFamily="18" charset="0"/>
              </a:rPr>
              <a:t>B</a:t>
            </a:r>
            <a:endParaRPr lang="en-US" sz="20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89120" y="4353535"/>
            <a:ext cx="2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=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96854" y="4404980"/>
            <a:ext cx="1100051" cy="289781"/>
          </a:xfrm>
          <a:prstGeom prst="rect">
            <a:avLst/>
          </a:prstGeom>
          <a:solidFill>
            <a:srgbClr val="00B05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US" dirty="0" smtClean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302428" y="436167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  <a:sym typeface="Symbol"/>
              </a:rPr>
              <a:t> B </a:t>
            </a:r>
            <a:r>
              <a:rPr lang="en-US" b="1" dirty="0" smtClean="0">
                <a:latin typeface="Bookman Old Style" pitchFamily="18" charset="0"/>
              </a:rPr>
              <a:t>= </a:t>
            </a:r>
            <a:r>
              <a:rPr lang="en-US" b="1" dirty="0">
                <a:latin typeface="Bookman Old Style" pitchFamily="18" charset="0"/>
              </a:rPr>
              <a:t>C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152400" y="140742"/>
            <a:ext cx="2484976" cy="400110"/>
            <a:chOff x="152400" y="140742"/>
            <a:chExt cx="2484976" cy="400110"/>
          </a:xfrm>
        </p:grpSpPr>
        <p:sp>
          <p:nvSpPr>
            <p:cNvPr id="38" name="Rounded Rectangle 37"/>
            <p:cNvSpPr/>
            <p:nvPr/>
          </p:nvSpPr>
          <p:spPr>
            <a:xfrm>
              <a:off x="152400" y="140742"/>
              <a:ext cx="2448000" cy="400110"/>
            </a:xfrm>
            <a:prstGeom prst="roundRect">
              <a:avLst/>
            </a:prstGeom>
            <a:solidFill>
              <a:srgbClr val="FF66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52400" y="140742"/>
              <a:ext cx="2484976" cy="400110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Bookman Old Style" pitchFamily="18" charset="0"/>
                </a:rPr>
                <a:t>EUCLID’S AXIOM</a:t>
              </a:r>
              <a:endParaRPr lang="en-US" sz="2000" b="1" dirty="0">
                <a:latin typeface="Bookman Old Style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909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"/>
                            </p:stCondLst>
                            <p:childTnLst>
                              <p:par>
                                <p:cTn id="12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66564E-7 L 0.00104 0.27514 " pathEditMode="relative" rAng="0" ptsTypes="AA">
                                      <p:cBhvr>
                                        <p:cTn id="130" dur="100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3757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35534E-6 L 3.88889E-6 0.26711 " pathEditMode="relative" rAng="0" ptsTypes="AA">
                                      <p:cBhvr>
                                        <p:cTn id="132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000"/>
                            </p:stCondLst>
                            <p:childTnLst>
                              <p:par>
                                <p:cTn id="1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500"/>
                            </p:stCondLst>
                            <p:childTnLst>
                              <p:par>
                                <p:cTn id="2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2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500"/>
                            </p:stCondLst>
                            <p:childTnLst>
                              <p:par>
                                <p:cTn id="24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0" grpId="0" animBg="1"/>
      <p:bldP spid="30" grpId="1" animBg="1"/>
      <p:bldP spid="14" grpId="0" animBg="1"/>
      <p:bldP spid="29" grpId="0" animBg="1"/>
      <p:bldP spid="29" grpId="1" animBg="1"/>
      <p:bldP spid="28" grpId="0" animBg="1"/>
      <p:bldP spid="28" grpId="1" animBg="1"/>
      <p:bldP spid="27" grpId="0" animBg="1"/>
      <p:bldP spid="27" grpId="1" animBg="1"/>
      <p:bldP spid="17" grpId="0" animBg="1"/>
      <p:bldP spid="17" grpId="1" animBg="1"/>
      <p:bldP spid="18" grpId="0" animBg="1"/>
      <p:bldP spid="18" grpId="1" animBg="1"/>
      <p:bldP spid="15" grpId="0" animBg="1"/>
      <p:bldP spid="15" grpId="1" animBg="1"/>
      <p:bldP spid="5" grpId="0" animBg="1"/>
      <p:bldP spid="5" grpId="1" animBg="1"/>
      <p:bldP spid="6" grpId="0" animBg="1"/>
      <p:bldP spid="6" grpId="1" animBg="1"/>
      <p:bldP spid="2" grpId="0"/>
      <p:bldP spid="3" grpId="0"/>
      <p:bldP spid="3" grpId="1"/>
      <p:bldP spid="7" grpId="0" animBg="1"/>
      <p:bldP spid="7" grpId="1" animBg="1"/>
      <p:bldP spid="8" grpId="0"/>
      <p:bldP spid="9" grpId="0" animBg="1"/>
      <p:bldP spid="10" grpId="0" animBg="1"/>
      <p:bldP spid="10" grpId="1" animBg="1"/>
      <p:bldP spid="11" grpId="0"/>
      <p:bldP spid="12" grpId="0" animBg="1"/>
      <p:bldP spid="13" grpId="0"/>
      <p:bldP spid="19" grpId="0" animBg="1"/>
      <p:bldP spid="19" grpId="1" animBg="1"/>
      <p:bldP spid="20" grpId="0"/>
      <p:bldP spid="21" grpId="0" animBg="1"/>
      <p:bldP spid="21" grpId="1" build="allAtOnce" animBg="1"/>
      <p:bldP spid="22" grpId="0" animBg="1"/>
      <p:bldP spid="24" grpId="0"/>
      <p:bldP spid="4" grpId="0"/>
      <p:bldP spid="4" grpId="1"/>
      <p:bldP spid="31" grpId="0" animBg="1"/>
      <p:bldP spid="32" grpId="0" animBg="1"/>
      <p:bldP spid="33" grpId="0"/>
      <p:bldP spid="34" grpId="0" animBg="1"/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380165" y="3177201"/>
            <a:ext cx="1246273" cy="57589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US" dirty="0" smtClean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620997" y="3339026"/>
            <a:ext cx="228600" cy="251491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80166" y="1832423"/>
            <a:ext cx="1246273" cy="55462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US" dirty="0" smtClean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622446" y="1929199"/>
            <a:ext cx="228600" cy="251491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088016" y="3195225"/>
            <a:ext cx="511904" cy="53909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070020" y="1799912"/>
            <a:ext cx="518800" cy="53909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467106" y="695579"/>
            <a:ext cx="2980657" cy="26754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77825" y="695579"/>
            <a:ext cx="710222" cy="26754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778321" y="686413"/>
            <a:ext cx="668415" cy="26754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467107" y="695579"/>
            <a:ext cx="1647693" cy="26754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77826" y="695579"/>
            <a:ext cx="710220" cy="26754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94526" y="635519"/>
            <a:ext cx="852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Things which are halves of the same things are equal to one another.</a:t>
            </a:r>
            <a:endParaRPr lang="en-US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3520" y="641958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Things which are halves of the same things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Cloud 15"/>
          <p:cNvSpPr/>
          <p:nvPr/>
        </p:nvSpPr>
        <p:spPr>
          <a:xfrm flipH="1">
            <a:off x="4698019" y="1321319"/>
            <a:ext cx="3102349" cy="1246674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ookman Old Style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54620" y="1639856"/>
            <a:ext cx="4390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Let us consider 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a triangle A.</a:t>
            </a:r>
            <a:endParaRPr lang="en-US" sz="2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8" name="Isosceles Triangle 17"/>
          <p:cNvSpPr/>
          <p:nvPr/>
        </p:nvSpPr>
        <p:spPr>
          <a:xfrm>
            <a:off x="1371599" y="1191469"/>
            <a:ext cx="1423115" cy="1034994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19" name="Cloud 18"/>
          <p:cNvSpPr/>
          <p:nvPr/>
        </p:nvSpPr>
        <p:spPr>
          <a:xfrm flipH="1">
            <a:off x="4419600" y="2457695"/>
            <a:ext cx="3102349" cy="1246674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ookman Old Style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76201" y="2583200"/>
            <a:ext cx="43907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Consider another 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triangle B half to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 triangle A.</a:t>
            </a:r>
            <a:endParaRPr lang="en-US" sz="2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21" name="Isosceles Triangle 20"/>
          <p:cNvSpPr/>
          <p:nvPr/>
        </p:nvSpPr>
        <p:spPr>
          <a:xfrm>
            <a:off x="3844976" y="1538378"/>
            <a:ext cx="958844" cy="697341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Bookman Old Style" pitchFamily="18" charset="0"/>
              </a:rPr>
              <a:t>B</a:t>
            </a:r>
            <a:endParaRPr lang="en-US" sz="20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79301" y="1879265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  <a:sym typeface="Symbol"/>
              </a:rPr>
              <a:t> B </a:t>
            </a:r>
            <a:r>
              <a:rPr lang="en-US" b="1" dirty="0" smtClean="0">
                <a:latin typeface="Bookman Old Style" pitchFamily="18" charset="0"/>
              </a:rPr>
              <a:t>=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23" name="Cloud 22"/>
          <p:cNvSpPr/>
          <p:nvPr/>
        </p:nvSpPr>
        <p:spPr>
          <a:xfrm flipH="1">
            <a:off x="5557433" y="2430221"/>
            <a:ext cx="3102349" cy="1246674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ookman Old Style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14034" y="2555726"/>
            <a:ext cx="43907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Consider another 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triangle C half to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 triangle A.</a:t>
            </a:r>
            <a:endParaRPr lang="en-US" sz="2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25" name="Isosceles Triangle 24"/>
          <p:cNvSpPr/>
          <p:nvPr/>
        </p:nvSpPr>
        <p:spPr>
          <a:xfrm>
            <a:off x="1358469" y="1181629"/>
            <a:ext cx="1449373" cy="1054090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26" name="Isosceles Triangle 25"/>
          <p:cNvSpPr/>
          <p:nvPr/>
        </p:nvSpPr>
        <p:spPr>
          <a:xfrm>
            <a:off x="3844976" y="2741247"/>
            <a:ext cx="1023238" cy="744173"/>
          </a:xfrm>
          <a:prstGeom prst="triangl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Bookman Old Style" pitchFamily="18" charset="0"/>
              </a:rPr>
              <a:t>C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279301" y="3276578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  <a:sym typeface="Symbol"/>
              </a:rPr>
              <a:t> C </a:t>
            </a:r>
            <a:r>
              <a:rPr lang="en-US" b="1" dirty="0" smtClean="0">
                <a:latin typeface="Bookman Old Style" pitchFamily="18" charset="0"/>
              </a:rPr>
              <a:t>=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988697" y="642342"/>
            <a:ext cx="2683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equal to one another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9" name="Isosceles Triangle 28"/>
          <p:cNvSpPr/>
          <p:nvPr/>
        </p:nvSpPr>
        <p:spPr>
          <a:xfrm>
            <a:off x="3906794" y="3915178"/>
            <a:ext cx="1095864" cy="796992"/>
          </a:xfrm>
          <a:prstGeom prst="triangl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Bookman Old Style" pitchFamily="18" charset="0"/>
              </a:rPr>
              <a:t>C</a:t>
            </a:r>
          </a:p>
        </p:txBody>
      </p:sp>
      <p:sp>
        <p:nvSpPr>
          <p:cNvPr id="30" name="Isosceles Triangle 29"/>
          <p:cNvSpPr/>
          <p:nvPr/>
        </p:nvSpPr>
        <p:spPr>
          <a:xfrm>
            <a:off x="1521428" y="3915178"/>
            <a:ext cx="1069299" cy="777672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Bookman Old Style" pitchFamily="18" charset="0"/>
              </a:rPr>
              <a:t>B</a:t>
            </a:r>
            <a:endParaRPr lang="en-US" sz="20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89120" y="4191571"/>
            <a:ext cx="2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=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032253" y="2062792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2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035735" y="1762598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1</a:t>
            </a:r>
            <a:endParaRPr lang="en-US" b="1" dirty="0">
              <a:latin typeface="Bookman Old Style" pitchFamily="18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7086774" y="2090194"/>
            <a:ext cx="182880" cy="2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319951" y="1884207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Bookman Old Style" pitchFamily="18" charset="0"/>
              </a:rPr>
              <a:t>A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319951" y="3280105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Bookman Old Style" pitchFamily="18" charset="0"/>
              </a:rPr>
              <a:t>A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7080161" y="3437250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2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083643" y="3137056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1</a:t>
            </a:r>
            <a:endParaRPr lang="en-US" b="1" dirty="0">
              <a:latin typeface="Bookman Old Style" pitchFamily="18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7134682" y="3464652"/>
            <a:ext cx="182880" cy="2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396854" y="4243016"/>
            <a:ext cx="1100051" cy="289781"/>
          </a:xfrm>
          <a:prstGeom prst="rect">
            <a:avLst/>
          </a:prstGeom>
          <a:solidFill>
            <a:srgbClr val="00B05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US" dirty="0" smtClean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302428" y="4199712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  <a:sym typeface="Symbol"/>
              </a:rPr>
              <a:t> B </a:t>
            </a:r>
            <a:r>
              <a:rPr lang="en-US" b="1" dirty="0" smtClean="0">
                <a:latin typeface="Bookman Old Style" pitchFamily="18" charset="0"/>
              </a:rPr>
              <a:t>= </a:t>
            </a:r>
            <a:r>
              <a:rPr lang="en-US" b="1" dirty="0">
                <a:latin typeface="Bookman Old Style" pitchFamily="18" charset="0"/>
              </a:rPr>
              <a:t>C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52400" y="140742"/>
            <a:ext cx="2484976" cy="400110"/>
            <a:chOff x="152400" y="140742"/>
            <a:chExt cx="2484976" cy="400110"/>
          </a:xfrm>
        </p:grpSpPr>
        <p:sp>
          <p:nvSpPr>
            <p:cNvPr id="45" name="Rounded Rectangle 44"/>
            <p:cNvSpPr/>
            <p:nvPr/>
          </p:nvSpPr>
          <p:spPr>
            <a:xfrm>
              <a:off x="152400" y="140742"/>
              <a:ext cx="2448000" cy="400110"/>
            </a:xfrm>
            <a:prstGeom prst="roundRect">
              <a:avLst/>
            </a:prstGeom>
            <a:solidFill>
              <a:srgbClr val="FF66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52400" y="140742"/>
              <a:ext cx="2484976" cy="400110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Bookman Old Style" pitchFamily="18" charset="0"/>
                </a:rPr>
                <a:t>EUCLID’S AXIOM</a:t>
              </a:r>
              <a:endParaRPr lang="en-US" sz="2000" b="1" dirty="0">
                <a:latin typeface="Bookman Old Style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449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0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1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"/>
                            </p:stCondLst>
                            <p:childTnLst>
                              <p:par>
                                <p:cTn id="14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66564E-7 L 0.00104 0.27514 " pathEditMode="relative" rAng="0" ptsTypes="AA">
                                      <p:cBhvr>
                                        <p:cTn id="146" dur="10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3757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35534E-6 L 3.88889E-6 0.26711 " pathEditMode="relative" rAng="0" ptsTypes="AA">
                                      <p:cBhvr>
                                        <p:cTn id="148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000"/>
                            </p:stCondLst>
                            <p:childTnLst>
                              <p:par>
                                <p:cTn id="1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500"/>
                            </p:stCondLst>
                            <p:childTnLst>
                              <p:par>
                                <p:cTn id="1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2000"/>
                            </p:stCondLst>
                            <p:childTnLst>
                              <p:par>
                                <p:cTn id="1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2500"/>
                            </p:stCondLst>
                            <p:childTnLst>
                              <p:par>
                                <p:cTn id="1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3000"/>
                            </p:stCondLst>
                            <p:childTnLst>
                              <p:par>
                                <p:cTn id="20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00"/>
                            </p:stCondLst>
                            <p:childTnLst>
                              <p:par>
                                <p:cTn id="2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000"/>
                            </p:stCondLst>
                            <p:childTnLst>
                              <p:par>
                                <p:cTn id="2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500"/>
                            </p:stCondLst>
                            <p:childTnLst>
                              <p:par>
                                <p:cTn id="2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500"/>
                            </p:stCondLst>
                            <p:childTnLst>
                              <p:par>
                                <p:cTn id="2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1000"/>
                            </p:stCondLst>
                            <p:childTnLst>
                              <p:par>
                                <p:cTn id="25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500"/>
                            </p:stCondLst>
                            <p:childTnLst>
                              <p:par>
                                <p:cTn id="27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4" grpId="1" animBg="1"/>
      <p:bldP spid="5" grpId="0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/>
      <p:bldP spid="15" grpId="0"/>
      <p:bldP spid="15" grpId="1"/>
      <p:bldP spid="16" grpId="0" animBg="1"/>
      <p:bldP spid="16" grpId="1" animBg="1"/>
      <p:bldP spid="17" grpId="0"/>
      <p:bldP spid="18" grpId="0" animBg="1"/>
      <p:bldP spid="19" grpId="0" animBg="1"/>
      <p:bldP spid="19" grpId="1" animBg="1"/>
      <p:bldP spid="20" grpId="0"/>
      <p:bldP spid="21" grpId="0" animBg="1"/>
      <p:bldP spid="22" grpId="0"/>
      <p:bldP spid="23" grpId="0" animBg="1"/>
      <p:bldP spid="23" grpId="1" animBg="1"/>
      <p:bldP spid="24" grpId="0"/>
      <p:bldP spid="25" grpId="0" animBg="1"/>
      <p:bldP spid="25" grpId="1" build="allAtOnce" animBg="1"/>
      <p:bldP spid="26" grpId="0" animBg="1"/>
      <p:bldP spid="27" grpId="0"/>
      <p:bldP spid="28" grpId="0"/>
      <p:bldP spid="28" grpId="1"/>
      <p:bldP spid="29" grpId="0" animBg="1"/>
      <p:bldP spid="30" grpId="0" animBg="1"/>
      <p:bldP spid="31" grpId="0"/>
      <p:bldP spid="33" grpId="0"/>
      <p:bldP spid="34" grpId="0"/>
      <p:bldP spid="36" grpId="0"/>
      <p:bldP spid="37" grpId="0"/>
      <p:bldP spid="38" grpId="0"/>
      <p:bldP spid="39" grpId="0"/>
      <p:bldP spid="41" grpId="0" animBg="1"/>
      <p:bldP spid="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5600" y="1964531"/>
            <a:ext cx="33377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dirty="0" smtClean="0">
                <a:latin typeface="BadaBoom BB"/>
              </a:rPr>
              <a:t>Module 3</a:t>
            </a:r>
            <a:endParaRPr lang="en-IN" sz="6000" dirty="0">
              <a:latin typeface="BadaBoom BB"/>
            </a:endParaRPr>
          </a:p>
        </p:txBody>
      </p:sp>
    </p:spTree>
    <p:extLst>
      <p:ext uri="{BB962C8B-B14F-4D97-AF65-F5344CB8AC3E}">
        <p14:creationId xmlns:p14="http://schemas.microsoft.com/office/powerpoint/2010/main" val="271992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rizontal Scroll 2"/>
          <p:cNvSpPr/>
          <p:nvPr/>
        </p:nvSpPr>
        <p:spPr>
          <a:xfrm>
            <a:off x="609600" y="1583531"/>
            <a:ext cx="7848600" cy="1905000"/>
          </a:xfrm>
          <a:prstGeom prst="horizontalScroll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1335377" y="2220188"/>
            <a:ext cx="6473247" cy="707886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Bookman Old Style" pitchFamily="18" charset="0"/>
              </a:rPr>
              <a:t>EUCLID’S POSTULATES</a:t>
            </a:r>
            <a:endParaRPr lang="en-US" sz="40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73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6933" y="148587"/>
            <a:ext cx="2040835" cy="510664"/>
          </a:xfrm>
          <a:prstGeom prst="roundRect">
            <a:avLst/>
          </a:prstGeom>
          <a:solidFill>
            <a:srgbClr val="FF5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347" tIns="45669" rIns="91347" bIns="45669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defRPr/>
            </a:pPr>
            <a:r>
              <a:rPr lang="en-US" sz="2400" b="1" dirty="0" smtClean="0">
                <a:latin typeface="Bookman Old Style" pitchFamily="18" charset="0"/>
                <a:sym typeface="Symbol"/>
              </a:rPr>
              <a:t>Postulate 1</a:t>
            </a:r>
            <a:endParaRPr lang="en-US" sz="2400" spc="150" dirty="0">
              <a:ln w="11430"/>
              <a:latin typeface="Bookman Old Style" pitchFamily="18" charset="0"/>
            </a:endParaRPr>
          </a:p>
        </p:txBody>
      </p:sp>
      <p:sp>
        <p:nvSpPr>
          <p:cNvPr id="3" name="Cloud 2"/>
          <p:cNvSpPr/>
          <p:nvPr/>
        </p:nvSpPr>
        <p:spPr bwMode="auto">
          <a:xfrm rot="10800000" flipH="1" flipV="1">
            <a:off x="1274998" y="773931"/>
            <a:ext cx="4305114" cy="1223912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50998" y="1149736"/>
            <a:ext cx="3729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  <a:sym typeface="Symbol"/>
              </a:rPr>
              <a:t>Let us consider a point A</a:t>
            </a:r>
            <a:endParaRPr lang="en-US" sz="2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771800" y="2815793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29633" y="2799566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Bookman Old Style" pitchFamily="18" charset="0"/>
              </a:rPr>
              <a:t>A</a:t>
            </a:r>
            <a:endParaRPr lang="en-US" sz="2800" b="1" dirty="0">
              <a:latin typeface="Bookman Old Style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362200" y="2862163"/>
            <a:ext cx="3931920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874246" y="2803267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967550" y="2799566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Bookman Old Style" pitchFamily="18" charset="0"/>
              </a:rPr>
              <a:t>B</a:t>
            </a:r>
            <a:endParaRPr lang="en-US" sz="2800" b="1" dirty="0">
              <a:latin typeface="Bookman Old Style" pitchFamily="18" charset="0"/>
            </a:endParaRPr>
          </a:p>
        </p:txBody>
      </p:sp>
      <p:sp>
        <p:nvSpPr>
          <p:cNvPr id="11" name="Cloud 10"/>
          <p:cNvSpPr/>
          <p:nvPr/>
        </p:nvSpPr>
        <p:spPr bwMode="auto">
          <a:xfrm rot="10800000" flipH="1" flipV="1">
            <a:off x="1274998" y="773931"/>
            <a:ext cx="4305114" cy="1223912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50998" y="1092586"/>
            <a:ext cx="3729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  <a:sym typeface="Symbol"/>
              </a:rPr>
              <a:t>Let us consider another point B</a:t>
            </a:r>
            <a:endParaRPr lang="en-US" sz="2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3" name="Cloud 12"/>
          <p:cNvSpPr/>
          <p:nvPr/>
        </p:nvSpPr>
        <p:spPr bwMode="auto">
          <a:xfrm rot="10800000" flipH="1" flipV="1">
            <a:off x="1273349" y="773932"/>
            <a:ext cx="4305114" cy="1223912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49349" y="1073537"/>
            <a:ext cx="3729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  <a:sym typeface="Symbol"/>
              </a:rPr>
              <a:t>Can we draw a line passing through A and B?</a:t>
            </a:r>
            <a:endParaRPr lang="en-US" sz="2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81869" y="1225937"/>
            <a:ext cx="1142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Yes</a:t>
            </a:r>
            <a:endParaRPr lang="en-US" sz="20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6" name="Cloud 15"/>
          <p:cNvSpPr/>
          <p:nvPr/>
        </p:nvSpPr>
        <p:spPr bwMode="auto">
          <a:xfrm rot="10800000" flipH="1" flipV="1">
            <a:off x="1288514" y="773930"/>
            <a:ext cx="4305114" cy="1223912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76546" y="1045008"/>
            <a:ext cx="3729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  <a:sym typeface="Symbol"/>
              </a:rPr>
              <a:t>Now, consider another point C</a:t>
            </a:r>
            <a:endParaRPr lang="en-US" sz="2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2771800" y="3515870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429633" y="3499643"/>
            <a:ext cx="450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Bookman Old Style" pitchFamily="18" charset="0"/>
              </a:rPr>
              <a:t>C</a:t>
            </a:r>
            <a:endParaRPr lang="en-US" sz="2800" b="1" dirty="0">
              <a:latin typeface="Bookman Old Style" pitchFamily="18" charset="0"/>
            </a:endParaRPr>
          </a:p>
        </p:txBody>
      </p:sp>
      <p:sp>
        <p:nvSpPr>
          <p:cNvPr id="20" name="Cloud 19"/>
          <p:cNvSpPr/>
          <p:nvPr/>
        </p:nvSpPr>
        <p:spPr bwMode="auto">
          <a:xfrm rot="10800000" flipH="1" flipV="1">
            <a:off x="1288514" y="786758"/>
            <a:ext cx="4305114" cy="1223912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62865" y="1086364"/>
            <a:ext cx="3729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mic Sans MS" pitchFamily="66" charset="0"/>
                <a:sym typeface="Symbol"/>
              </a:rPr>
              <a:t>C</a:t>
            </a:r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  <a:sym typeface="Symbol"/>
              </a:rPr>
              <a:t>onsider one more point D</a:t>
            </a:r>
            <a:endParaRPr lang="en-US" sz="2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874246" y="3515870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967550" y="3499643"/>
            <a:ext cx="46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Bookman Old Style" pitchFamily="18" charset="0"/>
              </a:rPr>
              <a:t>D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2362200" y="3567003"/>
            <a:ext cx="3931920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loud 24"/>
          <p:cNvSpPr/>
          <p:nvPr/>
        </p:nvSpPr>
        <p:spPr bwMode="auto">
          <a:xfrm rot="10800000" flipH="1" flipV="1">
            <a:off x="1229478" y="786757"/>
            <a:ext cx="4368792" cy="1356119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20718" y="1109223"/>
            <a:ext cx="3729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  <a:sym typeface="Symbol"/>
              </a:rPr>
              <a:t>Now, can we draw a line passing through C and D?</a:t>
            </a:r>
            <a:endParaRPr lang="en-US" sz="2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791848" y="1237969"/>
            <a:ext cx="1142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Yes</a:t>
            </a:r>
            <a:endParaRPr lang="en-US" sz="20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28" name="Cloud 27"/>
          <p:cNvSpPr/>
          <p:nvPr/>
        </p:nvSpPr>
        <p:spPr bwMode="auto">
          <a:xfrm rot="10800000" flipH="1" flipV="1">
            <a:off x="1286684" y="728211"/>
            <a:ext cx="4305114" cy="1360531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47800" y="917947"/>
            <a:ext cx="37290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  <a:sym typeface="Symbol"/>
              </a:rPr>
              <a:t>So, we can conclude, from any point a straight line can be drawn to another point</a:t>
            </a:r>
            <a:endParaRPr lang="en-US" sz="2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7844" y="3988891"/>
            <a:ext cx="840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Bookman Old Style"/>
              </a:rPr>
              <a:t>A straight line may be drawn from any one point to any other point.</a:t>
            </a:r>
            <a:endParaRPr lang="en-US" sz="18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78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3" grpId="1" animBg="1"/>
      <p:bldP spid="4" grpId="0"/>
      <p:bldP spid="4" grpId="1"/>
      <p:bldP spid="5" grpId="0" animBg="1"/>
      <p:bldP spid="6" grpId="0"/>
      <p:bldP spid="9" grpId="0" animBg="1"/>
      <p:bldP spid="10" grpId="0"/>
      <p:bldP spid="11" grpId="0" animBg="1"/>
      <p:bldP spid="11" grpId="1" animBg="1"/>
      <p:bldP spid="12" grpId="0"/>
      <p:bldP spid="12" grpId="1"/>
      <p:bldP spid="13" grpId="0" animBg="1"/>
      <p:bldP spid="13" grpId="1" animBg="1"/>
      <p:bldP spid="14" grpId="0"/>
      <p:bldP spid="14" grpId="1"/>
      <p:bldP spid="15" grpId="0"/>
      <p:bldP spid="15" grpId="1"/>
      <p:bldP spid="16" grpId="0" animBg="1"/>
      <p:bldP spid="16" grpId="1" animBg="1"/>
      <p:bldP spid="17" grpId="0"/>
      <p:bldP spid="17" grpId="1"/>
      <p:bldP spid="18" grpId="0" animBg="1"/>
      <p:bldP spid="19" grpId="0"/>
      <p:bldP spid="20" grpId="0" animBg="1"/>
      <p:bldP spid="20" grpId="1" animBg="1"/>
      <p:bldP spid="21" grpId="0"/>
      <p:bldP spid="21" grpId="1"/>
      <p:bldP spid="22" grpId="0" animBg="1"/>
      <p:bldP spid="23" grpId="0"/>
      <p:bldP spid="25" grpId="0" animBg="1"/>
      <p:bldP spid="25" grpId="1" animBg="1"/>
      <p:bldP spid="26" grpId="0"/>
      <p:bldP spid="26" grpId="1"/>
      <p:bldP spid="27" grpId="0"/>
      <p:bldP spid="27" grpId="1"/>
      <p:bldP spid="28" grpId="0" animBg="1"/>
      <p:bldP spid="28" grpId="1" animBg="1"/>
      <p:bldP spid="29" grpId="0"/>
      <p:bldP spid="29" grpId="1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419817" y="936997"/>
            <a:ext cx="3492000" cy="33477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469306" y="943215"/>
            <a:ext cx="1944000" cy="33477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3560" y="156888"/>
            <a:ext cx="2088000" cy="504000"/>
          </a:xfrm>
          <a:prstGeom prst="roundRect">
            <a:avLst/>
          </a:prstGeom>
          <a:solidFill>
            <a:srgbClr val="FF5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347" tIns="45669" rIns="91347" bIns="45669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defPPr>
              <a:defRPr lang="en-US"/>
            </a:defPPr>
            <a:lvl1pPr algn="ctr">
              <a:defRPr sz="2400" b="1">
                <a:latin typeface="Bookman Old Style" pitchFamily="18" charset="0"/>
              </a:defRPr>
            </a:lvl1pPr>
          </a:lstStyle>
          <a:p>
            <a:r>
              <a:rPr lang="en-US" dirty="0">
                <a:sym typeface="Symbol"/>
              </a:rPr>
              <a:t>Postulate 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87624" y="917947"/>
            <a:ext cx="582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000000"/>
                </a:solidFill>
                <a:latin typeface="Bookman Old Style"/>
              </a:rPr>
              <a:t>A terminated line can be produced indefinitely</a:t>
            </a:r>
            <a:endParaRPr lang="en-US" sz="18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5" name="Cloud 4"/>
          <p:cNvSpPr/>
          <p:nvPr/>
        </p:nvSpPr>
        <p:spPr bwMode="auto">
          <a:xfrm rot="10800000" flipH="1" flipV="1">
            <a:off x="3875088" y="1280314"/>
            <a:ext cx="5112568" cy="1360531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4676" y="1733699"/>
            <a:ext cx="4577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  <a:sym typeface="Symbol"/>
              </a:rPr>
              <a:t>Terminated line is a line segment</a:t>
            </a:r>
            <a:endParaRPr lang="en-US" sz="2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7" name="Cloud 6"/>
          <p:cNvSpPr/>
          <p:nvPr/>
        </p:nvSpPr>
        <p:spPr bwMode="auto">
          <a:xfrm rot="10800000" flipH="1" flipV="1">
            <a:off x="3875087" y="1271769"/>
            <a:ext cx="5112568" cy="1360531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74675" y="1687054"/>
            <a:ext cx="4577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  <a:sym typeface="Symbol"/>
              </a:rPr>
              <a:t>Consider a segment AB</a:t>
            </a:r>
            <a:endParaRPr lang="en-US" sz="2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465895" y="2734736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23728" y="2723366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Bookman Old Style" pitchFamily="18" charset="0"/>
              </a:rPr>
              <a:t>A</a:t>
            </a:r>
            <a:endParaRPr lang="en-US" sz="2800" b="1" dirty="0">
              <a:latin typeface="Bookman Old Style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537903" y="2785963"/>
            <a:ext cx="30963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568341" y="2734736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661645" y="2723366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Bookman Old Style" pitchFamily="18" charset="0"/>
              </a:rPr>
              <a:t>B</a:t>
            </a:r>
            <a:endParaRPr lang="en-US" sz="2800" b="1" dirty="0">
              <a:latin typeface="Bookman Old Style" pitchFamily="18" charset="0"/>
            </a:endParaRPr>
          </a:p>
        </p:txBody>
      </p:sp>
      <p:sp>
        <p:nvSpPr>
          <p:cNvPr id="15" name="Cloud 14"/>
          <p:cNvSpPr/>
          <p:nvPr/>
        </p:nvSpPr>
        <p:spPr bwMode="auto">
          <a:xfrm rot="10800000" flipH="1" flipV="1">
            <a:off x="3875086" y="1271768"/>
            <a:ext cx="5112568" cy="1360531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89280" y="1593684"/>
            <a:ext cx="4577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  <a:sym typeface="Symbol"/>
              </a:rPr>
              <a:t>Segment AB can be extended infinitely on both sides</a:t>
            </a:r>
            <a:endParaRPr lang="en-US" sz="2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585826" y="2785963"/>
            <a:ext cx="1075803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396980" y="2785963"/>
            <a:ext cx="1075803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53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4" grpId="0" animBg="1"/>
      <p:bldP spid="4" grpId="1" animBg="1"/>
      <p:bldP spid="2" grpId="0" animBg="1"/>
      <p:bldP spid="3" grpId="0"/>
      <p:bldP spid="5" grpId="0" animBg="1"/>
      <p:bldP spid="5" grpId="1" animBg="1"/>
      <p:bldP spid="6" grpId="0"/>
      <p:bldP spid="6" grpId="1"/>
      <p:bldP spid="7" grpId="0" animBg="1"/>
      <p:bldP spid="7" grpId="1" animBg="1"/>
      <p:bldP spid="8" grpId="0"/>
      <p:bldP spid="8" grpId="1"/>
      <p:bldP spid="9" grpId="0" animBg="1"/>
      <p:bldP spid="10" grpId="0"/>
      <p:bldP spid="12" grpId="0" animBg="1"/>
      <p:bldP spid="13" grpId="0"/>
      <p:bldP spid="15" grpId="0" animBg="1"/>
      <p:bldP spid="15" grpId="1" animBg="1"/>
      <p:bldP spid="16" grpId="0"/>
      <p:bldP spid="16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115740" y="1642477"/>
            <a:ext cx="2359828" cy="22414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46583" y="136555"/>
            <a:ext cx="2075249" cy="510664"/>
          </a:xfrm>
          <a:prstGeom prst="roundRect">
            <a:avLst/>
          </a:prstGeom>
          <a:solidFill>
            <a:srgbClr val="FF5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347" tIns="45669" rIns="91347" bIns="45669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defRPr/>
            </a:pPr>
            <a:r>
              <a:rPr lang="en-US" sz="2400" b="1" dirty="0" smtClean="0">
                <a:latin typeface="Bookman Old Style" pitchFamily="18" charset="0"/>
                <a:sym typeface="Symbol"/>
              </a:rPr>
              <a:t>Postulate 3</a:t>
            </a:r>
            <a:endParaRPr lang="en-US" sz="2400" spc="150" dirty="0">
              <a:ln w="11430"/>
              <a:latin typeface="Bookman Old Style" pitchFamily="18" charset="0"/>
            </a:endParaRPr>
          </a:p>
        </p:txBody>
      </p:sp>
      <p:sp>
        <p:nvSpPr>
          <p:cNvPr id="3" name="Cloud 2"/>
          <p:cNvSpPr/>
          <p:nvPr/>
        </p:nvSpPr>
        <p:spPr bwMode="auto">
          <a:xfrm rot="10800000" flipH="1" flipV="1">
            <a:off x="4591876" y="973896"/>
            <a:ext cx="2896586" cy="1281280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48115" y="1356667"/>
            <a:ext cx="2584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  <a:sym typeface="Symbol"/>
              </a:rPr>
              <a:t>Consider a point A</a:t>
            </a:r>
            <a:endParaRPr lang="en-US" sz="2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249871" y="2671478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07704" y="2661839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Bookman Old Style" pitchFamily="18" charset="0"/>
              </a:rPr>
              <a:t>A</a:t>
            </a:r>
            <a:endParaRPr lang="en-US" sz="2800" b="1" dirty="0">
              <a:latin typeface="Bookman Old Style" pitchFamily="18" charset="0"/>
            </a:endParaRPr>
          </a:p>
        </p:txBody>
      </p:sp>
      <p:sp>
        <p:nvSpPr>
          <p:cNvPr id="9" name="Cloud 8"/>
          <p:cNvSpPr/>
          <p:nvPr/>
        </p:nvSpPr>
        <p:spPr bwMode="auto">
          <a:xfrm rot="10800000" flipH="1" flipV="1">
            <a:off x="4235656" y="973895"/>
            <a:ext cx="4368792" cy="1356119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26896" y="1296361"/>
            <a:ext cx="3729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  <a:sym typeface="Symbol"/>
              </a:rPr>
              <a:t>Can we draw any segment from point A?</a:t>
            </a:r>
            <a:endParaRPr lang="en-US" sz="2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59416" y="1448761"/>
            <a:ext cx="1142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Yes</a:t>
            </a:r>
            <a:endParaRPr lang="en-US" sz="20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339752" y="2724436"/>
            <a:ext cx="115212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387874" y="2671478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481178" y="2661839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Bookman Old Style" pitchFamily="18" charset="0"/>
              </a:rPr>
              <a:t>B</a:t>
            </a:r>
            <a:endParaRPr lang="en-US" sz="2800" b="1" dirty="0">
              <a:latin typeface="Bookman Old Style" pitchFamily="18" charset="0"/>
            </a:endParaRPr>
          </a:p>
        </p:txBody>
      </p:sp>
      <p:sp>
        <p:nvSpPr>
          <p:cNvPr id="17" name="Cloud 16"/>
          <p:cNvSpPr/>
          <p:nvPr/>
        </p:nvSpPr>
        <p:spPr bwMode="auto">
          <a:xfrm rot="10800000" flipH="1" flipV="1">
            <a:off x="4322068" y="1126296"/>
            <a:ext cx="4368792" cy="1356119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5208" y="1296362"/>
            <a:ext cx="37290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  <a:sym typeface="Symbol"/>
              </a:rPr>
              <a:t>Can we draw a circle considering A as </a:t>
            </a:r>
            <a:r>
              <a:rPr lang="en-US" sz="2000" b="1" dirty="0" err="1" smtClean="0">
                <a:solidFill>
                  <a:schemeClr val="bg1"/>
                </a:solidFill>
                <a:latin typeface="Comic Sans MS" pitchFamily="66" charset="0"/>
                <a:sym typeface="Symbol"/>
              </a:rPr>
              <a:t>centre</a:t>
            </a:r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  <a:sym typeface="Symbol"/>
              </a:rPr>
              <a:t> and AB as radius?</a:t>
            </a:r>
            <a:endParaRPr lang="en-US" sz="2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50221" y="1628505"/>
            <a:ext cx="1142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Yes</a:t>
            </a:r>
            <a:endParaRPr lang="en-US" sz="20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932164" y="1621967"/>
            <a:ext cx="2359828" cy="22414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066295" y="2650968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724128" y="2641329"/>
            <a:ext cx="450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Bookman Old Style" pitchFamily="18" charset="0"/>
              </a:rPr>
              <a:t>C</a:t>
            </a:r>
            <a:endParaRPr lang="en-US" sz="2800" b="1" dirty="0">
              <a:latin typeface="Bookman Old Style" pitchFamily="18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6156176" y="2703926"/>
            <a:ext cx="115212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204298" y="2650968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297602" y="2641329"/>
            <a:ext cx="46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Bookman Old Style" pitchFamily="18" charset="0"/>
              </a:rPr>
              <a:t>D</a:t>
            </a:r>
            <a:endParaRPr lang="en-US" sz="2800" b="1" dirty="0">
              <a:latin typeface="Bookman Old Style" pitchFamily="18" charset="0"/>
            </a:endParaRPr>
          </a:p>
        </p:txBody>
      </p:sp>
      <p:sp>
        <p:nvSpPr>
          <p:cNvPr id="26" name="Cloud 25"/>
          <p:cNvSpPr/>
          <p:nvPr/>
        </p:nvSpPr>
        <p:spPr bwMode="auto">
          <a:xfrm rot="10800000" flipH="1" flipV="1">
            <a:off x="680786" y="973895"/>
            <a:ext cx="2896586" cy="1281280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37025" y="1356666"/>
            <a:ext cx="2584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  <a:sym typeface="Symbol"/>
              </a:rPr>
              <a:t>Consider a point C</a:t>
            </a:r>
            <a:endParaRPr lang="en-US" sz="2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28" name="Cloud 27"/>
          <p:cNvSpPr/>
          <p:nvPr/>
        </p:nvSpPr>
        <p:spPr bwMode="auto">
          <a:xfrm rot="10800000" flipH="1" flipV="1">
            <a:off x="228600" y="935795"/>
            <a:ext cx="4234996" cy="1356119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6044" y="1258261"/>
            <a:ext cx="3729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  <a:sym typeface="Symbol"/>
              </a:rPr>
              <a:t>Can we draw any segment from point C?</a:t>
            </a:r>
            <a:endParaRPr lang="en-US" sz="2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18564" y="1410661"/>
            <a:ext cx="1142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Yes</a:t>
            </a:r>
            <a:endParaRPr lang="en-US" sz="20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31" name="Cloud 30"/>
          <p:cNvSpPr/>
          <p:nvPr/>
        </p:nvSpPr>
        <p:spPr bwMode="auto">
          <a:xfrm rot="10800000" flipH="1" flipV="1">
            <a:off x="228600" y="935795"/>
            <a:ext cx="4224784" cy="1356119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7732" y="1105861"/>
            <a:ext cx="37290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  <a:sym typeface="Symbol"/>
              </a:rPr>
              <a:t>Can we draw a circle considering C as </a:t>
            </a:r>
            <a:r>
              <a:rPr lang="en-US" sz="2000" b="1" dirty="0" err="1" smtClean="0">
                <a:solidFill>
                  <a:schemeClr val="bg1"/>
                </a:solidFill>
                <a:latin typeface="Comic Sans MS" pitchFamily="66" charset="0"/>
                <a:sym typeface="Symbol"/>
              </a:rPr>
              <a:t>centre</a:t>
            </a:r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  <a:sym typeface="Symbol"/>
              </a:rPr>
              <a:t> and CD as radius?</a:t>
            </a:r>
            <a:endParaRPr lang="en-US" sz="2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12745" y="1438004"/>
            <a:ext cx="1142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Yes</a:t>
            </a:r>
            <a:endParaRPr lang="en-US" sz="20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34" name="Cloud 33"/>
          <p:cNvSpPr/>
          <p:nvPr/>
        </p:nvSpPr>
        <p:spPr bwMode="auto">
          <a:xfrm rot="10800000" flipH="1" flipV="1">
            <a:off x="2090978" y="2676019"/>
            <a:ext cx="4435450" cy="1356119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48876" y="2884185"/>
            <a:ext cx="37290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  <a:sym typeface="Symbol"/>
              </a:rPr>
              <a:t>Thus, a circle can be drawn with any </a:t>
            </a:r>
            <a:r>
              <a:rPr lang="en-US" sz="2000" b="1" dirty="0" err="1" smtClean="0">
                <a:solidFill>
                  <a:schemeClr val="bg1"/>
                </a:solidFill>
                <a:latin typeface="Comic Sans MS" pitchFamily="66" charset="0"/>
                <a:sym typeface="Symbol"/>
              </a:rPr>
              <a:t>centre</a:t>
            </a:r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  <a:sym typeface="Symbol"/>
              </a:rPr>
              <a:t> and any radius</a:t>
            </a:r>
            <a:endParaRPr lang="en-US" sz="2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7844" y="4262199"/>
            <a:ext cx="6670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Bookman Old Style"/>
              </a:rPr>
              <a:t>A circle can be drawn with any </a:t>
            </a:r>
            <a:r>
              <a:rPr lang="en-US" sz="1800" b="1" dirty="0" err="1">
                <a:solidFill>
                  <a:srgbClr val="000000"/>
                </a:solidFill>
                <a:latin typeface="Bookman Old Style"/>
              </a:rPr>
              <a:t>centre</a:t>
            </a:r>
            <a:r>
              <a:rPr lang="en-US" sz="1800" b="1" dirty="0">
                <a:solidFill>
                  <a:srgbClr val="000000"/>
                </a:solidFill>
                <a:latin typeface="Bookman Old Style"/>
              </a:rPr>
              <a:t> and any radius.</a:t>
            </a:r>
            <a:endParaRPr lang="en-US" sz="18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56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" grpId="0" animBg="1"/>
      <p:bldP spid="3" grpId="0" animBg="1"/>
      <p:bldP spid="3" grpId="1" animBg="1"/>
      <p:bldP spid="4" grpId="0"/>
      <p:bldP spid="4" grpId="1"/>
      <p:bldP spid="5" grpId="0" animBg="1"/>
      <p:bldP spid="6" grpId="0"/>
      <p:bldP spid="9" grpId="0" animBg="1"/>
      <p:bldP spid="9" grpId="1" animBg="1"/>
      <p:bldP spid="10" grpId="0"/>
      <p:bldP spid="10" grpId="1"/>
      <p:bldP spid="11" grpId="0"/>
      <p:bldP spid="11" grpId="1"/>
      <p:bldP spid="13" grpId="0" animBg="1"/>
      <p:bldP spid="14" grpId="0"/>
      <p:bldP spid="17" grpId="0" animBg="1"/>
      <p:bldP spid="17" grpId="1" animBg="1"/>
      <p:bldP spid="18" grpId="0"/>
      <p:bldP spid="18" grpId="1"/>
      <p:bldP spid="19" grpId="0"/>
      <p:bldP spid="19" grpId="1"/>
      <p:bldP spid="20" grpId="0" animBg="1"/>
      <p:bldP spid="21" grpId="0" animBg="1"/>
      <p:bldP spid="22" grpId="0"/>
      <p:bldP spid="24" grpId="0" animBg="1"/>
      <p:bldP spid="25" grpId="0"/>
      <p:bldP spid="26" grpId="0" animBg="1"/>
      <p:bldP spid="26" grpId="1" animBg="1"/>
      <p:bldP spid="27" grpId="0"/>
      <p:bldP spid="27" grpId="1"/>
      <p:bldP spid="28" grpId="0" animBg="1"/>
      <p:bldP spid="28" grpId="1" animBg="1"/>
      <p:bldP spid="29" grpId="0"/>
      <p:bldP spid="29" grpId="1"/>
      <p:bldP spid="30" grpId="0"/>
      <p:bldP spid="30" grpId="1"/>
      <p:bldP spid="31" grpId="0" animBg="1"/>
      <p:bldP spid="31" grpId="1" animBg="1"/>
      <p:bldP spid="32" grpId="0"/>
      <p:bldP spid="32" grpId="1"/>
      <p:bldP spid="33" grpId="0"/>
      <p:bldP spid="33" grpId="1"/>
      <p:bldP spid="34" grpId="0" animBg="1"/>
      <p:bldP spid="34" grpId="1" animBg="1"/>
      <p:bldP spid="35" grpId="0"/>
      <p:bldP spid="35" grpId="1"/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5600" y="1964531"/>
            <a:ext cx="3366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dirty="0" smtClean="0">
                <a:latin typeface="BadaBoom BB"/>
              </a:rPr>
              <a:t>Module 4</a:t>
            </a:r>
            <a:endParaRPr lang="en-IN" sz="6000" dirty="0">
              <a:latin typeface="BadaBoom BB"/>
            </a:endParaRPr>
          </a:p>
        </p:txBody>
      </p:sp>
    </p:spTree>
    <p:extLst>
      <p:ext uri="{BB962C8B-B14F-4D97-AF65-F5344CB8AC3E}">
        <p14:creationId xmlns:p14="http://schemas.microsoft.com/office/powerpoint/2010/main" val="419215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368" y="136555"/>
            <a:ext cx="2047460" cy="510664"/>
          </a:xfrm>
          <a:prstGeom prst="roundRect">
            <a:avLst/>
          </a:prstGeom>
          <a:solidFill>
            <a:srgbClr val="FF5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347" tIns="45669" rIns="91347" bIns="45669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defRPr/>
            </a:pPr>
            <a:r>
              <a:rPr lang="en-US" sz="2400" b="1" dirty="0" smtClean="0">
                <a:latin typeface="Bookman Old Style" pitchFamily="18" charset="0"/>
                <a:sym typeface="Symbol"/>
              </a:rPr>
              <a:t>Postulate 4</a:t>
            </a:r>
            <a:endParaRPr lang="en-US" sz="2400" spc="150" dirty="0">
              <a:ln w="11430"/>
              <a:latin typeface="Bookman Old Style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7624" y="917947"/>
            <a:ext cx="5121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Bookman Old Style"/>
              </a:rPr>
              <a:t>All right angles are equal to one another.</a:t>
            </a:r>
            <a:endParaRPr lang="en-US" sz="18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4" name="Cloud 3"/>
          <p:cNvSpPr/>
          <p:nvPr/>
        </p:nvSpPr>
        <p:spPr bwMode="auto">
          <a:xfrm rot="10800000" flipH="1" flipV="1">
            <a:off x="4283968" y="1277160"/>
            <a:ext cx="4435450" cy="1356119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1866" y="1695206"/>
            <a:ext cx="3729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  <a:sym typeface="Symbol"/>
              </a:rPr>
              <a:t>Consider a right angle ABC</a:t>
            </a:r>
            <a:endParaRPr lang="en-US" sz="2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39552" y="1283320"/>
            <a:ext cx="1983237" cy="1839000"/>
            <a:chOff x="1259632" y="1895261"/>
            <a:chExt cx="2016224" cy="1869588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619672" y="1895261"/>
              <a:ext cx="0" cy="154296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619672" y="3438227"/>
              <a:ext cx="165618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619672" y="3222203"/>
              <a:ext cx="216024" cy="2160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80692" y="1910386"/>
              <a:ext cx="313375" cy="3194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Bookman Old Style" pitchFamily="18" charset="0"/>
                </a:rPr>
                <a:t>A</a:t>
              </a:r>
              <a:endParaRPr lang="en-US" dirty="0">
                <a:latin typeface="Bookman Old Style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59632" y="3387705"/>
              <a:ext cx="317913" cy="3194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Bookman Old Style" pitchFamily="18" charset="0"/>
                </a:rPr>
                <a:t>B</a:t>
              </a:r>
              <a:endParaRPr lang="en-US" dirty="0">
                <a:latin typeface="Bookman Old Style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48430" y="3445424"/>
              <a:ext cx="317913" cy="3194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Bookman Old Style" pitchFamily="18" charset="0"/>
                </a:rPr>
                <a:t>C</a:t>
              </a:r>
              <a:endParaRPr lang="en-US" dirty="0">
                <a:latin typeface="Bookman Old Style" pitchFamily="18" charset="0"/>
              </a:endParaRPr>
            </a:p>
          </p:txBody>
        </p:sp>
      </p:grpSp>
      <p:sp>
        <p:nvSpPr>
          <p:cNvPr id="15" name="Cloud 14"/>
          <p:cNvSpPr/>
          <p:nvPr/>
        </p:nvSpPr>
        <p:spPr bwMode="auto">
          <a:xfrm rot="10800000" flipH="1" flipV="1">
            <a:off x="4436368" y="1429560"/>
            <a:ext cx="4435450" cy="1356119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794266" y="1847606"/>
                <a:ext cx="40775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  <a:latin typeface="Comic Sans MS" pitchFamily="66" charset="0"/>
                    <a:sym typeface="Symbol"/>
                  </a:rPr>
                  <a:t>What is the measure of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bg1"/>
                        </a:solidFill>
                        <a:latin typeface="Cambria Math"/>
                        <a:sym typeface="Symbol"/>
                      </a:rPr>
                      <m:t></m:t>
                    </m:r>
                  </m:oMath>
                </a14:m>
                <a:r>
                  <a:rPr lang="en-US" sz="2000" b="1" dirty="0" smtClean="0">
                    <a:solidFill>
                      <a:schemeClr val="bg1"/>
                    </a:solidFill>
                    <a:latin typeface="Comic Sans MS" pitchFamily="66" charset="0"/>
                  </a:rPr>
                  <a:t>B?</a:t>
                </a:r>
                <a:endParaRPr lang="en-US" sz="2000" b="1" dirty="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266" y="1847606"/>
                <a:ext cx="4077552" cy="400110"/>
              </a:xfrm>
              <a:prstGeom prst="rect">
                <a:avLst/>
              </a:prstGeom>
              <a:blipFill rotWithShape="1">
                <a:blip r:embed="rId2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6262012" y="1879608"/>
            <a:ext cx="1142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90</a:t>
            </a:r>
            <a:r>
              <a:rPr lang="en-US" sz="2000" b="1" baseline="30000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0</a:t>
            </a:r>
            <a:endParaRPr lang="en-US" sz="2000" b="1" baseline="300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700095" y="1506944"/>
            <a:ext cx="1108892" cy="450340"/>
          </a:xfrm>
          <a:prstGeom prst="roundRect">
            <a:avLst/>
          </a:prstGeom>
          <a:solidFill>
            <a:srgbClr val="D7E4B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68344" y="1556716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Bookman Old Style" pitchFamily="18" charset="0"/>
                <a:sym typeface="Symbol"/>
              </a:rPr>
              <a:t>B</a:t>
            </a:r>
            <a:r>
              <a:rPr lang="en-US" sz="1800" dirty="0" smtClean="0">
                <a:latin typeface="Bookman Old Style" pitchFamily="18" charset="0"/>
              </a:rPr>
              <a:t> = 90</a:t>
            </a:r>
            <a:r>
              <a:rPr lang="en-US" sz="1800" baseline="30000" dirty="0" smtClean="0">
                <a:latin typeface="Bookman Old Style" pitchFamily="18" charset="0"/>
              </a:rPr>
              <a:t>0</a:t>
            </a:r>
            <a:endParaRPr lang="en-US" sz="1800" baseline="30000" dirty="0">
              <a:latin typeface="Bookman Old Style" pitchFamily="18" charset="0"/>
            </a:endParaRPr>
          </a:p>
        </p:txBody>
      </p:sp>
      <p:sp>
        <p:nvSpPr>
          <p:cNvPr id="20" name="Cloud 19"/>
          <p:cNvSpPr/>
          <p:nvPr/>
        </p:nvSpPr>
        <p:spPr bwMode="auto">
          <a:xfrm rot="10800000" flipH="1" flipV="1">
            <a:off x="4293493" y="1277988"/>
            <a:ext cx="4435450" cy="1356119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51391" y="1696034"/>
            <a:ext cx="3729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  <a:sym typeface="Symbol"/>
              </a:rPr>
              <a:t>Consider another right angle PQR</a:t>
            </a:r>
            <a:endParaRPr lang="en-US" sz="2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771800" y="1302370"/>
            <a:ext cx="1983237" cy="1839000"/>
            <a:chOff x="1259632" y="1895261"/>
            <a:chExt cx="2016224" cy="1869588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1619672" y="1895261"/>
              <a:ext cx="0" cy="154296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619672" y="3438227"/>
              <a:ext cx="165618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1619672" y="3222203"/>
              <a:ext cx="216024" cy="2160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280692" y="1910386"/>
              <a:ext cx="302789" cy="3194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Bookman Old Style" pitchFamily="18" charset="0"/>
                </a:rPr>
                <a:t>P</a:t>
              </a:r>
              <a:endParaRPr lang="en-US" dirty="0">
                <a:latin typeface="Bookman Old Style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59632" y="3387705"/>
              <a:ext cx="328499" cy="3194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Bookman Old Style" pitchFamily="18" charset="0"/>
                </a:rPr>
                <a:t>Q</a:t>
              </a:r>
              <a:endParaRPr lang="en-US" dirty="0">
                <a:latin typeface="Bookman Old Style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948430" y="3445424"/>
              <a:ext cx="325474" cy="3194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Bookman Old Style" pitchFamily="18" charset="0"/>
                </a:rPr>
                <a:t>R</a:t>
              </a:r>
              <a:endParaRPr lang="en-US" dirty="0">
                <a:latin typeface="Bookman Old Style" pitchFamily="18" charset="0"/>
              </a:endParaRPr>
            </a:p>
          </p:txBody>
        </p:sp>
      </p:grpSp>
      <p:sp>
        <p:nvSpPr>
          <p:cNvPr id="29" name="Cloud 28"/>
          <p:cNvSpPr/>
          <p:nvPr/>
        </p:nvSpPr>
        <p:spPr bwMode="auto">
          <a:xfrm rot="10800000" flipH="1" flipV="1">
            <a:off x="4427984" y="1431529"/>
            <a:ext cx="4435450" cy="1356119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785882" y="1849575"/>
                <a:ext cx="40775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  <a:latin typeface="Comic Sans MS" pitchFamily="66" charset="0"/>
                    <a:sym typeface="Symbol"/>
                  </a:rPr>
                  <a:t>What is the measure of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bg1"/>
                        </a:solidFill>
                        <a:latin typeface="Cambria Math"/>
                        <a:sym typeface="Symbol"/>
                      </a:rPr>
                      <m:t></m:t>
                    </m:r>
                  </m:oMath>
                </a14:m>
                <a:r>
                  <a:rPr lang="en-US" sz="2000" b="1" dirty="0" smtClean="0">
                    <a:solidFill>
                      <a:schemeClr val="bg1"/>
                    </a:solidFill>
                    <a:latin typeface="Comic Sans MS" pitchFamily="66" charset="0"/>
                  </a:rPr>
                  <a:t>Q?</a:t>
                </a:r>
                <a:endParaRPr lang="en-US" sz="2000" b="1" dirty="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882" y="1849575"/>
                <a:ext cx="4077552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7576" r="-59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6253628" y="1881577"/>
            <a:ext cx="1142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90</a:t>
            </a:r>
            <a:r>
              <a:rPr lang="en-US" sz="2000" b="1" baseline="30000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0</a:t>
            </a:r>
            <a:endParaRPr lang="en-US" sz="2000" b="1" baseline="300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713048" y="2236951"/>
            <a:ext cx="1108892" cy="450340"/>
          </a:xfrm>
          <a:prstGeom prst="roundRect">
            <a:avLst/>
          </a:prstGeom>
          <a:solidFill>
            <a:srgbClr val="D7E4B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681297" y="2286723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Bookman Old Style" pitchFamily="18" charset="0"/>
                <a:sym typeface="Symbol"/>
              </a:rPr>
              <a:t>Q</a:t>
            </a:r>
            <a:r>
              <a:rPr lang="en-US" sz="1800" dirty="0" smtClean="0">
                <a:latin typeface="Bookman Old Style" pitchFamily="18" charset="0"/>
              </a:rPr>
              <a:t> = 90</a:t>
            </a:r>
            <a:r>
              <a:rPr lang="en-US" sz="1800" baseline="30000" dirty="0" smtClean="0">
                <a:latin typeface="Bookman Old Style" pitchFamily="18" charset="0"/>
              </a:rPr>
              <a:t>0</a:t>
            </a:r>
            <a:endParaRPr lang="en-US" sz="1800" baseline="30000" dirty="0">
              <a:latin typeface="Bookman Old Style" pitchFamily="18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730575" y="2965027"/>
            <a:ext cx="1108892" cy="45034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698824" y="3014799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Bookman Old Style" pitchFamily="18" charset="0"/>
                <a:sym typeface="Symbol"/>
              </a:rPr>
              <a:t>B</a:t>
            </a:r>
            <a:r>
              <a:rPr lang="en-US" sz="1800" dirty="0" smtClean="0">
                <a:latin typeface="Bookman Old Style" pitchFamily="18" charset="0"/>
              </a:rPr>
              <a:t> = </a:t>
            </a:r>
            <a:r>
              <a:rPr lang="en-US" sz="1800" dirty="0" smtClean="0">
                <a:latin typeface="Bookman Old Style" pitchFamily="18" charset="0"/>
                <a:sym typeface="Symbol"/>
              </a:rPr>
              <a:t>Q</a:t>
            </a:r>
            <a:r>
              <a:rPr lang="en-US" sz="1800" dirty="0" smtClean="0">
                <a:latin typeface="Bookman Old Style" pitchFamily="18" charset="0"/>
              </a:rPr>
              <a:t> </a:t>
            </a:r>
            <a:endParaRPr lang="en-US" sz="1800" baseline="30000" dirty="0">
              <a:latin typeface="Bookman Old Style" pitchFamily="18" charset="0"/>
            </a:endParaRPr>
          </a:p>
        </p:txBody>
      </p:sp>
      <p:sp>
        <p:nvSpPr>
          <p:cNvPr id="36" name="Cloud 35"/>
          <p:cNvSpPr/>
          <p:nvPr/>
        </p:nvSpPr>
        <p:spPr bwMode="auto">
          <a:xfrm rot="10800000" flipH="1" flipV="1">
            <a:off x="2948430" y="1417256"/>
            <a:ext cx="4435450" cy="1356119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06328" y="1835302"/>
            <a:ext cx="3729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  <a:sym typeface="Symbol"/>
              </a:rPr>
              <a:t>Both right angles are equal</a:t>
            </a:r>
            <a:endParaRPr lang="en-US" sz="2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835943" y="3021037"/>
            <a:ext cx="2450733" cy="1763856"/>
            <a:chOff x="835943" y="3021037"/>
            <a:chExt cx="2450733" cy="1763856"/>
          </a:xfrm>
        </p:grpSpPr>
        <p:sp>
          <p:nvSpPr>
            <p:cNvPr id="39" name="Rectangle 38"/>
            <p:cNvSpPr/>
            <p:nvPr/>
          </p:nvSpPr>
          <p:spPr>
            <a:xfrm>
              <a:off x="1150115" y="3150195"/>
              <a:ext cx="1787039" cy="14604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35943" y="3033215"/>
              <a:ext cx="308248" cy="3141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Bookman Old Style" pitchFamily="18" charset="0"/>
                </a:rPr>
                <a:t>A</a:t>
              </a:r>
              <a:endParaRPr lang="en-US" dirty="0">
                <a:latin typeface="Bookman Old Style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49724" y="3021037"/>
              <a:ext cx="3369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Bookman Old Style" pitchFamily="18" charset="0"/>
                </a:rPr>
                <a:t>B</a:t>
              </a:r>
              <a:endParaRPr lang="en-US" dirty="0">
                <a:latin typeface="Bookman Old Style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949724" y="4446339"/>
              <a:ext cx="3369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Bookman Old Style" pitchFamily="18" charset="0"/>
                </a:rPr>
                <a:t>C</a:t>
              </a:r>
              <a:endParaRPr lang="en-US" dirty="0">
                <a:latin typeface="Bookman Old Style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35943" y="4446339"/>
              <a:ext cx="3481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Bookman Old Style" pitchFamily="18" charset="0"/>
                </a:rPr>
                <a:t>D</a:t>
              </a:r>
              <a:endParaRPr lang="en-US" dirty="0">
                <a:latin typeface="Bookman Old Style" pitchFamily="18" charset="0"/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>
            <a:off x="1147725" y="3151336"/>
            <a:ext cx="212490" cy="212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727704" y="3150195"/>
            <a:ext cx="212490" cy="212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727704" y="4397583"/>
            <a:ext cx="212490" cy="212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153720" y="4393383"/>
            <a:ext cx="212490" cy="212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loud 48"/>
          <p:cNvSpPr/>
          <p:nvPr/>
        </p:nvSpPr>
        <p:spPr bwMode="auto">
          <a:xfrm rot="10800000" flipH="1" flipV="1">
            <a:off x="2963760" y="1422003"/>
            <a:ext cx="4435450" cy="1356119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321658" y="1840049"/>
            <a:ext cx="3729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  <a:sym typeface="Symbol"/>
              </a:rPr>
              <a:t>Now, consider a square ABCD</a:t>
            </a:r>
            <a:endParaRPr lang="en-US" sz="2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53" name="Cloud 52"/>
          <p:cNvSpPr/>
          <p:nvPr/>
        </p:nvSpPr>
        <p:spPr bwMode="auto">
          <a:xfrm rot="10800000" flipH="1" flipV="1">
            <a:off x="2771800" y="1566019"/>
            <a:ext cx="4435450" cy="1356119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129698" y="1854051"/>
            <a:ext cx="4077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  <a:sym typeface="Symbol"/>
              </a:rPr>
              <a:t>What is the measure of all angles of a square?</a:t>
            </a:r>
            <a:endParaRPr lang="en-US" sz="2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139952" y="2016067"/>
            <a:ext cx="1846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Each 90</a:t>
            </a:r>
            <a:r>
              <a:rPr lang="en-US" sz="2000" b="1" baseline="30000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0</a:t>
            </a:r>
            <a:endParaRPr lang="en-US" sz="2000" b="1" baseline="300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56" name="Cloud 55"/>
          <p:cNvSpPr/>
          <p:nvPr/>
        </p:nvSpPr>
        <p:spPr bwMode="auto">
          <a:xfrm rot="10800000" flipH="1" flipV="1">
            <a:off x="2696865" y="1442944"/>
            <a:ext cx="4785935" cy="1434458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345722" y="1650221"/>
            <a:ext cx="3729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  <a:sym typeface="Symbol"/>
              </a:rPr>
              <a:t>i.e. all angles of a square are right angles </a:t>
            </a:r>
            <a:endParaRPr lang="en-US" sz="2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328814" y="2245335"/>
            <a:ext cx="3729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  <a:sym typeface="Symbol"/>
              </a:rPr>
              <a:t>And also they are equal</a:t>
            </a:r>
            <a:endParaRPr lang="en-US" sz="2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591918" y="4590355"/>
            <a:ext cx="3640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000000"/>
                </a:solidFill>
                <a:latin typeface="Bookman Old Style"/>
              </a:rPr>
              <a:t>i.e. All right angles are equal</a:t>
            </a:r>
            <a:endParaRPr lang="en-US" sz="18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6508658" y="3597483"/>
            <a:ext cx="2334736" cy="45034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467130" y="3647255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Bookman Old Style" pitchFamily="18" charset="0"/>
                <a:sym typeface="Symbol"/>
              </a:rPr>
              <a:t>A</a:t>
            </a:r>
            <a:r>
              <a:rPr lang="en-US" sz="1800" dirty="0" smtClean="0">
                <a:latin typeface="Bookman Old Style" pitchFamily="18" charset="0"/>
              </a:rPr>
              <a:t> = </a:t>
            </a:r>
            <a:r>
              <a:rPr lang="en-US" sz="1800" dirty="0" smtClean="0">
                <a:latin typeface="Bookman Old Style" pitchFamily="18" charset="0"/>
                <a:sym typeface="Symbol"/>
              </a:rPr>
              <a:t>B = C = D</a:t>
            </a:r>
            <a:r>
              <a:rPr lang="en-US" sz="1800" dirty="0" smtClean="0">
                <a:latin typeface="Bookman Old Style" pitchFamily="18" charset="0"/>
              </a:rPr>
              <a:t> </a:t>
            </a:r>
            <a:endParaRPr lang="en-US" sz="1800" baseline="300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06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500"/>
                            </p:stCondLst>
                            <p:childTnLst>
                              <p:par>
                                <p:cTn id="1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0"/>
                            </p:stCondLst>
                            <p:childTnLst>
                              <p:par>
                                <p:cTn id="2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500"/>
                            </p:stCondLst>
                            <p:childTnLst>
                              <p:par>
                                <p:cTn id="2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1500"/>
                            </p:stCondLst>
                            <p:childTnLst>
                              <p:par>
                                <p:cTn id="2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500"/>
                            </p:stCondLst>
                            <p:childTnLst>
                              <p:par>
                                <p:cTn id="2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500"/>
                            </p:stCondLst>
                            <p:childTnLst>
                              <p:par>
                                <p:cTn id="2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4" grpId="1" animBg="1"/>
      <p:bldP spid="5" grpId="0"/>
      <p:bldP spid="5" grpId="1"/>
      <p:bldP spid="15" grpId="0" animBg="1"/>
      <p:bldP spid="15" grpId="1" animBg="1"/>
      <p:bldP spid="16" grpId="0"/>
      <p:bldP spid="16" grpId="1"/>
      <p:bldP spid="17" grpId="0"/>
      <p:bldP spid="17" grpId="1"/>
      <p:bldP spid="18" grpId="0" animBg="1"/>
      <p:bldP spid="18" grpId="1" animBg="1"/>
      <p:bldP spid="19" grpId="0"/>
      <p:bldP spid="19" grpId="1"/>
      <p:bldP spid="20" grpId="0" animBg="1"/>
      <p:bldP spid="20" grpId="1" animBg="1"/>
      <p:bldP spid="21" grpId="0"/>
      <p:bldP spid="21" grpId="1"/>
      <p:bldP spid="29" grpId="0" animBg="1"/>
      <p:bldP spid="29" grpId="1" animBg="1"/>
      <p:bldP spid="30" grpId="0"/>
      <p:bldP spid="30" grpId="1"/>
      <p:bldP spid="31" grpId="0"/>
      <p:bldP spid="31" grpId="1"/>
      <p:bldP spid="32" grpId="0" animBg="1"/>
      <p:bldP spid="32" grpId="1" animBg="1"/>
      <p:bldP spid="33" grpId="0"/>
      <p:bldP spid="33" grpId="1"/>
      <p:bldP spid="34" grpId="0" animBg="1"/>
      <p:bldP spid="35" grpId="0"/>
      <p:bldP spid="36" grpId="0" animBg="1"/>
      <p:bldP spid="36" grpId="1" animBg="1"/>
      <p:bldP spid="37" grpId="0"/>
      <p:bldP spid="37" grpId="1"/>
      <p:bldP spid="44" grpId="0" animBg="1"/>
      <p:bldP spid="45" grpId="0" animBg="1"/>
      <p:bldP spid="46" grpId="0" animBg="1"/>
      <p:bldP spid="47" grpId="0" animBg="1"/>
      <p:bldP spid="49" grpId="0" animBg="1"/>
      <p:bldP spid="49" grpId="1" animBg="1"/>
      <p:bldP spid="50" grpId="0"/>
      <p:bldP spid="50" grpId="1"/>
      <p:bldP spid="53" grpId="0" animBg="1"/>
      <p:bldP spid="53" grpId="1" animBg="1"/>
      <p:bldP spid="54" grpId="0"/>
      <p:bldP spid="54" grpId="1"/>
      <p:bldP spid="55" grpId="0"/>
      <p:bldP spid="55" grpId="1"/>
      <p:bldP spid="56" grpId="0" animBg="1"/>
      <p:bldP spid="56" grpId="1" animBg="1"/>
      <p:bldP spid="57" grpId="0"/>
      <p:bldP spid="57" grpId="1"/>
      <p:bldP spid="58" grpId="0"/>
      <p:bldP spid="58" grpId="1"/>
      <p:bldP spid="59" grpId="0"/>
      <p:bldP spid="60" grpId="0" animBg="1"/>
      <p:bldP spid="6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ounded Rectangle 89"/>
          <p:cNvSpPr/>
          <p:nvPr/>
        </p:nvSpPr>
        <p:spPr>
          <a:xfrm>
            <a:off x="612030" y="1597708"/>
            <a:ext cx="5436000" cy="33477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637576" y="1307967"/>
            <a:ext cx="7632000" cy="33477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7776737" y="1032341"/>
            <a:ext cx="724625" cy="33477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72" name="Arc 71"/>
          <p:cNvSpPr/>
          <p:nvPr/>
        </p:nvSpPr>
        <p:spPr>
          <a:xfrm rot="9491715">
            <a:off x="4428450" y="2561268"/>
            <a:ext cx="387521" cy="372183"/>
          </a:xfrm>
          <a:prstGeom prst="arc">
            <a:avLst>
              <a:gd name="adj1" fmla="val 11202694"/>
              <a:gd name="adj2" fmla="val 20683411"/>
            </a:avLst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rc 70"/>
          <p:cNvSpPr/>
          <p:nvPr/>
        </p:nvSpPr>
        <p:spPr>
          <a:xfrm rot="4056338">
            <a:off x="3778321" y="3121472"/>
            <a:ext cx="387521" cy="372183"/>
          </a:xfrm>
          <a:prstGeom prst="arc">
            <a:avLst>
              <a:gd name="adj1" fmla="val 14817763"/>
              <a:gd name="adj2" fmla="val 17914427"/>
            </a:avLst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c 69"/>
          <p:cNvSpPr/>
          <p:nvPr/>
        </p:nvSpPr>
        <p:spPr>
          <a:xfrm rot="19609111">
            <a:off x="3779233" y="3133142"/>
            <a:ext cx="387521" cy="372183"/>
          </a:xfrm>
          <a:prstGeom prst="arc">
            <a:avLst>
              <a:gd name="adj1" fmla="val 12901452"/>
              <a:gd name="adj2" fmla="val 20980411"/>
            </a:avLst>
          </a:prstGeom>
          <a:solidFill>
            <a:srgbClr val="FFFF00"/>
          </a:solidFill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c 57"/>
          <p:cNvSpPr/>
          <p:nvPr/>
        </p:nvSpPr>
        <p:spPr>
          <a:xfrm rot="13153381">
            <a:off x="4398877" y="2561268"/>
            <a:ext cx="387521" cy="372183"/>
          </a:xfrm>
          <a:prstGeom prst="arc">
            <a:avLst>
              <a:gd name="adj1" fmla="val 16662475"/>
              <a:gd name="adj2" fmla="val 19027286"/>
            </a:avLst>
          </a:prstGeom>
          <a:solidFill>
            <a:srgbClr val="FFFF00"/>
          </a:solidFill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627184" y="770627"/>
            <a:ext cx="5024936" cy="33477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3130569" y="1075203"/>
            <a:ext cx="4625023" cy="26481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679376" y="1090538"/>
            <a:ext cx="2422872" cy="25458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5634975" y="824602"/>
            <a:ext cx="2891672" cy="25458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3127077" y="1081013"/>
            <a:ext cx="1694284" cy="264814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5905353" y="1089670"/>
            <a:ext cx="1850239" cy="264814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623196" y="778247"/>
            <a:ext cx="2028924" cy="33477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0368" y="136555"/>
            <a:ext cx="2046766" cy="510664"/>
          </a:xfrm>
          <a:prstGeom prst="roundRect">
            <a:avLst/>
          </a:prstGeom>
          <a:solidFill>
            <a:srgbClr val="FF5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347" tIns="45669" rIns="91347" bIns="45669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defRPr/>
            </a:pPr>
            <a:r>
              <a:rPr lang="en-US" sz="2400" b="1" dirty="0" smtClean="0">
                <a:latin typeface="Bookman Old Style" pitchFamily="18" charset="0"/>
                <a:sym typeface="Symbol"/>
              </a:rPr>
              <a:t>Postulate</a:t>
            </a:r>
            <a:r>
              <a:rPr lang="en-US" sz="24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2400" b="1" dirty="0">
                <a:latin typeface="Bookman Old Style" pitchFamily="18" charset="0"/>
                <a:sym typeface="Symbol"/>
              </a:rPr>
              <a:t>5</a:t>
            </a:r>
            <a:endParaRPr lang="en-US" sz="2400" spc="150" dirty="0">
              <a:ln w="11430"/>
              <a:latin typeface="Bookman Old Style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1682" y="738019"/>
            <a:ext cx="81467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If </a:t>
            </a:r>
            <a:r>
              <a:rPr lang="en-US" sz="1800" dirty="0">
                <a:solidFill>
                  <a:srgbClr val="000000"/>
                </a:solidFill>
                <a:latin typeface="Bookman Old Style"/>
              </a:rPr>
              <a:t>a straight line falling on two straight lines makes the interior angles </a:t>
            </a:r>
            <a:endParaRPr lang="en-US" sz="1800" dirty="0" smtClean="0">
              <a:solidFill>
                <a:srgbClr val="000000"/>
              </a:solidFill>
              <a:latin typeface="Bookman Old Style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on </a:t>
            </a:r>
            <a:r>
              <a:rPr lang="en-US" sz="1800" dirty="0">
                <a:solidFill>
                  <a:srgbClr val="000000"/>
                </a:solidFill>
                <a:latin typeface="Bookman Old Style"/>
              </a:rPr>
              <a:t>the same side of it taken together less than two right angles, </a:t>
            </a:r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then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the </a:t>
            </a:r>
            <a:r>
              <a:rPr lang="en-US" sz="1800" dirty="0">
                <a:solidFill>
                  <a:srgbClr val="000000"/>
                </a:solidFill>
                <a:latin typeface="Bookman Old Style"/>
              </a:rPr>
              <a:t>two straight lines, if produced indefinitely, meet on that side on 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which </a:t>
            </a:r>
            <a:r>
              <a:rPr lang="en-US" sz="1800" dirty="0">
                <a:solidFill>
                  <a:srgbClr val="000000"/>
                </a:solidFill>
                <a:latin typeface="Bookman Old Style"/>
              </a:rPr>
              <a:t>the angles are less than two right angles.</a:t>
            </a:r>
            <a:endParaRPr lang="en-US" sz="18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0892" y="737081"/>
            <a:ext cx="5205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Bookman Old Style"/>
              </a:rPr>
              <a:t>If a straight line falling on two </a:t>
            </a:r>
            <a:r>
              <a:rPr lang="en-US" sz="1800" dirty="0">
                <a:solidFill>
                  <a:srgbClr val="C00000"/>
                </a:solidFill>
                <a:latin typeface="Bookman Old Style"/>
              </a:rPr>
              <a:t>straight </a:t>
            </a:r>
            <a:r>
              <a:rPr lang="en-US" sz="1800" dirty="0" smtClean="0">
                <a:solidFill>
                  <a:srgbClr val="C00000"/>
                </a:solidFill>
                <a:latin typeface="Bookman Old Style"/>
              </a:rPr>
              <a:t>lines</a:t>
            </a:r>
          </a:p>
        </p:txBody>
      </p:sp>
      <p:sp>
        <p:nvSpPr>
          <p:cNvPr id="10" name="Cloud 9"/>
          <p:cNvSpPr/>
          <p:nvPr/>
        </p:nvSpPr>
        <p:spPr bwMode="auto">
          <a:xfrm rot="10800000" flipH="1" flipV="1">
            <a:off x="4773373" y="3692883"/>
            <a:ext cx="3955318" cy="1185503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86001" y="4055251"/>
            <a:ext cx="3729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  <a:sym typeface="Symbol"/>
              </a:rPr>
              <a:t>Consider line AB and line CD</a:t>
            </a:r>
            <a:endParaRPr lang="en-US" sz="2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8" name="Oval 17"/>
          <p:cNvSpPr/>
          <p:nvPr/>
        </p:nvSpPr>
        <p:spPr>
          <a:xfrm flipV="1">
            <a:off x="2521421" y="3041956"/>
            <a:ext cx="65498" cy="654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254009" y="2704506"/>
            <a:ext cx="369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Bookman Old Style" pitchFamily="18" charset="0"/>
              </a:rPr>
              <a:t>A</a:t>
            </a:r>
            <a:endParaRPr lang="en-US" sz="2000" b="1" dirty="0">
              <a:latin typeface="Bookman Old Style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2056045" y="2463511"/>
            <a:ext cx="4126433" cy="703533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 flipV="1">
            <a:off x="5654347" y="2511288"/>
            <a:ext cx="65498" cy="654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695963" y="2489045"/>
            <a:ext cx="369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Bookman Old Style" pitchFamily="18" charset="0"/>
              </a:rPr>
              <a:t>B</a:t>
            </a:r>
            <a:endParaRPr lang="en-US" sz="2000" b="1" dirty="0">
              <a:latin typeface="Bookman Old Style" pitchFamily="18" charset="0"/>
            </a:endParaRPr>
          </a:p>
        </p:txBody>
      </p:sp>
      <p:sp>
        <p:nvSpPr>
          <p:cNvPr id="23" name="Oval 22"/>
          <p:cNvSpPr/>
          <p:nvPr/>
        </p:nvSpPr>
        <p:spPr>
          <a:xfrm flipV="1">
            <a:off x="2517096" y="3285514"/>
            <a:ext cx="65498" cy="654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197483" y="3344242"/>
            <a:ext cx="373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Bookman Old Style" pitchFamily="18" charset="0"/>
              </a:rPr>
              <a:t>C</a:t>
            </a:r>
            <a:endParaRPr lang="en-US" sz="2000" b="1" dirty="0">
              <a:latin typeface="Bookman Old Style" pitchFamily="18" charset="0"/>
            </a:endParaRPr>
          </a:p>
        </p:txBody>
      </p:sp>
      <p:sp>
        <p:nvSpPr>
          <p:cNvPr id="25" name="Oval 24"/>
          <p:cNvSpPr/>
          <p:nvPr/>
        </p:nvSpPr>
        <p:spPr>
          <a:xfrm flipV="1">
            <a:off x="5650022" y="3285514"/>
            <a:ext cx="65498" cy="654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695963" y="3344242"/>
            <a:ext cx="385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Bookman Old Style" pitchFamily="18" charset="0"/>
              </a:rPr>
              <a:t>D</a:t>
            </a:r>
            <a:endParaRPr lang="en-US" sz="2000" b="1" dirty="0">
              <a:latin typeface="Bookman Old Style" pitchFamily="18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2051720" y="3319234"/>
            <a:ext cx="4023360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 flipV="1">
            <a:off x="3412095" y="3763768"/>
            <a:ext cx="65498" cy="654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524615" y="2131380"/>
            <a:ext cx="369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ookman Old Style" pitchFamily="18" charset="0"/>
              </a:rPr>
              <a:t>E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3171025" y="2245994"/>
            <a:ext cx="1968828" cy="1803993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 flipV="1">
            <a:off x="4874577" y="2430762"/>
            <a:ext cx="65498" cy="654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469883" y="3758197"/>
            <a:ext cx="369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Bookman Old Style" pitchFamily="18" charset="0"/>
              </a:rPr>
              <a:t>F</a:t>
            </a:r>
            <a:endParaRPr lang="en-US" sz="2000" b="1" dirty="0">
              <a:latin typeface="Bookman Old Style" pitchFamily="18" charset="0"/>
            </a:endParaRPr>
          </a:p>
        </p:txBody>
      </p:sp>
      <p:sp>
        <p:nvSpPr>
          <p:cNvPr id="38" name="Cloud 37"/>
          <p:cNvSpPr/>
          <p:nvPr/>
        </p:nvSpPr>
        <p:spPr bwMode="auto">
          <a:xfrm rot="10800000" flipH="1" flipV="1">
            <a:off x="4573334" y="3764891"/>
            <a:ext cx="4350850" cy="1185503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799504" y="4100382"/>
            <a:ext cx="4152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  <a:sym typeface="Symbol"/>
              </a:rPr>
              <a:t>Let line EF fall on AB and CD</a:t>
            </a:r>
            <a:endParaRPr lang="en-US" sz="2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40" name="Cloud 39"/>
          <p:cNvSpPr/>
          <p:nvPr/>
        </p:nvSpPr>
        <p:spPr bwMode="auto">
          <a:xfrm rot="10800000" flipH="1" flipV="1">
            <a:off x="4684127" y="3646341"/>
            <a:ext cx="4324657" cy="1304053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967443" y="3898091"/>
            <a:ext cx="3775244" cy="643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  <a:sym typeface="Symbol"/>
              </a:rPr>
              <a:t>Let EF intersect AB and CD at points P and Q respectively</a:t>
            </a:r>
            <a:endParaRPr lang="en-US" sz="2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42" name="Oval 41"/>
          <p:cNvSpPr/>
          <p:nvPr/>
        </p:nvSpPr>
        <p:spPr>
          <a:xfrm flipV="1">
            <a:off x="4592637" y="2687045"/>
            <a:ext cx="65498" cy="654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739505" y="2632117"/>
            <a:ext cx="354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Bookman Old Style" pitchFamily="18" charset="0"/>
              </a:rPr>
              <a:t>P</a:t>
            </a:r>
            <a:endParaRPr lang="en-US" sz="2000" b="1" dirty="0">
              <a:latin typeface="Bookman Old Style" pitchFamily="18" charset="0"/>
            </a:endParaRPr>
          </a:p>
        </p:txBody>
      </p:sp>
      <p:sp>
        <p:nvSpPr>
          <p:cNvPr id="44" name="Oval 43"/>
          <p:cNvSpPr/>
          <p:nvPr/>
        </p:nvSpPr>
        <p:spPr>
          <a:xfrm flipV="1">
            <a:off x="3935201" y="3286467"/>
            <a:ext cx="65498" cy="654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847157" y="3339497"/>
            <a:ext cx="389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Bookman Old Style" pitchFamily="18" charset="0"/>
              </a:rPr>
              <a:t>Q</a:t>
            </a:r>
            <a:endParaRPr lang="en-US" sz="2000" b="1" dirty="0">
              <a:latin typeface="Bookman Old Style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561062" y="740023"/>
            <a:ext cx="3126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Bookman Old Style"/>
              </a:rPr>
              <a:t>m</a:t>
            </a:r>
            <a:r>
              <a:rPr lang="en-US" sz="1800" dirty="0" smtClean="0">
                <a:solidFill>
                  <a:srgbClr val="C00000"/>
                </a:solidFill>
                <a:latin typeface="Bookman Old Style"/>
              </a:rPr>
              <a:t>akes the </a:t>
            </a:r>
            <a:r>
              <a:rPr lang="en-US" sz="1800" dirty="0">
                <a:solidFill>
                  <a:srgbClr val="C00000"/>
                </a:solidFill>
                <a:latin typeface="Bookman Old Style"/>
              </a:rPr>
              <a:t>interior </a:t>
            </a:r>
            <a:r>
              <a:rPr lang="en-US" sz="1800" dirty="0" smtClean="0">
                <a:solidFill>
                  <a:srgbClr val="C00000"/>
                </a:solidFill>
                <a:latin typeface="Bookman Old Style"/>
              </a:rPr>
              <a:t>angles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02035" y="1013970"/>
            <a:ext cx="7526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Bookman Old Style"/>
              </a:rPr>
              <a:t>on the same side of it taken together less than two right </a:t>
            </a:r>
            <a:r>
              <a:rPr lang="en-US" sz="1800" dirty="0" smtClean="0">
                <a:solidFill>
                  <a:srgbClr val="C00000"/>
                </a:solidFill>
                <a:latin typeface="Bookman Old Style"/>
              </a:rPr>
              <a:t>angles</a:t>
            </a:r>
            <a:endParaRPr lang="en-US" sz="1800" dirty="0">
              <a:solidFill>
                <a:srgbClr val="C00000"/>
              </a:solidFill>
              <a:latin typeface="Bookman Old Style"/>
            </a:endParaRPr>
          </a:p>
        </p:txBody>
      </p:sp>
      <p:sp>
        <p:nvSpPr>
          <p:cNvPr id="50" name="Cloud 49"/>
          <p:cNvSpPr/>
          <p:nvPr/>
        </p:nvSpPr>
        <p:spPr bwMode="auto">
          <a:xfrm rot="10800000" flipH="1" flipV="1">
            <a:off x="199932" y="3717131"/>
            <a:ext cx="3642178" cy="1224938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9575" y="3910078"/>
            <a:ext cx="37068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  <a:sym typeface="Symbol"/>
              </a:rPr>
              <a:t>What are the interior angles on the left hand side?</a:t>
            </a:r>
            <a:endParaRPr lang="en-US" sz="2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94139" y="4091144"/>
            <a:ext cx="2451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</a:t>
            </a:r>
            <a:r>
              <a:rPr lang="en-US" sz="2000" b="1" dirty="0">
                <a:solidFill>
                  <a:srgbClr val="FFFF00"/>
                </a:solidFill>
                <a:latin typeface="Comic Sans MS" pitchFamily="66" charset="0"/>
                <a:sym typeface="Symbol"/>
              </a:rPr>
              <a:t>APQ and </a:t>
            </a:r>
            <a:r>
              <a:rPr lang="en-US" sz="2000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PQC </a:t>
            </a:r>
            <a:endParaRPr lang="en-US" sz="2000" b="1" baseline="300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53" name="Cloud 52"/>
          <p:cNvSpPr/>
          <p:nvPr/>
        </p:nvSpPr>
        <p:spPr bwMode="auto">
          <a:xfrm rot="10800000" flipH="1" flipV="1">
            <a:off x="4529038" y="3510235"/>
            <a:ext cx="4435450" cy="1356119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86936" y="3798267"/>
            <a:ext cx="4077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  <a:sym typeface="Symbol"/>
              </a:rPr>
              <a:t>What are the interior angles on the right hand side?</a:t>
            </a:r>
            <a:endParaRPr lang="en-US" sz="2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78153" y="3979333"/>
            <a:ext cx="2696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BPQ </a:t>
            </a:r>
            <a:r>
              <a:rPr lang="en-US" sz="2000" b="1" dirty="0">
                <a:solidFill>
                  <a:srgbClr val="FFFF00"/>
                </a:solidFill>
                <a:latin typeface="Comic Sans MS" pitchFamily="66" charset="0"/>
                <a:sym typeface="Symbol"/>
              </a:rPr>
              <a:t>and </a:t>
            </a:r>
            <a:r>
              <a:rPr lang="en-US" sz="2000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PQD </a:t>
            </a:r>
            <a:endParaRPr lang="en-US" sz="2000" b="1" baseline="300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59" name="Rectangular Callout 58"/>
          <p:cNvSpPr/>
          <p:nvPr/>
        </p:nvSpPr>
        <p:spPr>
          <a:xfrm>
            <a:off x="6632378" y="1654411"/>
            <a:ext cx="1630196" cy="469008"/>
          </a:xfrm>
          <a:prstGeom prst="wedgeRectCallout">
            <a:avLst>
              <a:gd name="adj1" fmla="val -47626"/>
              <a:gd name="adj2" fmla="val -10606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7004552" y="1742647"/>
            <a:ext cx="1018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ookman Old Style" pitchFamily="18" charset="0"/>
              </a:rPr>
              <a:t>2</a:t>
            </a:r>
            <a:r>
              <a:rPr lang="en-US" b="1" dirty="0" smtClean="0">
                <a:latin typeface="Bookman Old Style" pitchFamily="18" charset="0"/>
              </a:rPr>
              <a:t> × 90</a:t>
            </a:r>
            <a:r>
              <a:rPr lang="en-US" b="1" baseline="30000" dirty="0" smtClean="0">
                <a:latin typeface="Bookman Old Style" pitchFamily="18" charset="0"/>
              </a:rPr>
              <a:t>0</a:t>
            </a:r>
            <a:r>
              <a:rPr lang="en-US" b="1" dirty="0" smtClean="0">
                <a:latin typeface="Bookman Old Style" pitchFamily="18" charset="0"/>
              </a:rPr>
              <a:t> </a:t>
            </a:r>
            <a:endParaRPr lang="en-US" b="1" baseline="30000" dirty="0">
              <a:latin typeface="Bookman Old Style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082910" y="1747266"/>
            <a:ext cx="683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180</a:t>
            </a:r>
            <a:r>
              <a:rPr lang="en-US" b="1" baseline="30000" dirty="0" smtClean="0">
                <a:latin typeface="Bookman Old Style" pitchFamily="18" charset="0"/>
              </a:rPr>
              <a:t>0</a:t>
            </a:r>
            <a:endParaRPr lang="en-US" b="1" baseline="30000" dirty="0">
              <a:latin typeface="Bookman Old Style" pitchFamily="18" charset="0"/>
            </a:endParaRPr>
          </a:p>
        </p:txBody>
      </p:sp>
      <p:sp>
        <p:nvSpPr>
          <p:cNvPr id="62" name="Rectangular Callout 61"/>
          <p:cNvSpPr/>
          <p:nvPr/>
        </p:nvSpPr>
        <p:spPr>
          <a:xfrm>
            <a:off x="418972" y="1888915"/>
            <a:ext cx="1347269" cy="469008"/>
          </a:xfrm>
          <a:prstGeom prst="wedgeRectCallout">
            <a:avLst>
              <a:gd name="adj1" fmla="val 138945"/>
              <a:gd name="adj2" fmla="val -158545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12158" y="1954142"/>
            <a:ext cx="911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Addition</a:t>
            </a:r>
            <a:endParaRPr lang="en-US" b="1" baseline="30000" dirty="0">
              <a:latin typeface="Bookman Old Style" pitchFamily="18" charset="0"/>
            </a:endParaRPr>
          </a:p>
        </p:txBody>
      </p:sp>
      <p:sp>
        <p:nvSpPr>
          <p:cNvPr id="65" name="Cloud 64"/>
          <p:cNvSpPr/>
          <p:nvPr/>
        </p:nvSpPr>
        <p:spPr bwMode="auto">
          <a:xfrm rot="10800000" flipH="1" flipV="1">
            <a:off x="3935201" y="3420701"/>
            <a:ext cx="4994784" cy="1535185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372592" y="3689083"/>
            <a:ext cx="43081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  <a:sym typeface="Symbol"/>
              </a:rPr>
              <a:t>As we can see APQ </a:t>
            </a:r>
            <a:r>
              <a:rPr lang="en-US" sz="2000" b="1" dirty="0">
                <a:solidFill>
                  <a:schemeClr val="bg1"/>
                </a:solidFill>
                <a:latin typeface="Comic Sans MS" pitchFamily="66" charset="0"/>
                <a:sym typeface="Symbol"/>
              </a:rPr>
              <a:t>and </a:t>
            </a:r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  <a:sym typeface="Symbol"/>
              </a:rPr>
              <a:t>PQC are interior angles with sum less than 180</a:t>
            </a:r>
            <a:r>
              <a:rPr lang="en-US" sz="2000" b="1" baseline="30000" dirty="0" smtClean="0">
                <a:solidFill>
                  <a:schemeClr val="bg1"/>
                </a:solidFill>
                <a:latin typeface="Comic Sans MS" pitchFamily="66" charset="0"/>
                <a:sym typeface="Symbol"/>
              </a:rPr>
              <a:t>0</a:t>
            </a:r>
            <a:endParaRPr lang="en-US" sz="2000" b="1" baseline="30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67" name="Cloud 66"/>
          <p:cNvSpPr/>
          <p:nvPr/>
        </p:nvSpPr>
        <p:spPr bwMode="auto">
          <a:xfrm rot="10800000" flipH="1" flipV="1">
            <a:off x="737527" y="3833367"/>
            <a:ext cx="3101368" cy="1048552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184554" y="3984466"/>
            <a:ext cx="21540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  <a:sym typeface="Symbol"/>
              </a:rPr>
              <a:t>So, consider left hand side</a:t>
            </a:r>
            <a:endParaRPr lang="en-US" sz="2000" b="1" baseline="30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73" name="Cloud Callout 72"/>
          <p:cNvSpPr/>
          <p:nvPr/>
        </p:nvSpPr>
        <p:spPr>
          <a:xfrm>
            <a:off x="1764459" y="1744406"/>
            <a:ext cx="2635196" cy="942639"/>
          </a:xfrm>
          <a:prstGeom prst="cloudCallout">
            <a:avLst>
              <a:gd name="adj1" fmla="val 40069"/>
              <a:gd name="adj2" fmla="val -84428"/>
            </a:avLst>
          </a:prstGeom>
          <a:solidFill>
            <a:srgbClr val="482D7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2325766" y="1888858"/>
            <a:ext cx="126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Angles addition</a:t>
            </a:r>
            <a:endParaRPr lang="en-US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225466" y="1888858"/>
            <a:ext cx="298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Bookman Old Style" pitchFamily="18" charset="0"/>
              </a:rPr>
              <a:t>&lt;</a:t>
            </a:r>
            <a:endParaRPr lang="en-US" sz="32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590166" y="2008034"/>
            <a:ext cx="1121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180</a:t>
            </a:r>
            <a:r>
              <a:rPr lang="en-US" b="1" baseline="30000" dirty="0" smtClean="0">
                <a:solidFill>
                  <a:schemeClr val="bg1"/>
                </a:solidFill>
                <a:latin typeface="Bookman Old Style" pitchFamily="18" charset="0"/>
              </a:rPr>
              <a:t>0</a:t>
            </a:r>
            <a:endParaRPr lang="en-US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912667" y="2011296"/>
            <a:ext cx="63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i.e.</a:t>
            </a:r>
            <a:endParaRPr lang="en-US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783156" y="101188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Bookman Old Style"/>
              </a:rPr>
              <a:t>then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12447" y="1290687"/>
            <a:ext cx="7784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Bookman Old Style"/>
              </a:rPr>
              <a:t>the two straight lines, if produced indefinitely, meet on that </a:t>
            </a:r>
            <a:r>
              <a:rPr lang="en-US" sz="1800" dirty="0" smtClean="0">
                <a:solidFill>
                  <a:srgbClr val="C00000"/>
                </a:solidFill>
                <a:latin typeface="Bookman Old Style"/>
              </a:rPr>
              <a:t>side on</a:t>
            </a:r>
          </a:p>
          <a:p>
            <a:r>
              <a:rPr lang="en-US" dirty="0" smtClean="0">
                <a:solidFill>
                  <a:srgbClr val="C00000"/>
                </a:solidFill>
                <a:latin typeface="Bookman Old Style"/>
              </a:rPr>
              <a:t>which the angles are less than two right angles.</a:t>
            </a:r>
            <a:endParaRPr lang="en-US" sz="1800" dirty="0">
              <a:solidFill>
                <a:srgbClr val="C00000"/>
              </a:solidFill>
              <a:latin typeface="Bookman Old Style"/>
            </a:endParaRPr>
          </a:p>
        </p:txBody>
      </p:sp>
      <p:sp>
        <p:nvSpPr>
          <p:cNvPr id="82" name="Cloud 81"/>
          <p:cNvSpPr/>
          <p:nvPr/>
        </p:nvSpPr>
        <p:spPr bwMode="auto">
          <a:xfrm rot="10800000" flipH="1" flipV="1">
            <a:off x="236274" y="3691680"/>
            <a:ext cx="4068194" cy="1250390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73665" y="3949409"/>
            <a:ext cx="35089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  <a:sym typeface="Symbol"/>
              </a:rPr>
              <a:t>Lines AB and CD meet at point ‘S’</a:t>
            </a:r>
            <a:endParaRPr lang="en-US" sz="2000" b="1" baseline="30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390525" y="3071531"/>
            <a:ext cx="2232496" cy="371757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2058846" y="2461865"/>
            <a:ext cx="4126433" cy="70353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419100" y="3313500"/>
            <a:ext cx="2097996" cy="25012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2090738" y="3318267"/>
            <a:ext cx="3984342" cy="119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 flipV="1">
            <a:off x="968021" y="3298974"/>
            <a:ext cx="65498" cy="654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648408" y="3367228"/>
            <a:ext cx="354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Bookman Old Style" pitchFamily="18" charset="0"/>
              </a:rPr>
              <a:t>S</a:t>
            </a:r>
            <a:endParaRPr lang="en-US" sz="20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81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50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0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500"/>
                            </p:stCondLst>
                            <p:childTnLst>
                              <p:par>
                                <p:cTn id="2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000"/>
                            </p:stCondLst>
                            <p:childTnLst>
                              <p:par>
                                <p:cTn id="2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500"/>
                            </p:stCondLst>
                            <p:childTnLst>
                              <p:par>
                                <p:cTn id="2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1000"/>
                            </p:stCondLst>
                            <p:childTnLst>
                              <p:par>
                                <p:cTn id="2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1500"/>
                            </p:stCondLst>
                            <p:childTnLst>
                              <p:par>
                                <p:cTn id="2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500"/>
                            </p:stCondLst>
                            <p:childTnLst>
                              <p:par>
                                <p:cTn id="3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500"/>
                            </p:stCondLst>
                            <p:childTnLst>
                              <p:par>
                                <p:cTn id="3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500"/>
                            </p:stCondLst>
                            <p:childTnLst>
                              <p:par>
                                <p:cTn id="3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500"/>
                            </p:stCondLst>
                            <p:childTnLst>
                              <p:par>
                                <p:cTn id="380" presetID="35" presetClass="emph" presetSubtype="0" repeatCount="indefinite" fill="hold" grpId="2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8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2" presetID="35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8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500"/>
                            </p:stCondLst>
                            <p:childTnLst>
                              <p:par>
                                <p:cTn id="4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>
                            <p:stCondLst>
                              <p:cond delay="500"/>
                            </p:stCondLst>
                            <p:childTnLst>
                              <p:par>
                                <p:cTn id="4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0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1" fill="hold">
                            <p:stCondLst>
                              <p:cond delay="1000"/>
                            </p:stCondLst>
                            <p:childTnLst>
                              <p:par>
                                <p:cTn id="4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5" fill="hold">
                            <p:stCondLst>
                              <p:cond delay="1500"/>
                            </p:stCondLst>
                            <p:childTnLst>
                              <p:par>
                                <p:cTn id="4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9" fill="hold">
                            <p:stCondLst>
                              <p:cond delay="2000"/>
                            </p:stCondLst>
                            <p:childTnLst>
                              <p:par>
                                <p:cTn id="4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6" fill="hold">
                      <p:stCondLst>
                        <p:cond delay="indefinite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0" grpId="1" animBg="1"/>
      <p:bldP spid="81" grpId="0" animBg="1"/>
      <p:bldP spid="81" grpId="1" animBg="1"/>
      <p:bldP spid="80" grpId="0" animBg="1"/>
      <p:bldP spid="80" grpId="1" animBg="1"/>
      <p:bldP spid="72" grpId="0" animBg="1"/>
      <p:bldP spid="72" grpId="1" animBg="1"/>
      <p:bldP spid="71" grpId="0" animBg="1"/>
      <p:bldP spid="71" grpId="1" animBg="1"/>
      <p:bldP spid="70" grpId="0" animBg="1"/>
      <p:bldP spid="70" grpId="1" animBg="1"/>
      <p:bldP spid="70" grpId="2" animBg="1"/>
      <p:bldP spid="58" grpId="0" animBg="1"/>
      <p:bldP spid="58" grpId="1" animBg="1"/>
      <p:bldP spid="58" grpId="2" animBg="1"/>
      <p:bldP spid="69" grpId="0" animBg="1"/>
      <p:bldP spid="69" grpId="1" animBg="1"/>
      <p:bldP spid="56" grpId="0" animBg="1"/>
      <p:bldP spid="56" grpId="1" animBg="1"/>
      <p:bldP spid="49" grpId="0" animBg="1"/>
      <p:bldP spid="49" grpId="1" animBg="1"/>
      <p:bldP spid="48" grpId="0" animBg="1"/>
      <p:bldP spid="48" grpId="1" animBg="1"/>
      <p:bldP spid="64" grpId="0" animBg="1"/>
      <p:bldP spid="64" grpId="1" animBg="1"/>
      <p:bldP spid="57" grpId="0" animBg="1"/>
      <p:bldP spid="57" grpId="1" animBg="1"/>
      <p:bldP spid="5" grpId="0" animBg="1"/>
      <p:bldP spid="5" grpId="1" animBg="1"/>
      <p:bldP spid="2" grpId="0" animBg="1"/>
      <p:bldP spid="8" grpId="0"/>
      <p:bldP spid="8" grpId="1"/>
      <p:bldP spid="10" grpId="0" animBg="1"/>
      <p:bldP spid="10" grpId="1" animBg="1"/>
      <p:bldP spid="11" grpId="0"/>
      <p:bldP spid="11" grpId="1"/>
      <p:bldP spid="18" grpId="0" animBg="1"/>
      <p:bldP spid="19" grpId="0"/>
      <p:bldP spid="21" grpId="0" animBg="1"/>
      <p:bldP spid="22" grpId="0"/>
      <p:bldP spid="23" grpId="0" animBg="1"/>
      <p:bldP spid="24" grpId="0"/>
      <p:bldP spid="25" grpId="0" animBg="1"/>
      <p:bldP spid="26" grpId="0"/>
      <p:bldP spid="28" grpId="0" animBg="1"/>
      <p:bldP spid="29" grpId="0"/>
      <p:bldP spid="31" grpId="0" animBg="1"/>
      <p:bldP spid="32" grpId="0"/>
      <p:bldP spid="38" grpId="0" animBg="1"/>
      <p:bldP spid="38" grpId="1" animBg="1"/>
      <p:bldP spid="39" grpId="0"/>
      <p:bldP spid="39" grpId="1"/>
      <p:bldP spid="40" grpId="0" animBg="1"/>
      <p:bldP spid="40" grpId="1" animBg="1"/>
      <p:bldP spid="41" grpId="0"/>
      <p:bldP spid="41" grpId="1"/>
      <p:bldP spid="42" grpId="0" animBg="1"/>
      <p:bldP spid="43" grpId="0"/>
      <p:bldP spid="44" grpId="0" animBg="1"/>
      <p:bldP spid="45" grpId="0"/>
      <p:bldP spid="46" grpId="0"/>
      <p:bldP spid="46" grpId="1"/>
      <p:bldP spid="47" grpId="0"/>
      <p:bldP spid="47" grpId="1"/>
      <p:bldP spid="50" grpId="0" animBg="1"/>
      <p:bldP spid="50" grpId="1" animBg="1"/>
      <p:bldP spid="51" grpId="0"/>
      <p:bldP spid="51" grpId="1"/>
      <p:bldP spid="52" grpId="0"/>
      <p:bldP spid="52" grpId="1"/>
      <p:bldP spid="53" grpId="0" animBg="1"/>
      <p:bldP spid="53" grpId="1" animBg="1"/>
      <p:bldP spid="54" grpId="0"/>
      <p:bldP spid="54" grpId="1"/>
      <p:bldP spid="55" grpId="0"/>
      <p:bldP spid="55" grpId="1"/>
      <p:bldP spid="59" grpId="0" animBg="1"/>
      <p:bldP spid="59" grpId="1" animBg="1"/>
      <p:bldP spid="60" grpId="0"/>
      <p:bldP spid="60" grpId="1"/>
      <p:bldP spid="61" grpId="0"/>
      <p:bldP spid="61" grpId="1"/>
      <p:bldP spid="62" grpId="0" animBg="1"/>
      <p:bldP spid="62" grpId="1" animBg="1"/>
      <p:bldP spid="63" grpId="0"/>
      <p:bldP spid="63" grpId="1"/>
      <p:bldP spid="65" grpId="0" animBg="1"/>
      <p:bldP spid="65" grpId="1" animBg="1"/>
      <p:bldP spid="66" grpId="0"/>
      <p:bldP spid="66" grpId="1"/>
      <p:bldP spid="67" grpId="0" animBg="1"/>
      <p:bldP spid="67" grpId="1" animBg="1"/>
      <p:bldP spid="68" grpId="0"/>
      <p:bldP spid="68" grpId="1"/>
      <p:bldP spid="73" grpId="0" animBg="1"/>
      <p:bldP spid="73" grpId="1" animBg="1"/>
      <p:bldP spid="74" grpId="0"/>
      <p:bldP spid="74" grpId="1"/>
      <p:bldP spid="75" grpId="0"/>
      <p:bldP spid="75" grpId="1"/>
      <p:bldP spid="76" grpId="0"/>
      <p:bldP spid="76" grpId="1"/>
      <p:bldP spid="77" grpId="0"/>
      <p:bldP spid="77" grpId="1"/>
      <p:bldP spid="78" grpId="0"/>
      <p:bldP spid="78" grpId="1"/>
      <p:bldP spid="79" grpId="0"/>
      <p:bldP spid="79" grpId="1"/>
      <p:bldP spid="82" grpId="0" animBg="1"/>
      <p:bldP spid="82" grpId="1" animBg="1"/>
      <p:bldP spid="83" grpId="0"/>
      <p:bldP spid="83" grpId="1"/>
      <p:bldP spid="88" grpId="0" animBg="1"/>
      <p:bldP spid="8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60947" y="1148008"/>
            <a:ext cx="8033563" cy="3680055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5033857"/>
            <a:ext cx="9144000" cy="11440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507577" y="249405"/>
            <a:ext cx="85308" cy="4576234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88150" y="4661466"/>
            <a:ext cx="8186581" cy="200789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  <a:latin typeface="BadaBoom BB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white">
          <a:xfrm>
            <a:off x="8610613" y="251439"/>
            <a:ext cx="115073" cy="4598098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302125" y="941803"/>
            <a:ext cx="457200" cy="451086"/>
          </a:xfrm>
          <a:prstGeom prst="ellipse">
            <a:avLst/>
          </a:prstGeom>
          <a:solidFill>
            <a:schemeClr val="bg1"/>
          </a:solidFill>
          <a:ln w="50800" cap="rnd" cmpd="dbl" algn="ctr">
            <a:solidFill>
              <a:srgbClr val="00206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686303" y="436863"/>
            <a:ext cx="7771394" cy="66840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7"/>
          <p:cNvSpPr>
            <a:spLocks noGrp="1"/>
          </p:cNvSpPr>
          <p:nvPr>
            <p:ph type="ctrTitle" idx="4294967295"/>
          </p:nvPr>
        </p:nvSpPr>
        <p:spPr>
          <a:xfrm>
            <a:off x="592885" y="364331"/>
            <a:ext cx="8001612" cy="610165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</a:pPr>
            <a:r>
              <a:rPr lang="en-US" sz="3200" b="1" dirty="0" smtClean="0">
                <a:solidFill>
                  <a:srgbClr val="002060"/>
                </a:solidFill>
                <a:latin typeface="Bookman Old Style" pitchFamily="18" charset="0"/>
              </a:rPr>
              <a:t>Introduction to Euclid’s Geometry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93604" y="1236964"/>
            <a:ext cx="2030203" cy="1633889"/>
            <a:chOff x="693604" y="1262016"/>
            <a:chExt cx="2030203" cy="163388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007" y="1268841"/>
              <a:ext cx="2026800" cy="1627064"/>
            </a:xfrm>
            <a:prstGeom prst="hexagon">
              <a:avLst/>
            </a:prstGeom>
          </p:spPr>
        </p:pic>
        <p:sp>
          <p:nvSpPr>
            <p:cNvPr id="3" name="Hexagon 2"/>
            <p:cNvSpPr/>
            <p:nvPr/>
          </p:nvSpPr>
          <p:spPr>
            <a:xfrm>
              <a:off x="693604" y="1262016"/>
              <a:ext cx="2026800" cy="1607087"/>
            </a:xfrm>
            <a:prstGeom prst="hexagon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</p:grpSp>
      <p:sp>
        <p:nvSpPr>
          <p:cNvPr id="50" name="Rectangle 49"/>
          <p:cNvSpPr>
            <a:spLocks noChangeArrowheads="1"/>
          </p:cNvSpPr>
          <p:nvPr/>
        </p:nvSpPr>
        <p:spPr bwMode="white">
          <a:xfrm rot="5400000">
            <a:off x="4549646" y="-3748204"/>
            <a:ext cx="85308" cy="8100000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698808" y="2949592"/>
            <a:ext cx="2029212" cy="1607087"/>
            <a:chOff x="698808" y="2974644"/>
            <a:chExt cx="2029212" cy="1607087"/>
          </a:xfrm>
        </p:grpSpPr>
        <p:sp>
          <p:nvSpPr>
            <p:cNvPr id="57" name="Hexagon 56"/>
            <p:cNvSpPr/>
            <p:nvPr/>
          </p:nvSpPr>
          <p:spPr>
            <a:xfrm>
              <a:off x="698808" y="2974644"/>
              <a:ext cx="2026800" cy="1607087"/>
            </a:xfrm>
            <a:prstGeom prst="hexagon">
              <a:avLst/>
            </a:prstGeom>
            <a:solidFill>
              <a:schemeClr val="accent4">
                <a:lumMod val="75000"/>
                <a:alpha val="40000"/>
              </a:schemeClr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 rot="5400000">
              <a:off x="1669426" y="2716675"/>
              <a:ext cx="0" cy="1440000"/>
            </a:xfrm>
            <a:prstGeom prst="straightConnector1">
              <a:avLst/>
            </a:prstGeom>
            <a:ln w="38100">
              <a:solidFill>
                <a:schemeClr val="accent4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rot="5400000">
              <a:off x="1671978" y="3005465"/>
              <a:ext cx="0" cy="1440000"/>
            </a:xfrm>
            <a:prstGeom prst="straightConnector1">
              <a:avLst/>
            </a:prstGeom>
            <a:ln w="38100">
              <a:solidFill>
                <a:schemeClr val="accent4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2320233" y="3261154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i="1" dirty="0" smtClean="0">
                  <a:solidFill>
                    <a:schemeClr val="accent4">
                      <a:lumMod val="50000"/>
                    </a:schemeClr>
                  </a:solidFill>
                  <a:latin typeface="Book Antiqua" panose="02040602050305030304" pitchFamily="18" charset="0"/>
                </a:rPr>
                <a:t>l</a:t>
              </a:r>
              <a:endParaRPr lang="en-IN" b="1" i="1" dirty="0">
                <a:solidFill>
                  <a:schemeClr val="accent4">
                    <a:lumMod val="50000"/>
                  </a:schemeClr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350994" y="356379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i="1" dirty="0" smtClean="0">
                  <a:solidFill>
                    <a:schemeClr val="accent4">
                      <a:lumMod val="50000"/>
                    </a:schemeClr>
                  </a:solidFill>
                  <a:latin typeface="Book Antiqua" panose="02040602050305030304" pitchFamily="18" charset="0"/>
                </a:rPr>
                <a:t>m</a:t>
              </a:r>
              <a:endParaRPr lang="en-IN" b="1" i="1" dirty="0">
                <a:solidFill>
                  <a:schemeClr val="accent4">
                    <a:lumMod val="50000"/>
                  </a:schemeClr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954234" y="3907851"/>
              <a:ext cx="154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i="1" dirty="0" smtClean="0">
                  <a:solidFill>
                    <a:schemeClr val="accent4">
                      <a:lumMod val="50000"/>
                    </a:schemeClr>
                  </a:solidFill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latin typeface="Book Antiqua" panose="02040602050305030304" pitchFamily="18" charset="0"/>
                </a:rPr>
                <a:t>line</a:t>
              </a:r>
              <a:r>
                <a:rPr lang="en-IN" b="1" dirty="0" smtClean="0">
                  <a:solidFill>
                    <a:schemeClr val="accent4">
                      <a:lumMod val="50000"/>
                    </a:schemeClr>
                  </a:solidFill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</a:rPr>
                <a:t> </a:t>
              </a:r>
              <a:r>
                <a:rPr lang="en-IN" b="1" i="1" dirty="0" smtClean="0">
                  <a:solidFill>
                    <a:schemeClr val="accent4">
                      <a:lumMod val="50000"/>
                    </a:schemeClr>
                  </a:solidFill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latin typeface="Book Antiqua" panose="02040602050305030304" pitchFamily="18" charset="0"/>
                </a:rPr>
                <a:t>l</a:t>
              </a:r>
              <a:r>
                <a:rPr lang="en-IN" b="1" dirty="0" smtClean="0">
                  <a:solidFill>
                    <a:schemeClr val="accent4">
                      <a:lumMod val="50000"/>
                    </a:schemeClr>
                  </a:solidFill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</a:rPr>
                <a:t> </a:t>
              </a:r>
              <a:r>
                <a:rPr lang="en-IN" b="1" dirty="0" err="1" smtClean="0">
                  <a:solidFill>
                    <a:schemeClr val="accent4">
                      <a:lumMod val="50000"/>
                    </a:schemeClr>
                  </a:solidFill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</a:rPr>
                <a:t>ll</a:t>
              </a:r>
              <a:r>
                <a:rPr lang="en-IN" b="1" dirty="0" smtClean="0">
                  <a:solidFill>
                    <a:schemeClr val="accent4">
                      <a:lumMod val="50000"/>
                    </a:schemeClr>
                  </a:solidFill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</a:rPr>
                <a:t> </a:t>
              </a:r>
              <a:r>
                <a:rPr lang="en-IN" b="1" i="1" dirty="0" smtClean="0">
                  <a:solidFill>
                    <a:schemeClr val="accent4">
                      <a:lumMod val="50000"/>
                    </a:schemeClr>
                  </a:solidFill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latin typeface="Book Antiqua" panose="02040602050305030304" pitchFamily="18" charset="0"/>
                </a:rPr>
                <a:t>line</a:t>
              </a:r>
              <a:r>
                <a:rPr lang="en-IN" b="1" dirty="0" smtClean="0">
                  <a:solidFill>
                    <a:schemeClr val="accent4">
                      <a:lumMod val="50000"/>
                    </a:schemeClr>
                  </a:solidFill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</a:rPr>
                <a:t> </a:t>
              </a:r>
              <a:r>
                <a:rPr lang="en-IN" b="1" i="1" dirty="0" smtClean="0">
                  <a:solidFill>
                    <a:schemeClr val="accent4">
                      <a:lumMod val="50000"/>
                    </a:schemeClr>
                  </a:solidFill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latin typeface="Book Antiqua" panose="02040602050305030304" pitchFamily="18" charset="0"/>
                </a:rPr>
                <a:t>m</a:t>
              </a:r>
              <a:endParaRPr lang="en-IN" b="1" i="1" dirty="0">
                <a:solidFill>
                  <a:schemeClr val="accent4">
                    <a:lumMod val="50000"/>
                  </a:schemeClr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Book Antiqua" panose="02040602050305030304" pitchFamily="18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413934" y="1989705"/>
            <a:ext cx="2026800" cy="1704077"/>
            <a:chOff x="2413934" y="2014757"/>
            <a:chExt cx="2026800" cy="1704077"/>
          </a:xfrm>
        </p:grpSpPr>
        <p:grpSp>
          <p:nvGrpSpPr>
            <p:cNvPr id="55" name="Group 54"/>
            <p:cNvGrpSpPr/>
            <p:nvPr/>
          </p:nvGrpSpPr>
          <p:grpSpPr>
            <a:xfrm>
              <a:off x="2413934" y="2076608"/>
              <a:ext cx="2026800" cy="1642226"/>
              <a:chOff x="2413934" y="2076608"/>
              <a:chExt cx="2026800" cy="1642226"/>
            </a:xfrm>
          </p:grpSpPr>
          <p:sp>
            <p:nvSpPr>
              <p:cNvPr id="9" name="Hexagon 8"/>
              <p:cNvSpPr/>
              <p:nvPr/>
            </p:nvSpPr>
            <p:spPr>
              <a:xfrm>
                <a:off x="2413934" y="2091634"/>
                <a:ext cx="2026800" cy="1627200"/>
              </a:xfrm>
              <a:prstGeom prst="hexagon">
                <a:avLst/>
              </a:prstGeom>
              <a:solidFill>
                <a:srgbClr val="FF5050">
                  <a:alpha val="40000"/>
                </a:srgbClr>
              </a:solidFill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>
                <a:off x="3427334" y="2091634"/>
                <a:ext cx="0" cy="1604131"/>
              </a:xfrm>
              <a:prstGeom prst="straightConnector1">
                <a:avLst/>
              </a:prstGeom>
              <a:ln w="38100">
                <a:solidFill>
                  <a:schemeClr val="accent4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 rot="5400000">
                <a:off x="3400455" y="2091634"/>
                <a:ext cx="0" cy="1604131"/>
              </a:xfrm>
              <a:prstGeom prst="straightConnector1">
                <a:avLst/>
              </a:prstGeom>
              <a:ln w="38100">
                <a:solidFill>
                  <a:schemeClr val="accent4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rot="2700000">
                <a:off x="3443869" y="2091635"/>
                <a:ext cx="0" cy="1604131"/>
              </a:xfrm>
              <a:prstGeom prst="straightConnector1">
                <a:avLst/>
              </a:prstGeom>
              <a:ln w="38100">
                <a:solidFill>
                  <a:schemeClr val="accent4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 rot="18900000">
                <a:off x="3407309" y="2076608"/>
                <a:ext cx="0" cy="1604131"/>
              </a:xfrm>
              <a:prstGeom prst="straightConnector1">
                <a:avLst/>
              </a:prstGeom>
              <a:ln w="38100">
                <a:solidFill>
                  <a:schemeClr val="accent4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/>
              <p:cNvSpPr/>
              <p:nvPr/>
            </p:nvSpPr>
            <p:spPr>
              <a:xfrm>
                <a:off x="3369908" y="2820561"/>
                <a:ext cx="144000" cy="144000"/>
              </a:xfrm>
              <a:prstGeom prst="ellipse">
                <a:avLst/>
              </a:prstGeom>
              <a:solidFill>
                <a:srgbClr val="FF5050"/>
              </a:soli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3451465" y="201475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i="1" dirty="0" smtClean="0">
                  <a:solidFill>
                    <a:schemeClr val="accent4">
                      <a:lumMod val="50000"/>
                    </a:schemeClr>
                  </a:solidFill>
                  <a:latin typeface="Book Antiqua" panose="02040602050305030304" pitchFamily="18" charset="0"/>
                </a:rPr>
                <a:t>p</a:t>
              </a:r>
              <a:endParaRPr lang="en-IN" b="1" i="1" dirty="0">
                <a:solidFill>
                  <a:schemeClr val="accent4">
                    <a:lumMod val="50000"/>
                  </a:schemeClr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921047" y="225395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i="1" dirty="0" smtClean="0">
                  <a:solidFill>
                    <a:schemeClr val="accent4">
                      <a:lumMod val="50000"/>
                    </a:schemeClr>
                  </a:solidFill>
                  <a:latin typeface="Book Antiqua" panose="02040602050305030304" pitchFamily="18" charset="0"/>
                </a:rPr>
                <a:t>q</a:t>
              </a:r>
              <a:endParaRPr lang="en-IN" b="1" i="1" dirty="0">
                <a:solidFill>
                  <a:schemeClr val="accent4">
                    <a:lumMod val="50000"/>
                  </a:schemeClr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135985" y="2707894"/>
              <a:ext cx="249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i="1" dirty="0" smtClean="0">
                  <a:solidFill>
                    <a:schemeClr val="accent4">
                      <a:lumMod val="50000"/>
                    </a:schemeClr>
                  </a:solidFill>
                  <a:latin typeface="Book Antiqua" panose="02040602050305030304" pitchFamily="18" charset="0"/>
                </a:rPr>
                <a:t>r</a:t>
              </a:r>
              <a:endParaRPr lang="en-IN" b="1" i="1" dirty="0">
                <a:solidFill>
                  <a:schemeClr val="accent4">
                    <a:lumMod val="50000"/>
                  </a:schemeClr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924259" y="3137367"/>
              <a:ext cx="249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i="1" dirty="0" smtClean="0">
                  <a:solidFill>
                    <a:schemeClr val="accent4">
                      <a:lumMod val="50000"/>
                    </a:schemeClr>
                  </a:solidFill>
                  <a:latin typeface="Book Antiqua" panose="02040602050305030304" pitchFamily="18" charset="0"/>
                </a:rPr>
                <a:t>s</a:t>
              </a:r>
              <a:endParaRPr lang="en-IN" b="1" i="1" dirty="0">
                <a:solidFill>
                  <a:schemeClr val="accent4">
                    <a:lumMod val="50000"/>
                  </a:schemeClr>
                </a:solidFill>
                <a:latin typeface="Book Antiqua" panose="0204060205030503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777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5600" y="1964531"/>
            <a:ext cx="33538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dirty="0" smtClean="0">
                <a:latin typeface="BadaBoom BB"/>
              </a:rPr>
              <a:t>Module 5</a:t>
            </a:r>
            <a:endParaRPr lang="en-IN" sz="6000" dirty="0">
              <a:latin typeface="BadaBoom BB"/>
            </a:endParaRPr>
          </a:p>
        </p:txBody>
      </p:sp>
    </p:spTree>
    <p:extLst>
      <p:ext uri="{BB962C8B-B14F-4D97-AF65-F5344CB8AC3E}">
        <p14:creationId xmlns:p14="http://schemas.microsoft.com/office/powerpoint/2010/main" val="270559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ectangle 184"/>
          <p:cNvSpPr/>
          <p:nvPr/>
        </p:nvSpPr>
        <p:spPr>
          <a:xfrm>
            <a:off x="138048" y="289900"/>
            <a:ext cx="8526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28350" algn="just"/>
            <a:r>
              <a:rPr lang="en-US" sz="1800" b="1" dirty="0" smtClean="0">
                <a:solidFill>
                  <a:srgbClr val="0000FF"/>
                </a:solidFill>
                <a:latin typeface="Bookman Old Style" pitchFamily="18" charset="0"/>
              </a:rPr>
              <a:t>Q. 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Which of the following statements are true 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and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442847" y="592931"/>
            <a:ext cx="63815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28350" algn="just"/>
            <a:r>
              <a:rPr lang="en-US" b="1" dirty="0">
                <a:solidFill>
                  <a:srgbClr val="0000FF"/>
                </a:solidFill>
                <a:latin typeface="Bookman Old Style"/>
              </a:rPr>
              <a:t>which 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are false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? Give reasons 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for your 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answers?</a:t>
            </a:r>
            <a:endParaRPr lang="en-US" b="1" dirty="0" smtClean="0">
              <a:solidFill>
                <a:srgbClr val="0000FF"/>
              </a:solidFill>
              <a:latin typeface="Bookman Old Style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442847" y="909399"/>
            <a:ext cx="7295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28350" algn="just"/>
            <a:r>
              <a:rPr lang="en-US" b="1" dirty="0">
                <a:solidFill>
                  <a:srgbClr val="0000FF"/>
                </a:solidFill>
                <a:latin typeface="Bookman Old Style"/>
              </a:rPr>
              <a:t>(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i) Only 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one line can pass through a single point.</a:t>
            </a:r>
            <a:endParaRPr lang="en-US" b="1" dirty="0" smtClean="0">
              <a:solidFill>
                <a:srgbClr val="0000FF"/>
              </a:solidFill>
              <a:latin typeface="Bookman Old Style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60000">
            <a:off x="7683586" y="1288809"/>
            <a:ext cx="1050690" cy="969868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>
          <a:xfrm>
            <a:off x="7446208" y="1732657"/>
            <a:ext cx="1485900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>
          <a:xfrm rot="5400000">
            <a:off x="7498037" y="1826065"/>
            <a:ext cx="1371600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>
          <a:xfrm rot="8100000">
            <a:off x="7419593" y="1755103"/>
            <a:ext cx="1485900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/>
        </p:spPr>
      </p:cxnSp>
      <p:sp>
        <p:nvSpPr>
          <p:cNvPr id="29" name="Cloud 28"/>
          <p:cNvSpPr/>
          <p:nvPr/>
        </p:nvSpPr>
        <p:spPr bwMode="auto">
          <a:xfrm flipH="1" flipV="1">
            <a:off x="4737926" y="1431301"/>
            <a:ext cx="2696072" cy="761830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41177" y="1551611"/>
            <a:ext cx="2592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Let us consider a point P</a:t>
            </a:r>
          </a:p>
        </p:txBody>
      </p:sp>
      <p:sp>
        <p:nvSpPr>
          <p:cNvPr id="31" name="Oval 10"/>
          <p:cNvSpPr>
            <a:spLocks noChangeArrowheads="1"/>
          </p:cNvSpPr>
          <p:nvPr/>
        </p:nvSpPr>
        <p:spPr bwMode="auto">
          <a:xfrm>
            <a:off x="8124215" y="1668758"/>
            <a:ext cx="112713" cy="1127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8219465" y="1500483"/>
            <a:ext cx="444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tx1"/>
                </a:solidFill>
                <a:latin typeface="Bookman Old Style" pitchFamily="18" charset="0"/>
              </a:rPr>
              <a:t>P</a:t>
            </a:r>
          </a:p>
        </p:txBody>
      </p:sp>
      <p:sp>
        <p:nvSpPr>
          <p:cNvPr id="33" name="Cloud Callout 32"/>
          <p:cNvSpPr/>
          <p:nvPr/>
        </p:nvSpPr>
        <p:spPr bwMode="auto">
          <a:xfrm flipH="1" flipV="1">
            <a:off x="1833298" y="1266030"/>
            <a:ext cx="3006350" cy="1479999"/>
          </a:xfrm>
          <a:prstGeom prst="cloudCallout">
            <a:avLst>
              <a:gd name="adj1" fmla="val 68327"/>
              <a:gd name="adj2" fmla="val 10295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39423" y="1435291"/>
            <a:ext cx="25928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Continuing this process how many lines can we draw passing through point P ?</a:t>
            </a:r>
          </a:p>
        </p:txBody>
      </p:sp>
      <p:pic>
        <p:nvPicPr>
          <p:cNvPr id="35" name="Picture 34" descr="32887-Curious-Little-Boy-Touching-His-Chin-While-Thinking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7" b="100000" l="0" r="53906"/>
                    </a14:imgEffect>
                  </a14:imgLayer>
                </a14:imgProps>
              </a:ext>
            </a:extLst>
          </a:blip>
          <a:srcRect r="12791"/>
          <a:stretch>
            <a:fillRect/>
          </a:stretch>
        </p:blipFill>
        <p:spPr>
          <a:xfrm>
            <a:off x="371504" y="1276350"/>
            <a:ext cx="1916266" cy="1933025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2861998" y="1743157"/>
            <a:ext cx="1131435" cy="400608"/>
          </a:xfrm>
          <a:prstGeom prst="rect">
            <a:avLst/>
          </a:prstGeom>
          <a:noFill/>
        </p:spPr>
        <p:txBody>
          <a:bodyPr wrap="none" lIns="91934" tIns="45967" rIns="91934" bIns="45967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omic Sans MS" pitchFamily="66" charset="0"/>
              </a:rPr>
              <a:t>Infinite</a:t>
            </a:r>
            <a:endParaRPr lang="en-US" sz="20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39" name="Cloud Callout 38"/>
          <p:cNvSpPr/>
          <p:nvPr/>
        </p:nvSpPr>
        <p:spPr bwMode="auto">
          <a:xfrm flipH="1" flipV="1">
            <a:off x="5946294" y="2345336"/>
            <a:ext cx="3007583" cy="1235034"/>
          </a:xfrm>
          <a:prstGeom prst="cloudCallout">
            <a:avLst>
              <a:gd name="adj1" fmla="val -25341"/>
              <a:gd name="adj2" fmla="val 82704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170163" y="2541831"/>
            <a:ext cx="2592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Let us draw a single 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line ‘</a:t>
            </a:r>
            <a:r>
              <a:rPr lang="en-US" sz="1600" b="1" i="1" dirty="0" smtClean="0">
                <a:solidFill>
                  <a:schemeClr val="bg1"/>
                </a:solidFill>
                <a:latin typeface="Book Antiqua" pitchFamily="18" charset="0"/>
              </a:rPr>
              <a:t>l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’</a:t>
            </a:r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passing 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through P</a:t>
            </a:r>
          </a:p>
        </p:txBody>
      </p:sp>
      <p:sp>
        <p:nvSpPr>
          <p:cNvPr id="2" name="Rectangle 1"/>
          <p:cNvSpPr/>
          <p:nvPr/>
        </p:nvSpPr>
        <p:spPr>
          <a:xfrm>
            <a:off x="8147113" y="944598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latin typeface="Book Antiqua" pitchFamily="18" charset="0"/>
              </a:rPr>
              <a:t>l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302332" y="2581738"/>
            <a:ext cx="2592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Can we draw any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another line passing through P ?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129992" y="2783555"/>
            <a:ext cx="2592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  <a:latin typeface="Comic Sans MS" pitchFamily="66" charset="0"/>
              </a:rPr>
              <a:t>Yes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212777" y="2625617"/>
            <a:ext cx="2592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Can we further draw any another line passing through P ?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182863" y="2779586"/>
            <a:ext cx="2592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  <a:latin typeface="Comic Sans MS" pitchFamily="66" charset="0"/>
              </a:rPr>
              <a:t>Yes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7473606" y="1461320"/>
            <a:ext cx="1448290" cy="565267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53" name="Straight Arrow Connector 52"/>
          <p:cNvCxnSpPr/>
          <p:nvPr/>
        </p:nvCxnSpPr>
        <p:spPr>
          <a:xfrm flipH="1">
            <a:off x="7497760" y="1424572"/>
            <a:ext cx="1333893" cy="631596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/>
        </p:spPr>
      </p:cxnSp>
      <p:sp>
        <p:nvSpPr>
          <p:cNvPr id="58" name="Rectangle 57"/>
          <p:cNvSpPr/>
          <p:nvPr/>
        </p:nvSpPr>
        <p:spPr>
          <a:xfrm>
            <a:off x="271198" y="1345444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latin typeface="Bookman Old Style"/>
              </a:rPr>
              <a:t>Take </a:t>
            </a:r>
            <a:r>
              <a:rPr lang="en-US" dirty="0">
                <a:latin typeface="Bookman Old Style"/>
              </a:rPr>
              <a:t>a point P on the </a:t>
            </a:r>
            <a:r>
              <a:rPr lang="en-US" dirty="0" smtClean="0">
                <a:latin typeface="Bookman Old Style"/>
              </a:rPr>
              <a:t>plane. 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271198" y="1983806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Bookman Old Style"/>
              </a:rPr>
              <a:t>Draw another </a:t>
            </a:r>
            <a:r>
              <a:rPr lang="en-US" dirty="0" smtClean="0">
                <a:latin typeface="Bookman Old Style"/>
              </a:rPr>
              <a:t>line </a:t>
            </a:r>
            <a:r>
              <a:rPr lang="en-US" dirty="0">
                <a:latin typeface="Bookman Old Style"/>
              </a:rPr>
              <a:t>passing through P. 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271198" y="2348269"/>
            <a:ext cx="647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Bookman Old Style"/>
              </a:rPr>
              <a:t>Continuing this process, we can draw as many </a:t>
            </a:r>
            <a:r>
              <a:rPr lang="en-US" dirty="0" smtClean="0">
                <a:latin typeface="Bookman Old Style"/>
              </a:rPr>
              <a:t>lines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271198" y="2981003"/>
            <a:ext cx="6781800" cy="40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rgbClr val="C00000"/>
                </a:solidFill>
                <a:latin typeface="Bookman Old Style"/>
              </a:rPr>
              <a:t>Thus, an infinite number of lines can be drawn </a:t>
            </a:r>
            <a:r>
              <a:rPr lang="en-US" dirty="0" smtClean="0">
                <a:solidFill>
                  <a:srgbClr val="C00000"/>
                </a:solidFill>
                <a:latin typeface="Bookman Old Style"/>
              </a:rPr>
              <a:t>passing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56948" y="1671495"/>
            <a:ext cx="746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/>
              </a:rPr>
              <a:t>draw </a:t>
            </a:r>
            <a:r>
              <a:rPr lang="en-US" dirty="0">
                <a:latin typeface="Bookman Old Style"/>
              </a:rPr>
              <a:t>a line </a:t>
            </a:r>
            <a:r>
              <a:rPr lang="en-US" i="1" dirty="0">
                <a:latin typeface="Bookman Old Style"/>
              </a:rPr>
              <a:t>l</a:t>
            </a:r>
            <a:r>
              <a:rPr lang="en-US" dirty="0">
                <a:latin typeface="Bookman Old Style"/>
              </a:rPr>
              <a:t> passing through </a:t>
            </a:r>
            <a:r>
              <a:rPr lang="en-US" dirty="0" smtClean="0">
                <a:latin typeface="Bookman Old Style"/>
              </a:rPr>
              <a:t>it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556948" y="2657343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/>
              </a:rPr>
              <a:t>as </a:t>
            </a:r>
            <a:r>
              <a:rPr lang="en-US" dirty="0">
                <a:latin typeface="Bookman Old Style"/>
              </a:rPr>
              <a:t>we </a:t>
            </a:r>
            <a:r>
              <a:rPr lang="en-US" dirty="0" smtClean="0">
                <a:latin typeface="Bookman Old Style"/>
              </a:rPr>
              <a:t>can, </a:t>
            </a:r>
            <a:r>
              <a:rPr lang="en-US" dirty="0">
                <a:latin typeface="Bookman Old Style"/>
              </a:rPr>
              <a:t>each passing through point P.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556948" y="3246334"/>
            <a:ext cx="2838450" cy="40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Bookman Old Style"/>
              </a:rPr>
              <a:t>through </a:t>
            </a:r>
            <a:r>
              <a:rPr lang="en-US" dirty="0">
                <a:solidFill>
                  <a:srgbClr val="C00000"/>
                </a:solidFill>
                <a:latin typeface="Bookman Old Style"/>
              </a:rPr>
              <a:t>a given point.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56947" y="3728799"/>
            <a:ext cx="53730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Bookman Old Style"/>
                <a:sym typeface="Symbol"/>
              </a:rPr>
              <a:t></a:t>
            </a:r>
            <a:r>
              <a:rPr lang="en-US" b="1" dirty="0" smtClean="0">
                <a:latin typeface="Bookman Old Style"/>
              </a:rPr>
              <a:t> It is a FALSE statement.</a:t>
            </a:r>
            <a:endParaRPr lang="en-US" b="1" dirty="0"/>
          </a:p>
        </p:txBody>
      </p:sp>
      <p:sp>
        <p:nvSpPr>
          <p:cNvPr id="36" name="Cloud Callout 35"/>
          <p:cNvSpPr/>
          <p:nvPr/>
        </p:nvSpPr>
        <p:spPr bwMode="auto">
          <a:xfrm flipH="1" flipV="1">
            <a:off x="4112703" y="1856161"/>
            <a:ext cx="3007583" cy="1235034"/>
          </a:xfrm>
          <a:prstGeom prst="cloudCallout">
            <a:avLst>
              <a:gd name="adj1" fmla="val -81611"/>
              <a:gd name="adj2" fmla="val 56168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79186" y="2136442"/>
            <a:ext cx="2592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Thus, infinite lines can pass through a single point.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34627" y="2040731"/>
            <a:ext cx="25928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 The given statement is  </a:t>
            </a:r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FALSE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.</a:t>
            </a:r>
            <a:endParaRPr lang="en-US" b="1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50"/>
                            </p:stCondLst>
                            <p:childTnLst>
                              <p:par>
                                <p:cTn id="1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500"/>
                            </p:stCondLst>
                            <p:childTnLst>
                              <p:par>
                                <p:cTn id="15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500"/>
                            </p:stCondLst>
                            <p:childTnLst>
                              <p:par>
                                <p:cTn id="2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88" grpId="0"/>
      <p:bldP spid="142" grpId="0"/>
      <p:bldP spid="29" grpId="0" animBg="1"/>
      <p:bldP spid="29" grpId="1" animBg="1"/>
      <p:bldP spid="30" grpId="0"/>
      <p:bldP spid="30" grpId="1"/>
      <p:bldP spid="31" grpId="0" animBg="1"/>
      <p:bldP spid="32" grpId="0"/>
      <p:bldP spid="33" grpId="0" animBg="1"/>
      <p:bldP spid="33" grpId="1" animBg="1"/>
      <p:bldP spid="34" grpId="0"/>
      <p:bldP spid="34" grpId="1"/>
      <p:bldP spid="38" grpId="0"/>
      <p:bldP spid="38" grpId="1"/>
      <p:bldP spid="39" grpId="0" animBg="1"/>
      <p:bldP spid="39" grpId="1" animBg="1"/>
      <p:bldP spid="40" grpId="0"/>
      <p:bldP spid="40" grpId="1"/>
      <p:bldP spid="2" grpId="0"/>
      <p:bldP spid="42" grpId="0"/>
      <p:bldP spid="42" grpId="1"/>
      <p:bldP spid="43" grpId="0"/>
      <p:bldP spid="43" grpId="1"/>
      <p:bldP spid="44" grpId="0"/>
      <p:bldP spid="44" grpId="1"/>
      <p:bldP spid="45" grpId="0"/>
      <p:bldP spid="45" grpId="1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36" grpId="0" animBg="1"/>
      <p:bldP spid="36" grpId="1" animBg="1"/>
      <p:bldP spid="37" grpId="0"/>
      <p:bldP spid="37" grpId="1"/>
      <p:bldP spid="41" grpId="0"/>
      <p:bldP spid="41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6582" y="4209332"/>
            <a:ext cx="3225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Symbol" pitchFamily="18" charset="2"/>
              </a:rPr>
              <a:t>\ </a:t>
            </a:r>
            <a:r>
              <a:rPr lang="en-US" b="1" dirty="0" smtClean="0">
                <a:latin typeface="Bookman Old Style" pitchFamily="18" charset="0"/>
              </a:rPr>
              <a:t>It is a </a:t>
            </a:r>
            <a:r>
              <a:rPr lang="en-US" b="1" dirty="0" smtClean="0">
                <a:latin typeface="Bookman Old Style"/>
              </a:rPr>
              <a:t>False statement.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79518" y="841986"/>
            <a:ext cx="8734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Bookman Old Style"/>
              </a:rPr>
              <a:t>Mark two points A and B on the </a:t>
            </a:r>
            <a:r>
              <a:rPr lang="en-US" dirty="0" smtClean="0">
                <a:latin typeface="Bookman Old Style"/>
              </a:rPr>
              <a:t>plane.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9518" y="1412682"/>
            <a:ext cx="45405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latin typeface="Bookman Old Style"/>
              </a:rPr>
              <a:t>Infinite number of lines passes through point A and infinite number of lines passes through point B.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9518" y="2805833"/>
            <a:ext cx="86582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Bookman Old Style"/>
              </a:rPr>
              <a:t>We observe that there is </a:t>
            </a:r>
            <a:r>
              <a:rPr lang="en-US" dirty="0" smtClean="0">
                <a:latin typeface="Bookman Old Style"/>
              </a:rPr>
              <a:t>one and only </a:t>
            </a:r>
          </a:p>
          <a:p>
            <a:r>
              <a:rPr lang="en-US" dirty="0" smtClean="0">
                <a:latin typeface="Bookman Old Style"/>
              </a:rPr>
              <a:t>    one line </a:t>
            </a:r>
            <a:r>
              <a:rPr lang="en-US" dirty="0">
                <a:latin typeface="Bookman Old Style"/>
              </a:rPr>
              <a:t>which passes through both </a:t>
            </a:r>
            <a:endParaRPr lang="en-US" dirty="0" smtClean="0">
              <a:latin typeface="Bookman Old Style"/>
            </a:endParaRPr>
          </a:p>
          <a:p>
            <a:r>
              <a:rPr lang="en-US" dirty="0">
                <a:latin typeface="Bookman Old Style"/>
              </a:rPr>
              <a:t> </a:t>
            </a:r>
            <a:r>
              <a:rPr lang="en-US" dirty="0" smtClean="0">
                <a:latin typeface="Bookman Old Style"/>
              </a:rPr>
              <a:t>   points A and B .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18443" y="3885983"/>
            <a:ext cx="876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C00000"/>
                </a:solidFill>
                <a:latin typeface="Bookman Old Style"/>
              </a:rPr>
              <a:t>Thus, through any two points in a plane, exactly one line can be drawn.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546744" y="2910013"/>
            <a:ext cx="4368800" cy="635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807094" y="2268663"/>
            <a:ext cx="1123950" cy="130175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86494" y="2084513"/>
            <a:ext cx="565150" cy="167005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372244" y="2040063"/>
            <a:ext cx="0" cy="17653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4794394" y="2262313"/>
            <a:ext cx="1123950" cy="133985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7334394" y="2262313"/>
            <a:ext cx="1270000" cy="13081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7990172" y="2027363"/>
            <a:ext cx="0" cy="17653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7289944" y="2211513"/>
            <a:ext cx="1339850" cy="136525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607444" y="2065463"/>
            <a:ext cx="742950" cy="16764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486544" y="2614797"/>
            <a:ext cx="332142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/>
              </a:rPr>
              <a:t>A</a:t>
            </a:r>
            <a:endParaRPr lang="en-US" sz="1600" b="1" dirty="0"/>
          </a:p>
        </p:txBody>
      </p:sp>
      <p:sp>
        <p:nvSpPr>
          <p:cNvPr id="56" name="Rectangle 55"/>
          <p:cNvSpPr/>
          <p:nvPr/>
        </p:nvSpPr>
        <p:spPr>
          <a:xfrm>
            <a:off x="8178944" y="2602236"/>
            <a:ext cx="332142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Bookman Old Style"/>
              </a:rPr>
              <a:t>B</a:t>
            </a:r>
            <a:endParaRPr lang="en-US" sz="1600" b="1" dirty="0"/>
          </a:p>
        </p:txBody>
      </p:sp>
      <p:sp>
        <p:nvSpPr>
          <p:cNvPr id="26" name="Rectangle 25"/>
          <p:cNvSpPr/>
          <p:nvPr/>
        </p:nvSpPr>
        <p:spPr>
          <a:xfrm>
            <a:off x="98171" y="136411"/>
            <a:ext cx="6443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28350" algn="just"/>
            <a:r>
              <a:rPr lang="en-US" b="1" dirty="0">
                <a:solidFill>
                  <a:srgbClr val="0000FF"/>
                </a:solidFill>
                <a:latin typeface="Bookman Old Style"/>
              </a:rPr>
              <a:t>(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ii) </a:t>
            </a:r>
            <a:r>
              <a:rPr lang="en-US" b="1" smtClean="0">
                <a:solidFill>
                  <a:srgbClr val="0000FF"/>
                </a:solidFill>
                <a:latin typeface="Bookman Old Style"/>
              </a:rPr>
              <a:t>There are 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infinite number of lines which 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pass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90402" y="413410"/>
            <a:ext cx="35867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28350"/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through two 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distinct points.</a:t>
            </a:r>
            <a:endParaRPr lang="en-US" b="1" dirty="0" smtClean="0">
              <a:solidFill>
                <a:srgbClr val="0000FF"/>
              </a:solidFill>
              <a:latin typeface="Bookman Old Style"/>
            </a:endParaRPr>
          </a:p>
        </p:txBody>
      </p:sp>
      <p:sp>
        <p:nvSpPr>
          <p:cNvPr id="29" name="Oval 5"/>
          <p:cNvSpPr>
            <a:spLocks noChangeArrowheads="1"/>
          </p:cNvSpPr>
          <p:nvPr/>
        </p:nvSpPr>
        <p:spPr bwMode="auto">
          <a:xfrm>
            <a:off x="5306344" y="2845760"/>
            <a:ext cx="125413" cy="1254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Oval 8"/>
          <p:cNvSpPr>
            <a:spLocks noChangeArrowheads="1"/>
          </p:cNvSpPr>
          <p:nvPr/>
        </p:nvSpPr>
        <p:spPr bwMode="auto">
          <a:xfrm>
            <a:off x="7920957" y="2847348"/>
            <a:ext cx="123825" cy="1238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Cloud 34"/>
          <p:cNvSpPr/>
          <p:nvPr/>
        </p:nvSpPr>
        <p:spPr bwMode="auto">
          <a:xfrm flipH="1" flipV="1">
            <a:off x="1628143" y="941226"/>
            <a:ext cx="2971800" cy="1340890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99357" y="1185005"/>
            <a:ext cx="28885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Let us consider 2 distinct points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i.e. point A and point B</a:t>
            </a:r>
          </a:p>
        </p:txBody>
      </p:sp>
      <p:pic>
        <p:nvPicPr>
          <p:cNvPr id="40" name="Picture 39" descr="32887-Curious-Little-Boy-Touching-His-Chin-While-Thinking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7" b="100000" l="0" r="53906"/>
                    </a14:imgEffect>
                  </a14:imgLayer>
                </a14:imgProps>
              </a:ext>
            </a:extLst>
          </a:blip>
          <a:srcRect r="12791"/>
          <a:stretch>
            <a:fillRect/>
          </a:stretch>
        </p:blipFill>
        <p:spPr>
          <a:xfrm>
            <a:off x="549061" y="1900363"/>
            <a:ext cx="1916266" cy="1933025"/>
          </a:xfrm>
          <a:prstGeom prst="rect">
            <a:avLst/>
          </a:prstGeom>
        </p:spPr>
      </p:pic>
      <p:sp>
        <p:nvSpPr>
          <p:cNvPr id="42" name="Cloud Callout 41"/>
          <p:cNvSpPr/>
          <p:nvPr/>
        </p:nvSpPr>
        <p:spPr bwMode="auto">
          <a:xfrm flipH="1" flipV="1">
            <a:off x="1392082" y="909763"/>
            <a:ext cx="3268150" cy="1158705"/>
          </a:xfrm>
          <a:prstGeom prst="cloudCallout">
            <a:avLst>
              <a:gd name="adj1" fmla="val -63991"/>
              <a:gd name="adj2" fmla="val -113011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78461" y="1122372"/>
            <a:ext cx="2989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How many lines can we draw passing through point A?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622847" y="1306468"/>
            <a:ext cx="1131435" cy="400608"/>
          </a:xfrm>
          <a:prstGeom prst="rect">
            <a:avLst/>
          </a:prstGeom>
          <a:noFill/>
        </p:spPr>
        <p:txBody>
          <a:bodyPr wrap="none" lIns="91934" tIns="45967" rIns="91934" bIns="45967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omic Sans MS" pitchFamily="66" charset="0"/>
              </a:rPr>
              <a:t>Infinite</a:t>
            </a:r>
            <a:endParaRPr lang="en-US" sz="20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46" name="Cloud Callout 45"/>
          <p:cNvSpPr/>
          <p:nvPr/>
        </p:nvSpPr>
        <p:spPr bwMode="auto">
          <a:xfrm flipH="1" flipV="1">
            <a:off x="1383632" y="919288"/>
            <a:ext cx="3268150" cy="1158705"/>
          </a:xfrm>
          <a:prstGeom prst="cloudCallout">
            <a:avLst>
              <a:gd name="adj1" fmla="val -144431"/>
              <a:gd name="adj2" fmla="val -113011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70011" y="1131897"/>
            <a:ext cx="2989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How many lines can we draw passing through point B?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614397" y="1315993"/>
            <a:ext cx="1131435" cy="400608"/>
          </a:xfrm>
          <a:prstGeom prst="rect">
            <a:avLst/>
          </a:prstGeom>
          <a:noFill/>
        </p:spPr>
        <p:txBody>
          <a:bodyPr wrap="none" lIns="91934" tIns="45967" rIns="91934" bIns="45967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omic Sans MS" pitchFamily="66" charset="0"/>
              </a:rPr>
              <a:t>Infinite</a:t>
            </a:r>
            <a:endParaRPr lang="en-US" sz="20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52" name="Cloud Callout 51"/>
          <p:cNvSpPr/>
          <p:nvPr/>
        </p:nvSpPr>
        <p:spPr bwMode="auto">
          <a:xfrm flipH="1" flipV="1">
            <a:off x="1351947" y="909763"/>
            <a:ext cx="3268150" cy="1158705"/>
          </a:xfrm>
          <a:prstGeom prst="cloudCallout">
            <a:avLst>
              <a:gd name="adj1" fmla="val -58745"/>
              <a:gd name="adj2" fmla="val -114655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538326" y="1122372"/>
            <a:ext cx="2989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Can we draw a line passing through both points A and B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752122" y="1318973"/>
            <a:ext cx="616872" cy="400608"/>
          </a:xfrm>
          <a:prstGeom prst="rect">
            <a:avLst/>
          </a:prstGeom>
          <a:noFill/>
        </p:spPr>
        <p:txBody>
          <a:bodyPr wrap="none" lIns="91934" tIns="45967" rIns="91934" bIns="45967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omic Sans MS" pitchFamily="66" charset="0"/>
              </a:rPr>
              <a:t>Yes</a:t>
            </a:r>
            <a:endParaRPr lang="en-US" sz="20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63" name="Cloud Callout 62"/>
          <p:cNvSpPr/>
          <p:nvPr/>
        </p:nvSpPr>
        <p:spPr bwMode="auto">
          <a:xfrm flipH="1" flipV="1">
            <a:off x="1464424" y="878664"/>
            <a:ext cx="3268150" cy="1158705"/>
          </a:xfrm>
          <a:prstGeom prst="cloudCallout">
            <a:avLst>
              <a:gd name="adj1" fmla="val -46213"/>
              <a:gd name="adj2" fmla="val -112189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650803" y="1091273"/>
            <a:ext cx="2989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Can we draw another line passing through the same points A and B?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881009" y="1249634"/>
            <a:ext cx="528706" cy="400608"/>
          </a:xfrm>
          <a:prstGeom prst="rect">
            <a:avLst/>
          </a:prstGeom>
          <a:noFill/>
        </p:spPr>
        <p:txBody>
          <a:bodyPr wrap="none" lIns="91934" tIns="45967" rIns="91934" bIns="45967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omic Sans MS" pitchFamily="66" charset="0"/>
              </a:rPr>
              <a:t>No</a:t>
            </a:r>
            <a:endParaRPr lang="en-US" sz="20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37" name="Cloud Callout 36"/>
          <p:cNvSpPr/>
          <p:nvPr/>
        </p:nvSpPr>
        <p:spPr bwMode="auto">
          <a:xfrm flipH="1" flipV="1">
            <a:off x="1507194" y="870585"/>
            <a:ext cx="3268150" cy="1158705"/>
          </a:xfrm>
          <a:prstGeom prst="cloudCallout">
            <a:avLst>
              <a:gd name="adj1" fmla="val -40092"/>
              <a:gd name="adj2" fmla="val -106434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93573" y="1083194"/>
            <a:ext cx="2989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So, how many lines can we draw passing through points A and B  ?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695594" y="1287950"/>
            <a:ext cx="2851458" cy="400608"/>
          </a:xfrm>
          <a:prstGeom prst="rect">
            <a:avLst/>
          </a:prstGeom>
          <a:noFill/>
        </p:spPr>
        <p:txBody>
          <a:bodyPr wrap="none" lIns="91934" tIns="45967" rIns="91934" bIns="45967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omic Sans MS" pitchFamily="66" charset="0"/>
              </a:rPr>
              <a:t>One and only one line</a:t>
            </a:r>
            <a:endParaRPr lang="en-US" sz="20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6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5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9" grpId="0"/>
      <p:bldP spid="21" grpId="0"/>
      <p:bldP spid="55" grpId="0"/>
      <p:bldP spid="56" grpId="0"/>
      <p:bldP spid="26" grpId="0"/>
      <p:bldP spid="27" grpId="0"/>
      <p:bldP spid="29" grpId="0" animBg="1"/>
      <p:bldP spid="32" grpId="0" animBg="1"/>
      <p:bldP spid="35" grpId="0" animBg="1"/>
      <p:bldP spid="35" grpId="1" animBg="1"/>
      <p:bldP spid="36" grpId="0"/>
      <p:bldP spid="36" grpId="1"/>
      <p:bldP spid="42" grpId="0" animBg="1"/>
      <p:bldP spid="42" grpId="1" animBg="1"/>
      <p:bldP spid="43" grpId="0"/>
      <p:bldP spid="43" grpId="1"/>
      <p:bldP spid="44" grpId="0"/>
      <p:bldP spid="44" grpId="1"/>
      <p:bldP spid="46" grpId="0" animBg="1"/>
      <p:bldP spid="46" grpId="1" animBg="1"/>
      <p:bldP spid="47" grpId="0"/>
      <p:bldP spid="47" grpId="1"/>
      <p:bldP spid="49" grpId="0"/>
      <p:bldP spid="49" grpId="1"/>
      <p:bldP spid="52" grpId="0" animBg="1"/>
      <p:bldP spid="52" grpId="1" animBg="1"/>
      <p:bldP spid="54" grpId="0"/>
      <p:bldP spid="54" grpId="1"/>
      <p:bldP spid="58" grpId="0"/>
      <p:bldP spid="58" grpId="1"/>
      <p:bldP spid="63" grpId="0" animBg="1"/>
      <p:bldP spid="63" grpId="1" animBg="1"/>
      <p:bldP spid="64" grpId="0"/>
      <p:bldP spid="64" grpId="1"/>
      <p:bldP spid="65" grpId="0"/>
      <p:bldP spid="65" grpId="1"/>
      <p:bldP spid="37" grpId="0" animBg="1"/>
      <p:bldP spid="37" grpId="1" animBg="1"/>
      <p:bldP spid="39" grpId="0"/>
      <p:bldP spid="39" grpId="1"/>
      <p:bldP spid="41" grpId="0"/>
      <p:bldP spid="41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5600" y="1964531"/>
            <a:ext cx="33698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dirty="0" smtClean="0">
                <a:solidFill>
                  <a:prstClr val="black"/>
                </a:solidFill>
                <a:latin typeface="BadaBoom BB"/>
              </a:rPr>
              <a:t>Module 6</a:t>
            </a:r>
            <a:endParaRPr lang="en-IN" sz="6000" dirty="0">
              <a:solidFill>
                <a:prstClr val="black"/>
              </a:solidFill>
              <a:latin typeface="BadaBoom BB"/>
            </a:endParaRPr>
          </a:p>
        </p:txBody>
      </p:sp>
    </p:spTree>
    <p:extLst>
      <p:ext uri="{BB962C8B-B14F-4D97-AF65-F5344CB8AC3E}">
        <p14:creationId xmlns:p14="http://schemas.microsoft.com/office/powerpoint/2010/main" val="128106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3400" y="3503771"/>
            <a:ext cx="4039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/>
              </a:rPr>
              <a:t>Thus, this is a TRUE statement.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0264" y="1659731"/>
            <a:ext cx="739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dirty="0">
                <a:solidFill>
                  <a:prstClr val="black"/>
                </a:solidFill>
                <a:latin typeface="Bookman Old Style"/>
              </a:rPr>
              <a:t>Note that what we call a line segment now a days is what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0264" y="2246958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dirty="0" smtClean="0">
                <a:solidFill>
                  <a:prstClr val="black"/>
                </a:solidFill>
                <a:latin typeface="Bookman Old Style"/>
              </a:rPr>
              <a:t>A line segment is a part of a line.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0264" y="2589371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dirty="0">
                <a:solidFill>
                  <a:prstClr val="black"/>
                </a:solidFill>
                <a:latin typeface="Bookman Old Style"/>
              </a:rPr>
              <a:t>Since a line extends indefinitely </a:t>
            </a:r>
            <a:r>
              <a:rPr lang="en-US" dirty="0" smtClean="0">
                <a:solidFill>
                  <a:prstClr val="black"/>
                </a:solidFill>
                <a:latin typeface="Bookman Old Style"/>
              </a:rPr>
              <a:t>on </a:t>
            </a:r>
            <a:r>
              <a:rPr lang="en-US" dirty="0">
                <a:solidFill>
                  <a:prstClr val="black"/>
                </a:solidFill>
                <a:latin typeface="Bookman Old Style"/>
              </a:rPr>
              <a:t>both the </a:t>
            </a:r>
            <a:r>
              <a:rPr lang="en-US" dirty="0" smtClean="0">
                <a:solidFill>
                  <a:prstClr val="black"/>
                </a:solidFill>
                <a:latin typeface="Bookman Old Style"/>
              </a:rPr>
              <a:t>directions,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0264" y="2894171"/>
            <a:ext cx="70789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Bookman Old Style"/>
              </a:rPr>
              <a:t>    </a:t>
            </a:r>
            <a:r>
              <a:rPr lang="en-US" dirty="0">
                <a:solidFill>
                  <a:prstClr val="black"/>
                </a:solidFill>
                <a:latin typeface="Bookman Old Style"/>
              </a:rPr>
              <a:t>a</a:t>
            </a:r>
            <a:r>
              <a:rPr lang="en-US" dirty="0" smtClean="0">
                <a:solidFill>
                  <a:prstClr val="black"/>
                </a:solidFill>
                <a:latin typeface="Bookman Old Style"/>
              </a:rPr>
              <a:t> line segment can be extended indefinitely on    </a:t>
            </a:r>
          </a:p>
          <a:p>
            <a:r>
              <a:rPr lang="en-US" dirty="0">
                <a:solidFill>
                  <a:prstClr val="black"/>
                </a:solidFill>
                <a:latin typeface="Bookman Old Style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Bookman Old Style"/>
              </a:rPr>
              <a:t>    both the sides.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41072" y="1946255"/>
            <a:ext cx="381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/>
              </a:rPr>
              <a:t>Euclid </a:t>
            </a:r>
            <a:r>
              <a:rPr lang="en-US" dirty="0">
                <a:solidFill>
                  <a:prstClr val="black"/>
                </a:solidFill>
                <a:latin typeface="Bookman Old Style"/>
              </a:rPr>
              <a:t>called a terminated line.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20142" y="198536"/>
            <a:ext cx="86675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28350" algn="just"/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(iii) A 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terminated line can be produced indefinitely on both </a:t>
            </a:r>
            <a:endParaRPr lang="en-US" b="1" dirty="0" smtClean="0">
              <a:solidFill>
                <a:srgbClr val="0000FF"/>
              </a:solidFill>
              <a:latin typeface="Bookman Old Style"/>
            </a:endParaRPr>
          </a:p>
          <a:p>
            <a:pPr marR="28350" algn="just"/>
            <a:r>
              <a:rPr lang="en-US" b="1" dirty="0">
                <a:solidFill>
                  <a:srgbClr val="0000FF"/>
                </a:solidFill>
                <a:latin typeface="Bookman Old Style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     the 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sides.</a:t>
            </a:r>
            <a:endParaRPr lang="en-US" b="1" dirty="0" smtClean="0">
              <a:solidFill>
                <a:srgbClr val="0000FF"/>
              </a:solidFill>
              <a:latin typeface="Bookman Old Styl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4418" y="198536"/>
            <a:ext cx="2135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/>
              </a:rPr>
              <a:t>terminated line 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490914" y="1187329"/>
            <a:ext cx="5057775" cy="952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919664" y="1191754"/>
            <a:ext cx="2300445" cy="36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193757" y="116728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67079" y="1211935"/>
            <a:ext cx="314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Bookman Old Style"/>
              </a:rPr>
              <a:t>A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 flipH="1">
            <a:off x="5015164" y="1200029"/>
            <a:ext cx="5048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Bookman Old Style"/>
              </a:rPr>
              <a:t>B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888709" y="116443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4" name="Cloud Callout 33"/>
          <p:cNvSpPr/>
          <p:nvPr/>
        </p:nvSpPr>
        <p:spPr bwMode="auto">
          <a:xfrm flipH="1" flipV="1">
            <a:off x="3493736" y="1608430"/>
            <a:ext cx="3254977" cy="1336624"/>
          </a:xfrm>
          <a:prstGeom prst="cloudCallout">
            <a:avLst>
              <a:gd name="adj1" fmla="val 71358"/>
              <a:gd name="adj2" fmla="val 123167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493736" y="1870853"/>
            <a:ext cx="3065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Terminated line </a:t>
            </a:r>
          </a:p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is nothing but</a:t>
            </a:r>
          </a:p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l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ine segment</a:t>
            </a:r>
          </a:p>
        </p:txBody>
      </p:sp>
      <p:sp>
        <p:nvSpPr>
          <p:cNvPr id="36" name="Cloud Callout 35"/>
          <p:cNvSpPr/>
          <p:nvPr/>
        </p:nvSpPr>
        <p:spPr bwMode="auto">
          <a:xfrm flipH="1" flipV="1">
            <a:off x="1471864" y="1858917"/>
            <a:ext cx="2758583" cy="1132785"/>
          </a:xfrm>
          <a:prstGeom prst="cloudCallout">
            <a:avLst>
              <a:gd name="adj1" fmla="val -27644"/>
              <a:gd name="adj2" fmla="val 96600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61220" y="2121340"/>
            <a:ext cx="3065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Line segment is </a:t>
            </a:r>
          </a:p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part of a line.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378230" y="2086593"/>
            <a:ext cx="3065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 line extends </a:t>
            </a:r>
          </a:p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indefinitely on </a:t>
            </a:r>
          </a:p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both sides</a:t>
            </a:r>
          </a:p>
        </p:txBody>
      </p:sp>
      <p:sp>
        <p:nvSpPr>
          <p:cNvPr id="39" name="Cloud Callout 38"/>
          <p:cNvSpPr/>
          <p:nvPr/>
        </p:nvSpPr>
        <p:spPr bwMode="auto">
          <a:xfrm flipH="1" flipV="1">
            <a:off x="2696719" y="2312708"/>
            <a:ext cx="3686298" cy="1402595"/>
          </a:xfrm>
          <a:prstGeom prst="cloudCallout">
            <a:avLst>
              <a:gd name="adj1" fmla="val 71358"/>
              <a:gd name="adj2" fmla="val 123167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1" name="Cloud Callout 40"/>
          <p:cNvSpPr/>
          <p:nvPr/>
        </p:nvSpPr>
        <p:spPr bwMode="auto">
          <a:xfrm flipH="1" flipV="1">
            <a:off x="2713830" y="2320224"/>
            <a:ext cx="3686298" cy="1402595"/>
          </a:xfrm>
          <a:prstGeom prst="cloudCallout">
            <a:avLst>
              <a:gd name="adj1" fmla="val -30964"/>
              <a:gd name="adj2" fmla="val 121809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29187" y="2696892"/>
            <a:ext cx="3314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Thus, a terminated line can be produced indefinitely on both the sides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114453" y="2772578"/>
            <a:ext cx="2808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 The given statement is  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TRUE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.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43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6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50"/>
                            </p:stCondLst>
                            <p:childTnLst>
                              <p:par>
                                <p:cTn id="7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9" grpId="0"/>
      <p:bldP spid="21" grpId="0"/>
      <p:bldP spid="23" grpId="0"/>
      <p:bldP spid="30" grpId="0"/>
      <p:bldP spid="20" grpId="0"/>
      <p:bldP spid="2" grpId="0"/>
      <p:bldP spid="2" grpId="1"/>
      <p:bldP spid="26" grpId="0" animBg="1"/>
      <p:bldP spid="27" grpId="0"/>
      <p:bldP spid="28" grpId="0"/>
      <p:bldP spid="29" grpId="0" animBg="1"/>
      <p:bldP spid="34" grpId="0" animBg="1"/>
      <p:bldP spid="34" grpId="1" animBg="1"/>
      <p:bldP spid="35" grpId="0"/>
      <p:bldP spid="35" grpId="1"/>
      <p:bldP spid="36" grpId="0" animBg="1"/>
      <p:bldP spid="36" grpId="1" animBg="1"/>
      <p:bldP spid="37" grpId="0"/>
      <p:bldP spid="37" grpId="1"/>
      <p:bldP spid="38" grpId="0"/>
      <p:bldP spid="38" grpId="1"/>
      <p:bldP spid="39" grpId="0" animBg="1"/>
      <p:bldP spid="39" grpId="1" animBg="1"/>
      <p:bldP spid="41" grpId="0" animBg="1"/>
      <p:bldP spid="41" grpId="1" animBg="1"/>
      <p:bldP spid="40" grpId="0"/>
      <p:bldP spid="40" grpId="1"/>
      <p:bldP spid="42" grpId="0"/>
      <p:bldP spid="42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ounded Rectangle 57"/>
          <p:cNvSpPr/>
          <p:nvPr/>
        </p:nvSpPr>
        <p:spPr>
          <a:xfrm>
            <a:off x="6298342" y="843695"/>
            <a:ext cx="2681225" cy="1072538"/>
          </a:xfrm>
          <a:prstGeom prst="roundRect">
            <a:avLst/>
          </a:prstGeom>
          <a:solidFill>
            <a:srgbClr val="D7E4B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" name="Cloud Callout 53"/>
          <p:cNvSpPr/>
          <p:nvPr/>
        </p:nvSpPr>
        <p:spPr bwMode="auto">
          <a:xfrm flipH="1" flipV="1">
            <a:off x="3215596" y="2631602"/>
            <a:ext cx="2681409" cy="1020246"/>
          </a:xfrm>
          <a:prstGeom prst="cloudCallout">
            <a:avLst>
              <a:gd name="adj1" fmla="val -34593"/>
              <a:gd name="adj2" fmla="val 142731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3" name="Cloud Callout 52"/>
          <p:cNvSpPr/>
          <p:nvPr/>
        </p:nvSpPr>
        <p:spPr bwMode="auto">
          <a:xfrm flipH="1" flipV="1">
            <a:off x="2916940" y="2764586"/>
            <a:ext cx="3042287" cy="1157556"/>
          </a:xfrm>
          <a:prstGeom prst="cloudCallout">
            <a:avLst>
              <a:gd name="adj1" fmla="val -45769"/>
              <a:gd name="adj2" fmla="val 146203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743670" y="190681"/>
            <a:ext cx="634020" cy="26754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7087" y="3569196"/>
            <a:ext cx="3914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/>
              </a:rPr>
              <a:t>Thus, this is a True statement.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0264" y="2549068"/>
            <a:ext cx="89820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solidFill>
                  <a:prstClr val="black"/>
                </a:solidFill>
                <a:latin typeface="Bookman Old Style"/>
              </a:rPr>
              <a:t>On superimposing the region bounded by one circle on the other circle </a:t>
            </a:r>
            <a:r>
              <a:rPr lang="en-US" dirty="0" smtClean="0">
                <a:solidFill>
                  <a:prstClr val="black"/>
                </a:solidFill>
                <a:latin typeface="Bookman Old Style"/>
              </a:rPr>
              <a:t>if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7739" y="3119199"/>
            <a:ext cx="40735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/>
              </a:rPr>
              <a:t>Therefore, their radii will be equal.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5492" y="2824003"/>
            <a:ext cx="79152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/>
              </a:rPr>
              <a:t>the </a:t>
            </a:r>
            <a:r>
              <a:rPr lang="en-US" dirty="0">
                <a:solidFill>
                  <a:prstClr val="black"/>
                </a:solidFill>
                <a:latin typeface="Bookman Old Style"/>
              </a:rPr>
              <a:t>circles coincide, </a:t>
            </a:r>
            <a:r>
              <a:rPr lang="en-US" dirty="0" smtClean="0">
                <a:solidFill>
                  <a:prstClr val="black"/>
                </a:solidFill>
                <a:latin typeface="Bookman Old Style"/>
              </a:rPr>
              <a:t>then </a:t>
            </a:r>
            <a:r>
              <a:rPr lang="en-US" dirty="0">
                <a:solidFill>
                  <a:prstClr val="black"/>
                </a:solidFill>
                <a:latin typeface="Bookman Old Style"/>
              </a:rPr>
              <a:t>their </a:t>
            </a:r>
            <a:r>
              <a:rPr lang="en-US" dirty="0" smtClean="0">
                <a:solidFill>
                  <a:prstClr val="black"/>
                </a:solidFill>
                <a:latin typeface="Bookman Old Style"/>
              </a:rPr>
              <a:t>centers </a:t>
            </a:r>
            <a:r>
              <a:rPr lang="en-US" dirty="0">
                <a:solidFill>
                  <a:prstClr val="black"/>
                </a:solidFill>
                <a:latin typeface="Bookman Old Style"/>
              </a:rPr>
              <a:t>and boundaries coincide.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0264" y="135731"/>
            <a:ext cx="86675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28350" algn="just"/>
            <a:r>
              <a:rPr lang="en-US" b="1" dirty="0">
                <a:solidFill>
                  <a:srgbClr val="0000FF"/>
                </a:solidFill>
                <a:latin typeface="Bookman Old Style"/>
              </a:rPr>
              <a:t>(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iv) If 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two circles are equal, then their radii are equal.</a:t>
            </a:r>
            <a:endParaRPr lang="en-US" b="1" dirty="0" smtClean="0">
              <a:solidFill>
                <a:srgbClr val="0000FF"/>
              </a:solidFill>
              <a:latin typeface="Bookman Old Style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5589" y="135731"/>
            <a:ext cx="2662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/>
              </a:rPr>
              <a:t>two </a:t>
            </a:r>
            <a:r>
              <a:rPr lang="en-US" b="1" dirty="0" smtClean="0">
                <a:solidFill>
                  <a:srgbClr val="C00000"/>
                </a:solidFill>
                <a:latin typeface="Bookman Old Style"/>
              </a:rPr>
              <a:t>circles </a:t>
            </a:r>
            <a:r>
              <a:rPr lang="en-US" b="1" dirty="0">
                <a:solidFill>
                  <a:srgbClr val="C00000"/>
                </a:solidFill>
                <a:latin typeface="Bookman Old Style"/>
              </a:rPr>
              <a:t>are equal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9" name="Cloud Callout 28"/>
          <p:cNvSpPr/>
          <p:nvPr/>
        </p:nvSpPr>
        <p:spPr bwMode="auto">
          <a:xfrm flipH="1" flipV="1">
            <a:off x="2648141" y="2056071"/>
            <a:ext cx="3686298" cy="1402595"/>
          </a:xfrm>
          <a:prstGeom prst="cloudCallout">
            <a:avLst>
              <a:gd name="adj1" fmla="val 34925"/>
              <a:gd name="adj2" fmla="val 163233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15989" y="2432739"/>
            <a:ext cx="3153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Let us draw a circle with </a:t>
            </a:r>
            <a:r>
              <a:rPr lang="en-US" sz="1600" b="1" dirty="0" err="1" smtClean="0">
                <a:solidFill>
                  <a:prstClr val="white"/>
                </a:solidFill>
                <a:latin typeface="Bookman Old Style" pitchFamily="18" charset="0"/>
              </a:rPr>
              <a:t>centre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‘O’ and another equal circle with </a:t>
            </a:r>
            <a:r>
              <a:rPr lang="en-US" sz="1600" b="1" dirty="0" err="1" smtClean="0">
                <a:solidFill>
                  <a:prstClr val="white"/>
                </a:solidFill>
                <a:latin typeface="Bookman Old Style" pitchFamily="18" charset="0"/>
              </a:rPr>
              <a:t>centre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‘P’.</a:t>
            </a:r>
          </a:p>
        </p:txBody>
      </p:sp>
      <p:sp>
        <p:nvSpPr>
          <p:cNvPr id="3" name="Oval 2"/>
          <p:cNvSpPr/>
          <p:nvPr/>
        </p:nvSpPr>
        <p:spPr>
          <a:xfrm>
            <a:off x="2127043" y="738187"/>
            <a:ext cx="1526381" cy="15263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4410412" y="738187"/>
            <a:ext cx="1526381" cy="15263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878542" y="1497806"/>
            <a:ext cx="76798" cy="821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70585" y="1210628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O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36643" y="121062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P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05439" y="135731"/>
            <a:ext cx="321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/>
              </a:rPr>
              <a:t>then their radii are equal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2900315" y="1538883"/>
            <a:ext cx="75310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189100" y="1541574"/>
            <a:ext cx="75310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loud Callout 39"/>
          <p:cNvSpPr/>
          <p:nvPr/>
        </p:nvSpPr>
        <p:spPr bwMode="auto">
          <a:xfrm flipH="1" flipV="1">
            <a:off x="2288294" y="2667099"/>
            <a:ext cx="3686298" cy="1402595"/>
          </a:xfrm>
          <a:prstGeom prst="cloudCallout">
            <a:avLst>
              <a:gd name="adj1" fmla="val 33825"/>
              <a:gd name="adj2" fmla="val 71443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616548" y="121062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M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97006" y="121062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Q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3616943" y="1497806"/>
            <a:ext cx="76798" cy="821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Cloud Callout 41"/>
          <p:cNvSpPr/>
          <p:nvPr/>
        </p:nvSpPr>
        <p:spPr bwMode="auto">
          <a:xfrm flipH="1" flipV="1">
            <a:off x="2288638" y="2661415"/>
            <a:ext cx="3686298" cy="1402595"/>
          </a:xfrm>
          <a:prstGeom prst="cloudCallout">
            <a:avLst>
              <a:gd name="adj1" fmla="val -28240"/>
              <a:gd name="adj2" fmla="val 72054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636387" y="3004578"/>
            <a:ext cx="3027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Let us superimpose </a:t>
            </a:r>
          </a:p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circle with </a:t>
            </a:r>
            <a:r>
              <a:rPr lang="en-US" sz="1600" b="1" dirty="0" err="1" smtClean="0">
                <a:solidFill>
                  <a:prstClr val="white"/>
                </a:solidFill>
                <a:latin typeface="Bookman Old Style" pitchFamily="18" charset="0"/>
              </a:rPr>
              <a:t>centre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‘O’ on </a:t>
            </a:r>
          </a:p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circle with </a:t>
            </a:r>
            <a:r>
              <a:rPr lang="en-US" sz="1600" b="1" dirty="0" err="1" smtClean="0">
                <a:solidFill>
                  <a:prstClr val="white"/>
                </a:solidFill>
                <a:latin typeface="Bookman Old Style" pitchFamily="18" charset="0"/>
              </a:rPr>
              <a:t>centre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‘P’</a:t>
            </a:r>
          </a:p>
        </p:txBody>
      </p:sp>
      <p:sp>
        <p:nvSpPr>
          <p:cNvPr id="48" name="Cloud Callout 47"/>
          <p:cNvSpPr/>
          <p:nvPr/>
        </p:nvSpPr>
        <p:spPr bwMode="auto">
          <a:xfrm flipH="1" flipV="1">
            <a:off x="2829146" y="2593675"/>
            <a:ext cx="3058741" cy="1163817"/>
          </a:xfrm>
          <a:prstGeom prst="cloudCallout">
            <a:avLst>
              <a:gd name="adj1" fmla="val -25581"/>
              <a:gd name="adj2" fmla="val 132331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787298" y="3010261"/>
            <a:ext cx="3027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>
                <a:solidFill>
                  <a:prstClr val="white"/>
                </a:solidFill>
                <a:latin typeface="Bookman Old Style" pitchFamily="18" charset="0"/>
              </a:rPr>
              <a:t>Centres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‘O’ and ‘P’ </a:t>
            </a:r>
          </a:p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coincide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844533" y="3050367"/>
            <a:ext cx="3027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All points on </a:t>
            </a:r>
          </a:p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boundary coincide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995864" y="2878931"/>
            <a:ext cx="3027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i.e. Both radii</a:t>
            </a:r>
          </a:p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OM and PQ coincide</a:t>
            </a:r>
          </a:p>
        </p:txBody>
      </p:sp>
      <p:cxnSp>
        <p:nvCxnSpPr>
          <p:cNvPr id="52" name="Straight Connector 51"/>
          <p:cNvCxnSpPr/>
          <p:nvPr/>
        </p:nvCxnSpPr>
        <p:spPr>
          <a:xfrm>
            <a:off x="5205664" y="1541574"/>
            <a:ext cx="753109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5901950" y="1497806"/>
            <a:ext cx="76798" cy="821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159845" y="1497806"/>
            <a:ext cx="76798" cy="821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990548" y="3034651"/>
            <a:ext cx="2971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Also, boundaries of the circles coincide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021064" y="2979956"/>
            <a:ext cx="2971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Symbol"/>
              <a:buChar char="\"/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The given statement </a:t>
            </a:r>
          </a:p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is 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TRUE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</a:t>
            </a:r>
            <a:endParaRPr lang="en-US" sz="1600" b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7531768" y="1127750"/>
            <a:ext cx="707187" cy="26754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6368134" y="1579960"/>
            <a:ext cx="978243" cy="267544"/>
          </a:xfrm>
          <a:prstGeom prst="roundRect">
            <a:avLst>
              <a:gd name="adj" fmla="val 30761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312568" y="856685"/>
            <a:ext cx="29276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Radius is the segment joining the </a:t>
            </a:r>
            <a:r>
              <a:rPr lang="en-US" sz="1500" b="1" dirty="0" err="1" smtClean="0">
                <a:solidFill>
                  <a:prstClr val="black"/>
                </a:solidFill>
                <a:latin typeface="Bookman Old Style" pitchFamily="18" charset="0"/>
              </a:rPr>
              <a:t>centre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 of a circle to any point on the boundary of the circle</a:t>
            </a:r>
          </a:p>
        </p:txBody>
      </p:sp>
      <p:sp>
        <p:nvSpPr>
          <p:cNvPr id="61" name="Half Frame 60"/>
          <p:cNvSpPr/>
          <p:nvPr/>
        </p:nvSpPr>
        <p:spPr>
          <a:xfrm rot="13918288">
            <a:off x="6779949" y="1739520"/>
            <a:ext cx="154611" cy="391715"/>
          </a:xfrm>
          <a:prstGeom prst="halfFrame">
            <a:avLst>
              <a:gd name="adj1" fmla="val 16443"/>
              <a:gd name="adj2" fmla="val 17997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2" name="Half Frame 61"/>
          <p:cNvSpPr/>
          <p:nvPr/>
        </p:nvSpPr>
        <p:spPr>
          <a:xfrm rot="13918288">
            <a:off x="7808056" y="723882"/>
            <a:ext cx="154611" cy="391715"/>
          </a:xfrm>
          <a:prstGeom prst="halfFrame">
            <a:avLst>
              <a:gd name="adj1" fmla="val 16443"/>
              <a:gd name="adj2" fmla="val 17997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920586" y="2894171"/>
            <a:ext cx="3027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radii OM and PQ are equal</a:t>
            </a:r>
          </a:p>
        </p:txBody>
      </p:sp>
    </p:spTree>
    <p:extLst>
      <p:ext uri="{BB962C8B-B14F-4D97-AF65-F5344CB8AC3E}">
        <p14:creationId xmlns:p14="http://schemas.microsoft.com/office/powerpoint/2010/main" val="183570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"/>
                            </p:stCondLst>
                            <p:childTnLst>
                              <p:par>
                                <p:cTn id="2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250"/>
                            </p:stCondLst>
                            <p:childTnLst>
                              <p:par>
                                <p:cTn id="4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2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250"/>
                            </p:stCondLst>
                            <p:childTnLst>
                              <p:par>
                                <p:cTn id="5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14524E-6 L 0.25 3.14524E-6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59019E-6 L 0.25 2.59019E-6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59019E-6 L 0.25 2.59019E-6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9019E-6 L 0.25 2.59019E-6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6716E-6 L 0.25486 0.05581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43" y="2775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6716E-6 L 0.24809 0.06136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96" y="3053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0"/>
                            </p:stCondLst>
                            <p:childTnLst>
                              <p:par>
                                <p:cTn id="13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9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52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54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3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8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00"/>
                            </p:stCondLst>
                            <p:childTnLst>
                              <p:par>
                                <p:cTn id="200" presetID="3" presetClass="emph" presetSubtype="1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01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03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5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06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7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8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00"/>
                            </p:stCondLst>
                            <p:childTnLst>
                              <p:par>
                                <p:cTn id="2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2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2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3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1500"/>
                            </p:stCondLst>
                            <p:childTnLst>
                              <p:par>
                                <p:cTn id="2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2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2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500"/>
                            </p:stCondLst>
                            <p:childTnLst>
                              <p:par>
                                <p:cTn id="2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1000"/>
                            </p:stCondLst>
                            <p:childTnLst>
                              <p:par>
                                <p:cTn id="2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500"/>
                            </p:stCondLst>
                            <p:childTnLst>
                              <p:par>
                                <p:cTn id="3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1000"/>
                            </p:stCondLst>
                            <p:childTnLst>
                              <p:par>
                                <p:cTn id="3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8" grpId="1" animBg="1"/>
      <p:bldP spid="54" grpId="0" animBg="1"/>
      <p:bldP spid="54" grpId="1" animBg="1"/>
      <p:bldP spid="53" grpId="0" animBg="1"/>
      <p:bldP spid="53" grpId="1" animBg="1"/>
      <p:bldP spid="37" grpId="0" animBg="1"/>
      <p:bldP spid="37" grpId="1" animBg="1"/>
      <p:bldP spid="5" grpId="0"/>
      <p:bldP spid="7" grpId="0"/>
      <p:bldP spid="8" grpId="0"/>
      <p:bldP spid="13" grpId="0"/>
      <p:bldP spid="9" grpId="0"/>
      <p:bldP spid="2" grpId="0"/>
      <p:bldP spid="2" grpId="1"/>
      <p:bldP spid="29" grpId="0" animBg="1"/>
      <p:bldP spid="29" grpId="1" animBg="1"/>
      <p:bldP spid="30" grpId="0"/>
      <p:bldP spid="30" grpId="1"/>
      <p:bldP spid="3" grpId="0" animBg="1"/>
      <p:bldP spid="3" grpId="1" animBg="1"/>
      <p:bldP spid="31" grpId="0" animBg="1"/>
      <p:bldP spid="4" grpId="0" animBg="1"/>
      <p:bldP spid="4" grpId="1" animBg="1"/>
      <p:bldP spid="6" grpId="0"/>
      <p:bldP spid="6" grpId="1"/>
      <p:bldP spid="6" grpId="2"/>
      <p:bldP spid="6" grpId="3"/>
      <p:bldP spid="33" grpId="0"/>
      <p:bldP spid="33" grpId="1"/>
      <p:bldP spid="33" grpId="2"/>
      <p:bldP spid="34" grpId="0"/>
      <p:bldP spid="34" grpId="1"/>
      <p:bldP spid="40" grpId="0" animBg="1"/>
      <p:bldP spid="40" grpId="1" animBg="1"/>
      <p:bldP spid="43" grpId="0"/>
      <p:bldP spid="43" grpId="1"/>
      <p:bldP spid="43" grpId="2"/>
      <p:bldP spid="43" grpId="3"/>
      <p:bldP spid="44" grpId="0"/>
      <p:bldP spid="44" grpId="1"/>
      <p:bldP spid="44" grpId="2"/>
      <p:bldP spid="47" grpId="0" animBg="1"/>
      <p:bldP spid="47" grpId="1" animBg="1"/>
      <p:bldP spid="42" grpId="0" animBg="1"/>
      <p:bldP spid="42" grpId="1" animBg="1"/>
      <p:bldP spid="41" grpId="0"/>
      <p:bldP spid="41" grpId="1"/>
      <p:bldP spid="48" grpId="0" animBg="1"/>
      <p:bldP spid="48" grpId="1" animBg="1"/>
      <p:bldP spid="49" grpId="0"/>
      <p:bldP spid="49" grpId="1"/>
      <p:bldP spid="50" grpId="0"/>
      <p:bldP spid="50" grpId="1"/>
      <p:bldP spid="51" grpId="0"/>
      <p:bldP spid="51" grpId="1"/>
      <p:bldP spid="46" grpId="0" animBg="1"/>
      <p:bldP spid="46" grpId="1" animBg="1"/>
      <p:bldP spid="46" grpId="2" animBg="1"/>
      <p:bldP spid="32" grpId="0" animBg="1"/>
      <p:bldP spid="45" grpId="0"/>
      <p:bldP spid="45" grpId="1"/>
      <p:bldP spid="56" grpId="0"/>
      <p:bldP spid="56" grpId="1"/>
      <p:bldP spid="59" grpId="0" animBg="1"/>
      <p:bldP spid="59" grpId="1" animBg="1"/>
      <p:bldP spid="60" grpId="0" animBg="1"/>
      <p:bldP spid="60" grpId="1" animBg="1"/>
      <p:bldP spid="57" grpId="0"/>
      <p:bldP spid="57" grpId="1"/>
      <p:bldP spid="61" grpId="0" animBg="1"/>
      <p:bldP spid="61" grpId="1" animBg="1"/>
      <p:bldP spid="62" grpId="0" animBg="1"/>
      <p:bldP spid="62" grpId="1" animBg="1"/>
      <p:bldP spid="55" grpId="0"/>
      <p:bldP spid="55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156269"/>
            <a:ext cx="701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28350" algn="just"/>
            <a:r>
              <a:rPr lang="en-US" b="1" dirty="0">
                <a:solidFill>
                  <a:srgbClr val="0000FF"/>
                </a:solidFill>
                <a:latin typeface="Bookman Old Style"/>
              </a:rPr>
              <a:t>(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v) In 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Figure, if AB = PQ and PQ = XY, then AB = XY.</a:t>
            </a:r>
            <a:endParaRPr lang="en-US" b="1" dirty="0" smtClean="0">
              <a:solidFill>
                <a:srgbClr val="0000FF"/>
              </a:solidFill>
              <a:latin typeface="Bookman Old Style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42751" y="1151870"/>
            <a:ext cx="1524000" cy="1371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400602" y="1228070"/>
            <a:ext cx="1628774" cy="12668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232937" y="113520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11318" y="250680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010803" y="119282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369645" y="247584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2731" y="2523529"/>
            <a:ext cx="314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Bookman Old Style"/>
              </a:rPr>
              <a:t>A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951271" y="941724"/>
            <a:ext cx="3177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Bookman Old Style"/>
              </a:rPr>
              <a:t>Y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33155" y="866100"/>
            <a:ext cx="314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Bookman Old Style"/>
              </a:rPr>
              <a:t>B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59755" y="907908"/>
            <a:ext cx="3289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Bookman Old Style"/>
              </a:rPr>
              <a:t>Q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57351" y="2523946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Bookman Old Style"/>
              </a:rPr>
              <a:t>P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29151" y="2488584"/>
            <a:ext cx="3241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Bookman Old Style"/>
              </a:rPr>
              <a:t>X</a:t>
            </a:r>
            <a:endParaRPr lang="en-US" sz="1400" b="1" dirty="0">
              <a:solidFill>
                <a:prstClr val="black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3517384" y="1180445"/>
            <a:ext cx="1524000" cy="1371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007570" y="116377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485951" y="253537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0664" y="3793331"/>
            <a:ext cx="4136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r>
              <a:rPr lang="en-US" b="1" dirty="0" smtClean="0">
                <a:solidFill>
                  <a:prstClr val="black"/>
                </a:solidFill>
                <a:latin typeface="Bookman Old Style"/>
              </a:rPr>
              <a:t> Thus, this is a true statement.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2905" y="3353942"/>
            <a:ext cx="9096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/>
              </a:rPr>
              <a:t>T</a:t>
            </a:r>
            <a:r>
              <a:rPr lang="en-US" dirty="0" smtClean="0">
                <a:solidFill>
                  <a:prstClr val="black"/>
                </a:solidFill>
                <a:latin typeface="Bookman Old Style"/>
              </a:rPr>
              <a:t>hings </a:t>
            </a:r>
            <a:r>
              <a:rPr lang="en-US" dirty="0">
                <a:solidFill>
                  <a:prstClr val="black"/>
                </a:solidFill>
                <a:latin typeface="Bookman Old Style"/>
              </a:rPr>
              <a:t>which are equal to the same thing are equal to one another.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80870" y="161691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/>
              </a:rPr>
              <a:t>AB = PQ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627120" y="164544"/>
            <a:ext cx="1157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Bookman Old Style"/>
              </a:rPr>
              <a:t>PQ </a:t>
            </a:r>
            <a:r>
              <a:rPr lang="en-US" b="1" dirty="0">
                <a:solidFill>
                  <a:srgbClr val="C00000"/>
                </a:solidFill>
                <a:latin typeface="Bookman Old Style"/>
              </a:rPr>
              <a:t>= </a:t>
            </a:r>
            <a:r>
              <a:rPr lang="en-US" b="1" dirty="0" smtClean="0">
                <a:solidFill>
                  <a:srgbClr val="C00000"/>
                </a:solidFill>
                <a:latin typeface="Bookman Old Style"/>
              </a:rPr>
              <a:t>XY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530325" y="2231231"/>
            <a:ext cx="1202195" cy="45646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620000" y="2278615"/>
            <a:ext cx="435260" cy="35624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232490" y="2284560"/>
            <a:ext cx="435260" cy="356246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582846" y="2274798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/>
              </a:rPr>
              <a:t>AB = PQ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543800" y="2795844"/>
            <a:ext cx="1202195" cy="45646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8232490" y="2850345"/>
            <a:ext cx="435260" cy="35624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620000" y="2850345"/>
            <a:ext cx="435260" cy="356246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96321" y="2839411"/>
            <a:ext cx="1111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/>
              </a:rPr>
              <a:t>PQ </a:t>
            </a:r>
            <a:r>
              <a:rPr lang="en-US" dirty="0">
                <a:solidFill>
                  <a:prstClr val="black"/>
                </a:solidFill>
                <a:latin typeface="Bookman Old Style"/>
              </a:rPr>
              <a:t>= </a:t>
            </a:r>
            <a:r>
              <a:rPr lang="en-US" dirty="0" smtClean="0">
                <a:solidFill>
                  <a:prstClr val="black"/>
                </a:solidFill>
                <a:latin typeface="Bookman Old Style"/>
              </a:rPr>
              <a:t>XY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1" name="Cloud Callout 30"/>
          <p:cNvSpPr/>
          <p:nvPr/>
        </p:nvSpPr>
        <p:spPr>
          <a:xfrm flipH="1">
            <a:off x="2643620" y="3045762"/>
            <a:ext cx="3581400" cy="1905000"/>
          </a:xfrm>
          <a:prstGeom prst="cloudCallout">
            <a:avLst>
              <a:gd name="adj1" fmla="val -76252"/>
              <a:gd name="adj2" fmla="val -58611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sz="2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177019" y="3339519"/>
            <a:ext cx="2579875" cy="1323429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white"/>
                </a:solidFill>
                <a:latin typeface="Comic Sans MS" pitchFamily="66" charset="0"/>
              </a:rPr>
              <a:t>Things which are equal to the same thing are equal to one another</a:t>
            </a:r>
            <a:endParaRPr lang="en-US" sz="2000" b="1" baseline="30000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35" name="Cloud 34"/>
          <p:cNvSpPr/>
          <p:nvPr/>
        </p:nvSpPr>
        <p:spPr>
          <a:xfrm flipH="1">
            <a:off x="3086100" y="3411092"/>
            <a:ext cx="2955683" cy="1434800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sz="2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116075" y="3850481"/>
            <a:ext cx="2579875" cy="400099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r>
              <a:rPr lang="en-US" sz="2000" b="1" dirty="0" smtClean="0">
                <a:solidFill>
                  <a:prstClr val="white"/>
                </a:solidFill>
                <a:latin typeface="Comic Sans MS" pitchFamily="66" charset="0"/>
              </a:rPr>
              <a:t> AB = XY</a:t>
            </a:r>
            <a:endParaRPr lang="en-US" sz="2000" b="1" baseline="30000" dirty="0">
              <a:solidFill>
                <a:prstClr val="white"/>
              </a:solidFill>
              <a:latin typeface="Comic Sans MS" pitchFamily="66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 rot="18821543">
            <a:off x="1470243" y="1758579"/>
            <a:ext cx="76200" cy="154929"/>
            <a:chOff x="6629400" y="1657202"/>
            <a:chExt cx="76200" cy="154929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6629400" y="1659731"/>
              <a:ext cx="0" cy="15240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705600" y="1657202"/>
              <a:ext cx="0" cy="15240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 rot="18821543">
            <a:off x="4284880" y="1753816"/>
            <a:ext cx="76200" cy="154929"/>
            <a:chOff x="6629400" y="1657202"/>
            <a:chExt cx="76200" cy="154929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6629400" y="1659731"/>
              <a:ext cx="0" cy="15240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6705600" y="1657202"/>
              <a:ext cx="0" cy="15240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 rot="18821543">
            <a:off x="4283929" y="1751910"/>
            <a:ext cx="76200" cy="154929"/>
            <a:chOff x="6629400" y="1657202"/>
            <a:chExt cx="76200" cy="154929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6629400" y="1659731"/>
              <a:ext cx="0" cy="1524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6705600" y="1657202"/>
              <a:ext cx="0" cy="1524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 rot="18821543">
            <a:off x="7247162" y="1732858"/>
            <a:ext cx="76200" cy="154929"/>
            <a:chOff x="6629400" y="1657202"/>
            <a:chExt cx="76200" cy="154929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6629400" y="1659731"/>
              <a:ext cx="0" cy="1524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6705600" y="1657202"/>
              <a:ext cx="0" cy="1524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1"/>
          <p:cNvSpPr/>
          <p:nvPr/>
        </p:nvSpPr>
        <p:spPr>
          <a:xfrm>
            <a:off x="3268475" y="3679031"/>
            <a:ext cx="2579875" cy="707876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white"/>
                </a:solidFill>
                <a:latin typeface="Comic Sans MS" pitchFamily="66" charset="0"/>
              </a:rPr>
              <a:t>Thus, the given statement is </a:t>
            </a:r>
            <a:r>
              <a:rPr lang="en-US" sz="2000" b="1" dirty="0" smtClean="0">
                <a:solidFill>
                  <a:srgbClr val="FFFF00"/>
                </a:solidFill>
                <a:latin typeface="Comic Sans MS" pitchFamily="66" charset="0"/>
              </a:rPr>
              <a:t>TRUE</a:t>
            </a:r>
            <a:endParaRPr lang="en-US" sz="2000" b="1" baseline="30000" dirty="0">
              <a:solidFill>
                <a:srgbClr val="FFFF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788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500"/>
                            </p:stCondLst>
                            <p:childTnLst>
                              <p:par>
                                <p:cTn id="1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000"/>
                            </p:stCondLst>
                            <p:childTnLst>
                              <p:par>
                                <p:cTn id="10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00"/>
                            </p:stCondLst>
                            <p:childTnLst>
                              <p:par>
                                <p:cTn id="1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  <p:bldP spid="16" grpId="0"/>
      <p:bldP spid="18" grpId="0" animBg="1"/>
      <p:bldP spid="19" grpId="0" animBg="1"/>
      <p:bldP spid="20" grpId="0"/>
      <p:bldP spid="21" grpId="0"/>
      <p:bldP spid="23" grpId="0"/>
      <p:bldP spid="23" grpId="1"/>
      <p:bldP spid="24" grpId="0"/>
      <p:bldP spid="24" grpId="1"/>
      <p:bldP spid="26" grpId="0" animBg="1"/>
      <p:bldP spid="33" grpId="0" animBg="1"/>
      <p:bldP spid="33" grpId="1" animBg="1"/>
      <p:bldP spid="25" grpId="0" animBg="1"/>
      <p:bldP spid="25" grpId="1" animBg="1"/>
      <p:bldP spid="27" grpId="0"/>
      <p:bldP spid="28" grpId="0" animBg="1"/>
      <p:bldP spid="34" grpId="0" animBg="1"/>
      <p:bldP spid="34" grpId="1" animBg="1"/>
      <p:bldP spid="30" grpId="0" animBg="1"/>
      <p:bldP spid="30" grpId="1" animBg="1"/>
      <p:bldP spid="29" grpId="0"/>
      <p:bldP spid="31" grpId="0" animBg="1"/>
      <p:bldP spid="31" grpId="1" animBg="1"/>
      <p:bldP spid="32" grpId="0"/>
      <p:bldP spid="32" grpId="1"/>
      <p:bldP spid="35" grpId="0" animBg="1"/>
      <p:bldP spid="35" grpId="1" animBg="1"/>
      <p:bldP spid="36" grpId="0"/>
      <p:bldP spid="36" grpId="1"/>
      <p:bldP spid="52" grpId="0"/>
      <p:bldP spid="52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Thank You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7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rizontal Scroll 2"/>
          <p:cNvSpPr/>
          <p:nvPr/>
        </p:nvSpPr>
        <p:spPr>
          <a:xfrm>
            <a:off x="1066800" y="1583531"/>
            <a:ext cx="6705600" cy="1905000"/>
          </a:xfrm>
          <a:prstGeom prst="horizontalScroll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2007035" y="2220188"/>
            <a:ext cx="5129930" cy="707886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Bookman Old Style" pitchFamily="18" charset="0"/>
              </a:rPr>
              <a:t>EUCLID’S AXIOMS</a:t>
            </a:r>
            <a:endParaRPr lang="en-US" sz="40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16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982758" y="1527850"/>
            <a:ext cx="1100051" cy="28978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US" dirty="0" smtClean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982758" y="2693467"/>
            <a:ext cx="1100051" cy="28978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US" dirty="0" smtClean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8817" y="1550471"/>
            <a:ext cx="279786" cy="244276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7018817" y="2721661"/>
            <a:ext cx="279786" cy="244276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7781820" y="2721661"/>
            <a:ext cx="279786" cy="24427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7788442" y="1550471"/>
            <a:ext cx="279786" cy="24427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999304" y="719043"/>
            <a:ext cx="1349135" cy="26754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467682" y="709888"/>
            <a:ext cx="990600" cy="26754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648494" y="713972"/>
            <a:ext cx="710220" cy="26754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47674" y="713972"/>
            <a:ext cx="710220" cy="26754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4648" y="649630"/>
            <a:ext cx="829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Things which are equal to the same thing are equal to one another.</a:t>
            </a:r>
            <a:endParaRPr lang="en-US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4590" y="654796"/>
            <a:ext cx="533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Things which are equal to the same thing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Isosceles Triangle 12"/>
          <p:cNvSpPr/>
          <p:nvPr/>
        </p:nvSpPr>
        <p:spPr>
          <a:xfrm>
            <a:off x="2113722" y="1162949"/>
            <a:ext cx="1047107" cy="761533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14" name="Isosceles Triangle 13"/>
          <p:cNvSpPr/>
          <p:nvPr/>
        </p:nvSpPr>
        <p:spPr>
          <a:xfrm>
            <a:off x="4901514" y="1162949"/>
            <a:ext cx="1047107" cy="761533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Bookman Old Style" pitchFamily="18" charset="0"/>
              </a:rPr>
              <a:t>B</a:t>
            </a:r>
            <a:endParaRPr lang="en-US" sz="20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96076" y="1487060"/>
            <a:ext cx="20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=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91551" y="148807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A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71522" y="152647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=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65438" y="148807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B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19" name="Isosceles Triangle 18"/>
          <p:cNvSpPr/>
          <p:nvPr/>
        </p:nvSpPr>
        <p:spPr>
          <a:xfrm>
            <a:off x="2037522" y="2381682"/>
            <a:ext cx="1102817" cy="802049"/>
          </a:xfrm>
          <a:prstGeom prst="triangle">
            <a:avLst/>
          </a:prstGeom>
          <a:solidFill>
            <a:srgbClr val="00B0F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Bookman Old Style" pitchFamily="18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21" name="Isosceles Triangle 20"/>
          <p:cNvSpPr/>
          <p:nvPr/>
        </p:nvSpPr>
        <p:spPr>
          <a:xfrm>
            <a:off x="4902300" y="1161692"/>
            <a:ext cx="1047107" cy="761533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Bookman Old Style" pitchFamily="18" charset="0"/>
              </a:rPr>
              <a:t>B</a:t>
            </a:r>
            <a:endParaRPr lang="en-US" sz="20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96076" y="2762682"/>
            <a:ext cx="2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=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91551" y="267424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C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71522" y="26709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=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65438" y="267424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B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82758" y="3936577"/>
            <a:ext cx="1100051" cy="28978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US" dirty="0" smtClean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91551" y="391735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A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371522" y="391735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=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765438" y="391735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C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36" name="Isosceles Triangle 35"/>
          <p:cNvSpPr/>
          <p:nvPr/>
        </p:nvSpPr>
        <p:spPr>
          <a:xfrm>
            <a:off x="2037522" y="3677082"/>
            <a:ext cx="1047107" cy="761533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37" name="Isosceles Triangle 36"/>
          <p:cNvSpPr/>
          <p:nvPr/>
        </p:nvSpPr>
        <p:spPr>
          <a:xfrm>
            <a:off x="4744705" y="3677082"/>
            <a:ext cx="1102817" cy="802049"/>
          </a:xfrm>
          <a:prstGeom prst="triangle">
            <a:avLst/>
          </a:prstGeom>
          <a:solidFill>
            <a:srgbClr val="00B0F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Bookman Old Style" pitchFamily="18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96076" y="3981882"/>
            <a:ext cx="2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=</a:t>
            </a:r>
            <a:endParaRPr lang="en-US" b="1" dirty="0">
              <a:latin typeface="Bookman Old Style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52400" y="140742"/>
            <a:ext cx="2484976" cy="400110"/>
            <a:chOff x="152400" y="140742"/>
            <a:chExt cx="2484976" cy="400110"/>
          </a:xfrm>
        </p:grpSpPr>
        <p:sp>
          <p:nvSpPr>
            <p:cNvPr id="2" name="Rounded Rectangle 1"/>
            <p:cNvSpPr/>
            <p:nvPr/>
          </p:nvSpPr>
          <p:spPr>
            <a:xfrm>
              <a:off x="152400" y="140742"/>
              <a:ext cx="2448000" cy="400110"/>
            </a:xfrm>
            <a:prstGeom prst="roundRect">
              <a:avLst/>
            </a:prstGeom>
            <a:solidFill>
              <a:srgbClr val="FF66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2400" y="140742"/>
              <a:ext cx="2484976" cy="400110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Bookman Old Style" pitchFamily="18" charset="0"/>
                </a:rPr>
                <a:t>EUCLID’S AXIOM</a:t>
              </a:r>
              <a:endParaRPr lang="en-US" sz="2000" b="1" dirty="0">
                <a:latin typeface="Bookman Old Style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380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2.16533E-6 L -0.0033 0.24059 " pathEditMode="relative" rAng="0" ptsTypes="AA">
                                      <p:cBhvr>
                                        <p:cTn id="125" dur="100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12030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02344E-6 L -0.00104 0.24768 " pathEditMode="relative" rAng="0" ptsTypes="AA">
                                      <p:cBhvr>
                                        <p:cTn id="127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12369"/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000"/>
                            </p:stCondLst>
                            <p:childTnLst>
                              <p:par>
                                <p:cTn id="15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000"/>
                            </p:stCondLst>
                            <p:childTnLst>
                              <p:par>
                                <p:cTn id="1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500"/>
                            </p:stCondLst>
                            <p:childTnLst>
                              <p:par>
                                <p:cTn id="19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2000"/>
                            </p:stCondLst>
                            <p:childTnLst>
                              <p:par>
                                <p:cTn id="20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500"/>
                            </p:stCondLst>
                            <p:childTnLst>
                              <p:par>
                                <p:cTn id="2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2000"/>
                            </p:stCondLst>
                            <p:childTnLst>
                              <p:par>
                                <p:cTn id="2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34" grpId="0" animBg="1"/>
      <p:bldP spid="34" grpId="1" animBg="1"/>
      <p:bldP spid="35" grpId="0" animBg="1"/>
      <p:bldP spid="35" grpId="1" animBg="1"/>
      <p:bldP spid="33" grpId="0" animBg="1"/>
      <p:bldP spid="33" grpId="1" animBg="1"/>
      <p:bldP spid="32" grpId="0" animBg="1"/>
      <p:bldP spid="32" grpId="1" animBg="1"/>
      <p:bldP spid="20" grpId="0" animBg="1"/>
      <p:bldP spid="20" grpId="1" animBg="1"/>
      <p:bldP spid="12" grpId="0" animBg="1"/>
      <p:bldP spid="12" grpId="1" animBg="1"/>
      <p:bldP spid="10" grpId="0" animBg="1"/>
      <p:bldP spid="10" grpId="1" animBg="1"/>
      <p:bldP spid="9" grpId="0" animBg="1"/>
      <p:bldP spid="9" grpId="1" animBg="1"/>
      <p:bldP spid="6" grpId="0"/>
      <p:bldP spid="8" grpId="0"/>
      <p:bldP spid="8" grpId="1"/>
      <p:bldP spid="13" grpId="0" animBg="1"/>
      <p:bldP spid="14" grpId="0" animBg="1"/>
      <p:bldP spid="15" grpId="0"/>
      <p:bldP spid="16" grpId="0"/>
      <p:bldP spid="17" grpId="0"/>
      <p:bldP spid="18" grpId="0"/>
      <p:bldP spid="19" grpId="0" animBg="1"/>
      <p:bldP spid="21" grpId="0" animBg="1"/>
      <p:bldP spid="21" grpId="1" build="allAtOnce" animBg="1"/>
      <p:bldP spid="22" grpId="0"/>
      <p:bldP spid="23" grpId="0"/>
      <p:bldP spid="24" grpId="0"/>
      <p:bldP spid="25" grpId="0"/>
      <p:bldP spid="28" grpId="0" animBg="1"/>
      <p:bldP spid="29" grpId="0"/>
      <p:bldP spid="30" grpId="0"/>
      <p:bldP spid="31" grpId="0"/>
      <p:bldP spid="36" grpId="0" animBg="1"/>
      <p:bldP spid="37" grpId="0" animBg="1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ounded Rectangle 81"/>
          <p:cNvSpPr/>
          <p:nvPr/>
        </p:nvSpPr>
        <p:spPr>
          <a:xfrm>
            <a:off x="5923833" y="1012076"/>
            <a:ext cx="917498" cy="33477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IN" sz="1050">
              <a:solidFill>
                <a:prstClr val="white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4610104" y="1002426"/>
            <a:ext cx="917498" cy="33477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IN" sz="1050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27674" y="1002730"/>
            <a:ext cx="3270170" cy="33477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IN" sz="1050">
              <a:solidFill>
                <a:prstClr val="white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202926" y="1005816"/>
            <a:ext cx="864096" cy="33477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27584" y="1005816"/>
            <a:ext cx="864096" cy="33477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971256"/>
            <a:ext cx="6365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0000FF"/>
                </a:solidFill>
                <a:latin typeface="Bookman Old Style" pitchFamily="18" charset="0"/>
              </a:rPr>
              <a:t>If equals are added to equals, the wholes are equal</a:t>
            </a:r>
            <a:endParaRPr lang="en-US" sz="18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7844" y="971256"/>
            <a:ext cx="3619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C00000"/>
                </a:solidFill>
                <a:latin typeface="Bookman Old Style" pitchFamily="18" charset="0"/>
              </a:rPr>
              <a:t>If equals are added to equals</a:t>
            </a:r>
            <a:endParaRPr lang="en-US" sz="18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7" name="Cloud Callout 6"/>
          <p:cNvSpPr/>
          <p:nvPr/>
        </p:nvSpPr>
        <p:spPr bwMode="auto">
          <a:xfrm rot="10800000" flipH="1" flipV="1">
            <a:off x="5170545" y="1331430"/>
            <a:ext cx="3469704" cy="1681887"/>
          </a:xfrm>
          <a:prstGeom prst="cloudCallout">
            <a:avLst>
              <a:gd name="adj1" fmla="val -147592"/>
              <a:gd name="adj2" fmla="val -48065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6974" y="1856246"/>
            <a:ext cx="32364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  <a:sym typeface="Symbol"/>
              </a:rPr>
              <a:t>Let us have two squares equal to each other</a:t>
            </a:r>
            <a:endParaRPr lang="en-US" sz="2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30579" y="1695630"/>
            <a:ext cx="299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Bookman Old Style" pitchFamily="18" charset="0"/>
              </a:rPr>
              <a:t>=</a:t>
            </a:r>
            <a:endParaRPr lang="en-US" sz="3200" b="1" dirty="0">
              <a:latin typeface="Bookman Old Style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30578" y="2681542"/>
            <a:ext cx="436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Bookman Old Style" pitchFamily="18" charset="0"/>
              </a:rPr>
              <a:t>=</a:t>
            </a:r>
            <a:endParaRPr lang="en-US" sz="3200" b="1" dirty="0">
              <a:latin typeface="Bookman Old Style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221136" y="1962106"/>
            <a:ext cx="1006842" cy="45034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57785" y="199917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Bookman Old Style" pitchFamily="18" charset="0"/>
              </a:rPr>
              <a:t>A = B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256844" y="2836450"/>
            <a:ext cx="1006842" cy="45034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93493" y="287352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Bookman Old Style" pitchFamily="18" charset="0"/>
              </a:rPr>
              <a:t>C = D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20" name="Cloud Callout 19"/>
          <p:cNvSpPr/>
          <p:nvPr/>
        </p:nvSpPr>
        <p:spPr bwMode="auto">
          <a:xfrm rot="10800000" flipH="1" flipV="1">
            <a:off x="5076077" y="1358521"/>
            <a:ext cx="3713371" cy="1351889"/>
          </a:xfrm>
          <a:prstGeom prst="cloudCallout">
            <a:avLst>
              <a:gd name="adj1" fmla="val -79487"/>
              <a:gd name="adj2" fmla="val -46386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95154" y="1626721"/>
            <a:ext cx="32364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  <a:sym typeface="Symbol"/>
              </a:rPr>
              <a:t>Let us have another two squares equal to each other</a:t>
            </a:r>
            <a:endParaRPr lang="en-US" sz="2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635404" y="1623908"/>
            <a:ext cx="720080" cy="71725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baseline="-25000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02571" y="3629270"/>
            <a:ext cx="368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ookman Old Style" pitchFamily="18" charset="0"/>
              </a:rPr>
              <a:t>+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79277" y="1716221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Bookman Old Style" pitchFamily="18" charset="0"/>
              </a:rPr>
              <a:t>A</a:t>
            </a:r>
            <a:endParaRPr lang="en-US" sz="2800" b="1" dirty="0">
              <a:latin typeface="Bookman Old Style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335780" y="1619890"/>
            <a:ext cx="720080" cy="71725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baseline="-25000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479653" y="1712203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Bookman Old Style" pitchFamily="18" charset="0"/>
              </a:rPr>
              <a:t>B</a:t>
            </a:r>
            <a:endParaRPr lang="en-US" sz="2800" b="1" dirty="0">
              <a:latin typeface="Bookman Old Style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43024" y="2588533"/>
            <a:ext cx="720080" cy="71725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baseline="-25000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86897" y="2680846"/>
            <a:ext cx="450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Bookman Old Style" pitchFamily="18" charset="0"/>
              </a:rPr>
              <a:t>C</a:t>
            </a:r>
            <a:endParaRPr lang="en-US" sz="2800" b="1" dirty="0">
              <a:latin typeface="Bookman Old Style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343400" y="2584515"/>
            <a:ext cx="720080" cy="71725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baseline="-25000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487273" y="2676828"/>
            <a:ext cx="46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Bookman Old Style" pitchFamily="18" charset="0"/>
              </a:rPr>
              <a:t>D</a:t>
            </a:r>
            <a:endParaRPr lang="en-US" sz="2800" b="1" dirty="0">
              <a:latin typeface="Bookman Old Style" pitchFamily="18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2638832" y="1623908"/>
            <a:ext cx="720080" cy="717257"/>
            <a:chOff x="2771800" y="1074365"/>
            <a:chExt cx="720080" cy="717257"/>
          </a:xfrm>
        </p:grpSpPr>
        <p:sp>
          <p:nvSpPr>
            <p:cNvPr id="39" name="Rectangle 38"/>
            <p:cNvSpPr/>
            <p:nvPr/>
          </p:nvSpPr>
          <p:spPr>
            <a:xfrm>
              <a:off x="2771800" y="1074365"/>
              <a:ext cx="720080" cy="717257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b="1" baseline="-25000" dirty="0">
                <a:solidFill>
                  <a:schemeClr val="tx1"/>
                </a:solidFill>
                <a:latin typeface="Bookman Old Style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915673" y="1166678"/>
              <a:ext cx="4427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atin typeface="Bookman Old Style" pitchFamily="18" charset="0"/>
                </a:rPr>
                <a:t>A</a:t>
              </a:r>
              <a:endParaRPr lang="en-US" sz="2800" b="1" dirty="0">
                <a:latin typeface="Bookman Old Style" pitchFamily="18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643024" y="2589297"/>
            <a:ext cx="720080" cy="717257"/>
            <a:chOff x="2771800" y="1074365"/>
            <a:chExt cx="720080" cy="717257"/>
          </a:xfrm>
        </p:grpSpPr>
        <p:sp>
          <p:nvSpPr>
            <p:cNvPr id="43" name="Rectangle 42"/>
            <p:cNvSpPr/>
            <p:nvPr/>
          </p:nvSpPr>
          <p:spPr>
            <a:xfrm>
              <a:off x="2771800" y="1074365"/>
              <a:ext cx="720080" cy="71725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b="1" baseline="-25000" dirty="0">
                <a:solidFill>
                  <a:schemeClr val="tx1"/>
                </a:solidFill>
                <a:latin typeface="Bookman Old Style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915673" y="1166678"/>
              <a:ext cx="4507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Bookman Old Style" pitchFamily="18" charset="0"/>
                </a:rPr>
                <a:t>C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336544" y="1623318"/>
            <a:ext cx="720080" cy="717257"/>
            <a:chOff x="2771800" y="1074365"/>
            <a:chExt cx="720080" cy="717257"/>
          </a:xfrm>
        </p:grpSpPr>
        <p:sp>
          <p:nvSpPr>
            <p:cNvPr id="46" name="Rectangle 45"/>
            <p:cNvSpPr/>
            <p:nvPr/>
          </p:nvSpPr>
          <p:spPr>
            <a:xfrm>
              <a:off x="2771800" y="1074365"/>
              <a:ext cx="720080" cy="717257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b="1" baseline="-25000" dirty="0">
                <a:solidFill>
                  <a:schemeClr val="tx1"/>
                </a:solidFill>
                <a:latin typeface="Bookman Old Style" pitchFamily="18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915673" y="1166678"/>
              <a:ext cx="4427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atin typeface="Bookman Old Style" pitchFamily="18" charset="0"/>
                </a:rPr>
                <a:t>B</a:t>
              </a:r>
              <a:endParaRPr lang="en-US" sz="2800" b="1" dirty="0">
                <a:latin typeface="Bookman Old Style" pitchFamily="18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340736" y="2588707"/>
            <a:ext cx="720080" cy="717257"/>
            <a:chOff x="2771800" y="1074365"/>
            <a:chExt cx="720080" cy="717257"/>
          </a:xfrm>
        </p:grpSpPr>
        <p:sp>
          <p:nvSpPr>
            <p:cNvPr id="49" name="Rectangle 48"/>
            <p:cNvSpPr/>
            <p:nvPr/>
          </p:nvSpPr>
          <p:spPr>
            <a:xfrm>
              <a:off x="2771800" y="1074365"/>
              <a:ext cx="720080" cy="71725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b="1" baseline="-25000" dirty="0">
                <a:solidFill>
                  <a:schemeClr val="tx1"/>
                </a:solidFill>
                <a:latin typeface="Bookman Old Style" pitchFamily="18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915673" y="1166678"/>
              <a:ext cx="4651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atin typeface="Bookman Old Style" pitchFamily="18" charset="0"/>
                </a:rPr>
                <a:t>D</a:t>
              </a:r>
              <a:endParaRPr lang="en-US" sz="2800" b="1" dirty="0">
                <a:latin typeface="Bookman Old Style" pitchFamily="18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292080" y="3629270"/>
            <a:ext cx="368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ookman Old Style" pitchFamily="18" charset="0"/>
              </a:rPr>
              <a:t>+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054656" y="3533274"/>
            <a:ext cx="720080" cy="71725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baseline="-25000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643024" y="3517017"/>
            <a:ext cx="720080" cy="71725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baseline="-25000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786897" y="3609330"/>
            <a:ext cx="450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Bookman Old Style" pitchFamily="18" charset="0"/>
              </a:rPr>
              <a:t>C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635896" y="3532356"/>
            <a:ext cx="436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Bookman Old Style" pitchFamily="18" charset="0"/>
              </a:rPr>
              <a:t>=</a:t>
            </a:r>
            <a:endParaRPr lang="en-US" sz="3200" b="1" dirty="0">
              <a:latin typeface="Bookman Old Style" pitchFamily="18" charset="0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7271356" y="3663934"/>
            <a:ext cx="1006959" cy="45034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441169" y="3713706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Bookman Old Style" pitchFamily="18" charset="0"/>
              </a:rPr>
              <a:t>E = F</a:t>
            </a:r>
            <a:endParaRPr lang="en-US" sz="1800" b="1" dirty="0">
              <a:latin typeface="Bookman Old Style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092908" y="971818"/>
            <a:ext cx="265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C00000"/>
                </a:solidFill>
                <a:latin typeface="Bookman Old Style" pitchFamily="18" charset="0"/>
              </a:rPr>
              <a:t>the wholes are equal</a:t>
            </a:r>
            <a:endParaRPr lang="en-US" sz="18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198529" y="3625587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Bookman Old Style" pitchFamily="18" charset="0"/>
              </a:rPr>
              <a:t>A</a:t>
            </a:r>
            <a:endParaRPr lang="en-US" sz="2800" b="1" dirty="0">
              <a:latin typeface="Bookman Old Style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981710" y="3013318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Bookman Old Style" pitchFamily="18" charset="0"/>
              </a:rPr>
              <a:t>E</a:t>
            </a:r>
            <a:endParaRPr lang="en-US" sz="2800" b="1" dirty="0">
              <a:latin typeface="Bookman Old Style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318443" y="3483620"/>
            <a:ext cx="720080" cy="71725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baseline="-25000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877670" y="3481652"/>
            <a:ext cx="720080" cy="71725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baseline="-25000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021543" y="3573965"/>
            <a:ext cx="46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Bookman Old Style" pitchFamily="18" charset="0"/>
              </a:rPr>
              <a:t>D</a:t>
            </a:r>
            <a:endParaRPr lang="en-US" sz="2800" b="1" dirty="0">
              <a:latin typeface="Bookman Old Style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462316" y="3575933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Bookman Old Style" pitchFamily="18" charset="0"/>
              </a:rPr>
              <a:t>B</a:t>
            </a:r>
            <a:endParaRPr lang="en-US" sz="2800" b="1" dirty="0">
              <a:latin typeface="Bookman Old Style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245497" y="2963664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Bookman Old Style" pitchFamily="18" charset="0"/>
              </a:rPr>
              <a:t>F</a:t>
            </a:r>
            <a:endParaRPr lang="en-US" sz="2800" b="1" dirty="0">
              <a:latin typeface="Bookman Old Style" pitchFamily="18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152400" y="140742"/>
            <a:ext cx="2484976" cy="400110"/>
            <a:chOff x="152400" y="140742"/>
            <a:chExt cx="2484976" cy="400110"/>
          </a:xfrm>
        </p:grpSpPr>
        <p:sp>
          <p:nvSpPr>
            <p:cNvPr id="62" name="Rounded Rectangle 61"/>
            <p:cNvSpPr/>
            <p:nvPr/>
          </p:nvSpPr>
          <p:spPr>
            <a:xfrm>
              <a:off x="152400" y="140742"/>
              <a:ext cx="2448000" cy="400110"/>
            </a:xfrm>
            <a:prstGeom prst="roundRect">
              <a:avLst/>
            </a:prstGeom>
            <a:solidFill>
              <a:srgbClr val="FF66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52400" y="140742"/>
              <a:ext cx="2484976" cy="400110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Bookman Old Style" pitchFamily="18" charset="0"/>
                </a:rPr>
                <a:t>EUCLID’S AXIOM</a:t>
              </a:r>
              <a:endParaRPr lang="en-US" sz="2000" b="1" dirty="0">
                <a:latin typeface="Bookman Old Style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486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50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78138E-6 L -0.17222 0.36941 " pathEditMode="relative" rAng="0" ptsTypes="AA">
                                      <p:cBhvr>
                                        <p:cTn id="15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11" y="184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05365E-6 L -0.00052 0.18039 " pathEditMode="relative" rAng="0" ptsTypes="AA">
                                      <p:cBhvr>
                                        <p:cTn id="16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90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3784E-6 L -0.00052 0.36078 " pathEditMode="relative" rAng="0" ptsTypes="AA">
                                      <p:cBhvr>
                                        <p:cTn id="17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180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10114E-7 L 0.16806 0.1736 " pathEditMode="relative" rAng="0" ptsTypes="AA">
                                      <p:cBhvr>
                                        <p:cTn id="18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03" y="86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500"/>
                            </p:stCondLst>
                            <p:childTnLst>
                              <p:par>
                                <p:cTn id="19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500"/>
                            </p:stCondLst>
                            <p:childTnLst>
                              <p:par>
                                <p:cTn id="22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000"/>
                            </p:stCondLst>
                            <p:childTnLst>
                              <p:par>
                                <p:cTn id="23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1500"/>
                            </p:stCondLst>
                            <p:childTnLst>
                              <p:par>
                                <p:cTn id="23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0154 L 0.04878 -0.00185 " pathEditMode="relative" rAng="0" ptsTypes="AA">
                                      <p:cBhvr>
                                        <p:cTn id="23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8" y="-31"/>
                                    </p:animMotion>
                                  </p:childTnLst>
                                </p:cTn>
                              </p:par>
                              <p:par>
                                <p:cTn id="2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031 L -0.04931 0.00092 " pathEditMode="relative" rAng="0" ptsTypes="AA">
                                      <p:cBhvr>
                                        <p:cTn id="24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8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2500"/>
                            </p:stCondLst>
                            <p:childTnLst>
                              <p:par>
                                <p:cTn id="2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500"/>
                            </p:stCondLst>
                            <p:childTnLst>
                              <p:par>
                                <p:cTn id="26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1000"/>
                            </p:stCondLst>
                            <p:childTnLst>
                              <p:par>
                                <p:cTn id="26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1500"/>
                            </p:stCondLst>
                            <p:childTnLst>
                              <p:par>
                                <p:cTn id="275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0154 L 0.04879 -0.00185 " pathEditMode="relative" rAng="0" ptsTypes="AA">
                                      <p:cBhvr>
                                        <p:cTn id="27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8" y="-31"/>
                                    </p:animMotion>
                                  </p:childTnLst>
                                </p:cTn>
                              </p:par>
                              <p:par>
                                <p:cTn id="27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2769E-6 L -0.04774 -0.00123 " pathEditMode="relative" rAng="0" ptsTypes="AA">
                                      <p:cBhvr>
                                        <p:cTn id="27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96" y="-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2500"/>
                            </p:stCondLst>
                            <p:childTnLst>
                              <p:par>
                                <p:cTn id="2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3000"/>
                            </p:stCondLst>
                            <p:childTnLst>
                              <p:par>
                                <p:cTn id="28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500"/>
                            </p:stCondLst>
                            <p:childTnLst>
                              <p:par>
                                <p:cTn id="2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1000"/>
                            </p:stCondLst>
                            <p:childTnLst>
                              <p:par>
                                <p:cTn id="3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1500"/>
                            </p:stCondLst>
                            <p:childTnLst>
                              <p:par>
                                <p:cTn id="3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2000"/>
                            </p:stCondLst>
                            <p:childTnLst>
                              <p:par>
                                <p:cTn id="30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2" grpId="1" animBg="1"/>
      <p:bldP spid="73" grpId="0" animBg="1"/>
      <p:bldP spid="73" grpId="1" animBg="1"/>
      <p:bldP spid="25" grpId="0" animBg="1"/>
      <p:bldP spid="25" grpId="1" animBg="1"/>
      <p:bldP spid="19" grpId="0" animBg="1"/>
      <p:bldP spid="19" grpId="1" animBg="1"/>
      <p:bldP spid="5" grpId="0" animBg="1"/>
      <p:bldP spid="5" grpId="1" animBg="1"/>
      <p:bldP spid="2" grpId="0"/>
      <p:bldP spid="3" grpId="0"/>
      <p:bldP spid="3" grpId="1"/>
      <p:bldP spid="7" grpId="0" animBg="1"/>
      <p:bldP spid="7" grpId="1" animBg="1"/>
      <p:bldP spid="8" grpId="0"/>
      <p:bldP spid="8" grpId="1"/>
      <p:bldP spid="11" grpId="0"/>
      <p:bldP spid="14" grpId="0"/>
      <p:bldP spid="15" grpId="0" animBg="1"/>
      <p:bldP spid="16" grpId="0"/>
      <p:bldP spid="17" grpId="0" animBg="1"/>
      <p:bldP spid="18" grpId="0"/>
      <p:bldP spid="20" grpId="0" animBg="1"/>
      <p:bldP spid="20" grpId="1" animBg="1"/>
      <p:bldP spid="21" grpId="0"/>
      <p:bldP spid="21" grpId="1"/>
      <p:bldP spid="26" grpId="0" animBg="1"/>
      <p:bldP spid="27" grpId="0"/>
      <p:bldP spid="32" grpId="0"/>
      <p:bldP spid="33" grpId="0" animBg="1"/>
      <p:bldP spid="34" grpId="0"/>
      <p:bldP spid="35" grpId="0" animBg="1"/>
      <p:bldP spid="36" grpId="0"/>
      <p:bldP spid="37" grpId="0" animBg="1"/>
      <p:bldP spid="38" grpId="0"/>
      <p:bldP spid="51" grpId="0"/>
      <p:bldP spid="53" grpId="0" animBg="1"/>
      <p:bldP spid="53" grpId="1" animBg="1"/>
      <p:bldP spid="56" grpId="0" animBg="1"/>
      <p:bldP spid="56" grpId="1" animBg="1"/>
      <p:bldP spid="57" grpId="0"/>
      <p:bldP spid="57" grpId="1"/>
      <p:bldP spid="70" grpId="0"/>
      <p:bldP spid="71" grpId="0" animBg="1"/>
      <p:bldP spid="72" grpId="0"/>
      <p:bldP spid="74" grpId="0"/>
      <p:bldP spid="74" grpId="1"/>
      <p:bldP spid="75" grpId="0"/>
      <p:bldP spid="75" grpId="1"/>
      <p:bldP spid="76" grpId="0"/>
      <p:bldP spid="77" grpId="0" animBg="1"/>
      <p:bldP spid="77" grpId="1" animBg="1"/>
      <p:bldP spid="78" grpId="0" animBg="1"/>
      <p:bldP spid="78" grpId="1" animBg="1"/>
      <p:bldP spid="79" grpId="0"/>
      <p:bldP spid="79" grpId="1"/>
      <p:bldP spid="80" grpId="0"/>
      <p:bldP spid="80" grpId="1"/>
      <p:bldP spid="8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128130" y="707693"/>
            <a:ext cx="917498" cy="33477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IN" sz="1050">
              <a:solidFill>
                <a:prstClr val="white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338805" y="698043"/>
            <a:ext cx="1365785" cy="33477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IN" sz="1050">
              <a:solidFill>
                <a:prstClr val="white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22543" y="698347"/>
            <a:ext cx="4131141" cy="33477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IN" sz="1050">
              <a:solidFill>
                <a:prstClr val="white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34733" y="701433"/>
            <a:ext cx="864096" cy="33477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28804" y="701433"/>
            <a:ext cx="864096" cy="33477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0772" y="666873"/>
            <a:ext cx="778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0000FF"/>
                </a:solidFill>
                <a:latin typeface="Bookman Old Style" pitchFamily="18" charset="0"/>
              </a:rPr>
              <a:t>If equals are subtracted from equals, the remainders are equal</a:t>
            </a:r>
            <a:endParaRPr lang="en-US" sz="18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7814" y="667435"/>
            <a:ext cx="4506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C00000"/>
                </a:solidFill>
                <a:latin typeface="Bookman Old Style" pitchFamily="18" charset="0"/>
              </a:rPr>
              <a:t>If equals are subtracted from equals</a:t>
            </a:r>
            <a:endParaRPr lang="en-US" sz="18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9" name="Cloud Callout 8"/>
          <p:cNvSpPr/>
          <p:nvPr/>
        </p:nvSpPr>
        <p:spPr bwMode="auto">
          <a:xfrm rot="10800000" flipH="1" flipV="1">
            <a:off x="4971765" y="1027047"/>
            <a:ext cx="3469704" cy="1681887"/>
          </a:xfrm>
          <a:prstGeom prst="cloudCallout">
            <a:avLst>
              <a:gd name="adj1" fmla="val -147592"/>
              <a:gd name="adj2" fmla="val -48065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15781" y="1346617"/>
            <a:ext cx="32364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  <a:sym typeface="Symbol"/>
              </a:rPr>
              <a:t>Let us have two rectangles equal to each other</a:t>
            </a:r>
            <a:endParaRPr lang="en-US" sz="2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31799" y="1391247"/>
            <a:ext cx="299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Bookman Old Style" pitchFamily="18" charset="0"/>
              </a:rPr>
              <a:t>=</a:t>
            </a:r>
            <a:endParaRPr lang="en-US" sz="3200" b="1" dirty="0">
              <a:latin typeface="Bookman Old Style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31798" y="2377159"/>
            <a:ext cx="436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Bookman Old Style" pitchFamily="18" charset="0"/>
              </a:rPr>
              <a:t>=</a:t>
            </a:r>
            <a:endParaRPr lang="en-US" sz="3200" b="1" dirty="0">
              <a:latin typeface="Bookman Old Style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22356" y="1657723"/>
            <a:ext cx="1006842" cy="45034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59005" y="169479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Bookman Old Style" pitchFamily="18" charset="0"/>
              </a:rPr>
              <a:t>A = B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58064" y="2532067"/>
            <a:ext cx="1006842" cy="45034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94713" y="256913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Bookman Old Style" pitchFamily="18" charset="0"/>
              </a:rPr>
              <a:t>C = D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25680" y="1319525"/>
            <a:ext cx="931024" cy="71725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baseline="-25000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03791" y="3324887"/>
            <a:ext cx="368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Bookman Old Style" pitchFamily="18" charset="0"/>
              </a:rPr>
              <a:t>-</a:t>
            </a:r>
            <a:endParaRPr lang="en-US" sz="3200" b="1" dirty="0">
              <a:latin typeface="Bookman Old Style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88895" y="1411838"/>
            <a:ext cx="472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Bookman Old Style" pitchFamily="18" charset="0"/>
              </a:rPr>
              <a:t>A</a:t>
            </a:r>
            <a:endParaRPr lang="en-US" sz="2800" b="1" dirty="0">
              <a:latin typeface="Bookman Old Style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136999" y="1326140"/>
            <a:ext cx="909717" cy="71725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baseline="-25000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80873" y="1407820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Bookman Old Style" pitchFamily="18" charset="0"/>
              </a:rPr>
              <a:t>B</a:t>
            </a:r>
            <a:endParaRPr lang="en-US" sz="2800" b="1" dirty="0">
              <a:latin typeface="Bookman Old Style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363667" y="2284150"/>
            <a:ext cx="800657" cy="71725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baseline="-25000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88117" y="2376463"/>
            <a:ext cx="450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Bookman Old Style" pitchFamily="18" charset="0"/>
              </a:rPr>
              <a:t>C</a:t>
            </a:r>
            <a:endParaRPr lang="en-US" sz="2800" b="1" dirty="0">
              <a:latin typeface="Bookman Old Style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144619" y="2280132"/>
            <a:ext cx="795271" cy="71725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baseline="-25000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88493" y="2372445"/>
            <a:ext cx="46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Bookman Old Style" pitchFamily="18" charset="0"/>
              </a:rPr>
              <a:t>D</a:t>
            </a:r>
            <a:endParaRPr lang="en-US" sz="2800" b="1" dirty="0">
              <a:latin typeface="Bookman Old Style" pitchFamily="18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2225680" y="1319525"/>
            <a:ext cx="934452" cy="717257"/>
            <a:chOff x="2557428" y="1074365"/>
            <a:chExt cx="934452" cy="717257"/>
          </a:xfrm>
        </p:grpSpPr>
        <p:sp>
          <p:nvSpPr>
            <p:cNvPr id="29" name="Rectangle 28"/>
            <p:cNvSpPr/>
            <p:nvPr/>
          </p:nvSpPr>
          <p:spPr>
            <a:xfrm>
              <a:off x="2557428" y="1074365"/>
              <a:ext cx="934452" cy="717257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b="1" baseline="-25000" dirty="0">
                <a:solidFill>
                  <a:schemeClr val="tx1"/>
                </a:solidFill>
                <a:latin typeface="Bookman Old Style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728853" y="1166678"/>
              <a:ext cx="4427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atin typeface="Bookman Old Style" pitchFamily="18" charset="0"/>
                </a:rPr>
                <a:t>A</a:t>
              </a:r>
              <a:endParaRPr lang="en-US" sz="2800" b="1" dirty="0">
                <a:latin typeface="Bookman Old Style" pitchFamily="18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363667" y="2284914"/>
            <a:ext cx="800657" cy="717257"/>
            <a:chOff x="2691223" y="1074365"/>
            <a:chExt cx="800657" cy="717257"/>
          </a:xfrm>
        </p:grpSpPr>
        <p:sp>
          <p:nvSpPr>
            <p:cNvPr id="32" name="Rectangle 31"/>
            <p:cNvSpPr/>
            <p:nvPr/>
          </p:nvSpPr>
          <p:spPr>
            <a:xfrm>
              <a:off x="2691223" y="1074365"/>
              <a:ext cx="800657" cy="71725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b="1" baseline="-25000" dirty="0">
                <a:solidFill>
                  <a:schemeClr val="tx1"/>
                </a:solidFill>
                <a:latin typeface="Bookman Old Style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915673" y="1166678"/>
              <a:ext cx="4507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Bookman Old Style" pitchFamily="18" charset="0"/>
                </a:rPr>
                <a:t>C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137763" y="1318935"/>
            <a:ext cx="908953" cy="717257"/>
            <a:chOff x="2771799" y="1074365"/>
            <a:chExt cx="908953" cy="717257"/>
          </a:xfrm>
        </p:grpSpPr>
        <p:sp>
          <p:nvSpPr>
            <p:cNvPr id="35" name="Rectangle 34"/>
            <p:cNvSpPr/>
            <p:nvPr/>
          </p:nvSpPr>
          <p:spPr>
            <a:xfrm>
              <a:off x="2771799" y="1074365"/>
              <a:ext cx="908953" cy="717257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b="1" baseline="-25000" dirty="0">
                <a:solidFill>
                  <a:schemeClr val="tx1"/>
                </a:solidFill>
                <a:latin typeface="Bookman Old Style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15673" y="1166678"/>
              <a:ext cx="4427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atin typeface="Bookman Old Style" pitchFamily="18" charset="0"/>
                </a:rPr>
                <a:t>B</a:t>
              </a:r>
              <a:endParaRPr lang="en-US" sz="2800" b="1" dirty="0">
                <a:latin typeface="Bookman Old Style" pitchFamily="18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141955" y="2284324"/>
            <a:ext cx="791496" cy="717257"/>
            <a:chOff x="2771799" y="1074365"/>
            <a:chExt cx="791496" cy="717257"/>
          </a:xfrm>
        </p:grpSpPr>
        <p:sp>
          <p:nvSpPr>
            <p:cNvPr id="38" name="Rectangle 37"/>
            <p:cNvSpPr/>
            <p:nvPr/>
          </p:nvSpPr>
          <p:spPr>
            <a:xfrm>
              <a:off x="2771799" y="1074365"/>
              <a:ext cx="791496" cy="71725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b="1" baseline="-25000" dirty="0">
                <a:solidFill>
                  <a:schemeClr val="tx1"/>
                </a:solidFill>
                <a:latin typeface="Bookman Old Style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15673" y="1166678"/>
              <a:ext cx="4651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atin typeface="Bookman Old Style" pitchFamily="18" charset="0"/>
                </a:rPr>
                <a:t>D</a:t>
              </a:r>
              <a:endParaRPr lang="en-US" sz="2800" b="1" dirty="0">
                <a:latin typeface="Bookman Old Style" pitchFamily="18" charset="0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5093300" y="3324887"/>
            <a:ext cx="368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Bookman Old Style" pitchFamily="18" charset="0"/>
              </a:rPr>
              <a:t>-</a:t>
            </a:r>
            <a:endParaRPr lang="en-US" sz="3200" b="1" dirty="0">
              <a:latin typeface="Bookman Old Style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28804" y="3228891"/>
            <a:ext cx="947152" cy="71725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baseline="-25000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363667" y="3212634"/>
            <a:ext cx="800657" cy="71725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baseline="-25000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88117" y="3304947"/>
            <a:ext cx="450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Bookman Old Style" pitchFamily="18" charset="0"/>
              </a:rPr>
              <a:t>C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437116" y="3227973"/>
            <a:ext cx="436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Bookman Old Style" pitchFamily="18" charset="0"/>
              </a:rPr>
              <a:t>=</a:t>
            </a:r>
            <a:endParaRPr lang="en-US" sz="3200" b="1" dirty="0">
              <a:latin typeface="Bookman Old Style" pitchFamily="18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7072576" y="3235081"/>
            <a:ext cx="1006959" cy="45034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242389" y="3284853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Bookman Old Style" pitchFamily="18" charset="0"/>
              </a:rPr>
              <a:t>E = F</a:t>
            </a:r>
            <a:endParaRPr lang="en-US" sz="1800" b="1" dirty="0">
              <a:latin typeface="Bookman Old Style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65633" y="665054"/>
            <a:ext cx="331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C00000"/>
                </a:solidFill>
                <a:latin typeface="Bookman Old Style" pitchFamily="18" charset="0"/>
              </a:rPr>
              <a:t>the remainders are equal</a:t>
            </a:r>
            <a:endParaRPr lang="en-US" sz="18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34554" y="3321204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Bookman Old Style" pitchFamily="18" charset="0"/>
              </a:rPr>
              <a:t>A</a:t>
            </a:r>
            <a:endParaRPr lang="en-US" sz="2800" b="1" dirty="0">
              <a:latin typeface="Bookman Old Style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708924" y="3960639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Bookman Old Style" pitchFamily="18" charset="0"/>
              </a:rPr>
              <a:t>E</a:t>
            </a:r>
            <a:endParaRPr lang="en-US" sz="2800" b="1" dirty="0">
              <a:latin typeface="Bookman Old Style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119662" y="3182501"/>
            <a:ext cx="949017" cy="71399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baseline="-25000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678890" y="3177269"/>
            <a:ext cx="806465" cy="71725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baseline="-25000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822763" y="3269582"/>
            <a:ext cx="46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Bookman Old Style" pitchFamily="18" charset="0"/>
              </a:rPr>
              <a:t>D</a:t>
            </a:r>
            <a:endParaRPr lang="en-US" sz="2800" b="1" dirty="0">
              <a:latin typeface="Bookman Old Style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63536" y="3271550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Bookman Old Style" pitchFamily="18" charset="0"/>
              </a:rPr>
              <a:t>B</a:t>
            </a:r>
            <a:endParaRPr lang="en-US" sz="2800" b="1" dirty="0">
              <a:latin typeface="Bookman Old Style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237316" y="3939602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Bookman Old Style" pitchFamily="18" charset="0"/>
              </a:rPr>
              <a:t>F</a:t>
            </a:r>
            <a:endParaRPr lang="en-US" sz="2800" b="1" dirty="0">
              <a:latin typeface="Bookman Old Style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855354" y="3222403"/>
            <a:ext cx="160021" cy="7171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369396" y="3170497"/>
            <a:ext cx="152235" cy="72004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152400" y="140742"/>
            <a:ext cx="2484976" cy="400110"/>
            <a:chOff x="152400" y="140742"/>
            <a:chExt cx="2484976" cy="400110"/>
          </a:xfrm>
        </p:grpSpPr>
        <p:sp>
          <p:nvSpPr>
            <p:cNvPr id="59" name="Rounded Rectangle 58"/>
            <p:cNvSpPr/>
            <p:nvPr/>
          </p:nvSpPr>
          <p:spPr>
            <a:xfrm>
              <a:off x="152400" y="140742"/>
              <a:ext cx="2448000" cy="400110"/>
            </a:xfrm>
            <a:prstGeom prst="roundRect">
              <a:avLst/>
            </a:prstGeom>
            <a:solidFill>
              <a:srgbClr val="FF66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52400" y="140742"/>
              <a:ext cx="2484976" cy="400110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Bookman Old Style" pitchFamily="18" charset="0"/>
                </a:rPr>
                <a:t>EUCLID’S AXIOM</a:t>
              </a:r>
              <a:endParaRPr lang="en-US" sz="2000" b="1" dirty="0">
                <a:latin typeface="Bookman Old Style" pitchFamily="18" charset="0"/>
              </a:endParaRPr>
            </a:p>
          </p:txBody>
        </p:sp>
      </p:grpSp>
      <p:sp>
        <p:nvSpPr>
          <p:cNvPr id="17" name="Cloud Callout 16"/>
          <p:cNvSpPr/>
          <p:nvPr/>
        </p:nvSpPr>
        <p:spPr bwMode="auto">
          <a:xfrm rot="10800000" flipH="1" flipV="1">
            <a:off x="4805268" y="1025337"/>
            <a:ext cx="3713371" cy="1351889"/>
          </a:xfrm>
          <a:prstGeom prst="cloudCallout">
            <a:avLst>
              <a:gd name="adj1" fmla="val -79487"/>
              <a:gd name="adj2" fmla="val -46386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24345" y="1293537"/>
            <a:ext cx="32364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  <a:sym typeface="Symbol"/>
              </a:rPr>
              <a:t>Let us have two squares equal to each other</a:t>
            </a:r>
            <a:endParaRPr lang="en-US" sz="2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95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50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07407E-6 L -0.17222 0.36945 " pathEditMode="relative" rAng="0" ptsTypes="AA">
                                      <p:cBhvr>
                                        <p:cTn id="15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11" y="184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53005E-6 L -0.00052 0.18027 " pathEditMode="relative" rAng="0" ptsTypes="AA">
                                      <p:cBhvr>
                                        <p:cTn id="16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89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12635E-6 L -0.00052 0.36086 " pathEditMode="relative" rAng="0" ptsTypes="AA">
                                      <p:cBhvr>
                                        <p:cTn id="17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18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69646E-6 L 0.16806 0.17349 " pathEditMode="relative" rAng="0" ptsTypes="AA">
                                      <p:cBhvr>
                                        <p:cTn id="18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03" y="86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500"/>
                            </p:stCondLst>
                            <p:childTnLst>
                              <p:par>
                                <p:cTn id="19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500"/>
                            </p:stCondLst>
                            <p:childTnLst>
                              <p:par>
                                <p:cTn id="22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000"/>
                            </p:stCondLst>
                            <p:childTnLst>
                              <p:par>
                                <p:cTn id="23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1500"/>
                            </p:stCondLst>
                            <p:childTnLst>
                              <p:par>
                                <p:cTn id="23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0154 L 0.04878 -0.00185 " pathEditMode="relative" rAng="0" ptsTypes="AA">
                                      <p:cBhvr>
                                        <p:cTn id="23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8" y="-31"/>
                                    </p:animMotion>
                                  </p:childTnLst>
                                </p:cTn>
                              </p:par>
                              <p:par>
                                <p:cTn id="2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4.87369E-6 L -0.14393 0.00124 " pathEditMode="relative" rAng="0" ptsTypes="AA">
                                      <p:cBhvr>
                                        <p:cTn id="24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70" y="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2500"/>
                            </p:stCondLst>
                            <p:childTnLst>
                              <p:par>
                                <p:cTn id="243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3000"/>
                            </p:stCondLst>
                            <p:childTnLst>
                              <p:par>
                                <p:cTn id="2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500"/>
                            </p:stCondLst>
                            <p:childTnLst>
                              <p:par>
                                <p:cTn id="27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1000"/>
                            </p:stCondLst>
                            <p:childTnLst>
                              <p:par>
                                <p:cTn id="27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1500"/>
                            </p:stCondLst>
                            <p:childTnLst>
                              <p:par>
                                <p:cTn id="285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0154 L 0.04878 -0.00185 " pathEditMode="relative" rAng="0" ptsTypes="AA">
                                      <p:cBhvr>
                                        <p:cTn id="28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8" y="-31"/>
                                    </p:animMotion>
                                  </p:childTnLst>
                                </p:cTn>
                              </p:par>
                              <p:par>
                                <p:cTn id="28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00031 L -0.12171 -0.00062 " pathEditMode="relative" rAng="0" ptsTypes="AA">
                                      <p:cBhvr>
                                        <p:cTn id="28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42" y="-31"/>
                                    </p:animMotion>
                                  </p:childTnLst>
                                </p:cTn>
                              </p:par>
                              <p:par>
                                <p:cTn id="2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2500"/>
                            </p:stCondLst>
                            <p:childTnLst>
                              <p:par>
                                <p:cTn id="293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3000"/>
                            </p:stCondLst>
                            <p:childTnLst>
                              <p:par>
                                <p:cTn id="3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3500"/>
                            </p:stCondLst>
                            <p:childTnLst>
                              <p:par>
                                <p:cTn id="310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70429E-6 L -0.12952 0.00524 " pathEditMode="relative" rAng="0" ptsTypes="AA">
                                      <p:cBhvr>
                                        <p:cTn id="311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76" y="247"/>
                                    </p:animMotion>
                                  </p:childTnLst>
                                </p:cTn>
                              </p:par>
                              <p:par>
                                <p:cTn id="312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07832E-6 L -0.12361 -0.00123 " pathEditMode="relative" rAng="0" ptsTypes="AA">
                                      <p:cBhvr>
                                        <p:cTn id="31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81" y="-62"/>
                                    </p:animMotion>
                                  </p:childTnLst>
                                </p:cTn>
                              </p:par>
                              <p:par>
                                <p:cTn id="31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70244E-6 L 0.12795 -4.70244E-6 " pathEditMode="relative" rAng="0" ptsTypes="AA">
                                      <p:cBhvr>
                                        <p:cTn id="315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89" y="0"/>
                                    </p:animMotion>
                                  </p:childTnLst>
                                </p:cTn>
                              </p:par>
                              <p:par>
                                <p:cTn id="31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7.12303E-7 L 0.12969 -0.00185 " pathEditMode="relative" rAng="0" ptsTypes="AA">
                                      <p:cBhvr>
                                        <p:cTn id="31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76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5500"/>
                            </p:stCondLst>
                            <p:childTnLst>
                              <p:par>
                                <p:cTn id="3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500"/>
                            </p:stCondLst>
                            <p:childTnLst>
                              <p:par>
                                <p:cTn id="3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1500"/>
                            </p:stCondLst>
                            <p:childTnLst>
                              <p:par>
                                <p:cTn id="3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/>
      <p:bldP spid="8" grpId="0"/>
      <p:bldP spid="8" grpId="1"/>
      <p:bldP spid="9" grpId="0" animBg="1"/>
      <p:bldP spid="9" grpId="1" animBg="1"/>
      <p:bldP spid="10" grpId="0"/>
      <p:bldP spid="10" grpId="1"/>
      <p:bldP spid="11" grpId="0"/>
      <p:bldP spid="12" grpId="0"/>
      <p:bldP spid="13" grpId="0" animBg="1"/>
      <p:bldP spid="14" grpId="0"/>
      <p:bldP spid="15" grpId="0" animBg="1"/>
      <p:bldP spid="16" grpId="0"/>
      <p:bldP spid="19" grpId="0" animBg="1"/>
      <p:bldP spid="20" grpId="0"/>
      <p:bldP spid="20" grpId="1"/>
      <p:bldP spid="21" grpId="0"/>
      <p:bldP spid="22" grpId="0" animBg="1"/>
      <p:bldP spid="23" grpId="0"/>
      <p:bldP spid="24" grpId="0" animBg="1"/>
      <p:bldP spid="25" grpId="0"/>
      <p:bldP spid="26" grpId="0" animBg="1"/>
      <p:bldP spid="27" grpId="0"/>
      <p:bldP spid="40" grpId="0"/>
      <p:bldP spid="40" grpId="1"/>
      <p:bldP spid="41" grpId="0" animBg="1"/>
      <p:bldP spid="41" grpId="1" animBg="1"/>
      <p:bldP spid="41" grpId="2" animBg="1"/>
      <p:bldP spid="42" grpId="0" animBg="1"/>
      <p:bldP spid="42" grpId="1" animBg="1"/>
      <p:bldP spid="42" grpId="2" animBg="1"/>
      <p:bldP spid="43" grpId="0"/>
      <p:bldP spid="43" grpId="1"/>
      <p:bldP spid="44" grpId="0"/>
      <p:bldP spid="45" grpId="0" animBg="1"/>
      <p:bldP spid="46" grpId="0"/>
      <p:bldP spid="47" grpId="0"/>
      <p:bldP spid="47" grpId="1"/>
      <p:bldP spid="48" grpId="0"/>
      <p:bldP spid="48" grpId="1"/>
      <p:bldP spid="49" grpId="0"/>
      <p:bldP spid="49" grpId="1"/>
      <p:bldP spid="50" grpId="0" animBg="1"/>
      <p:bldP spid="50" grpId="1" animBg="1"/>
      <p:bldP spid="50" grpId="2" animBg="1"/>
      <p:bldP spid="51" grpId="0" animBg="1"/>
      <p:bldP spid="51" grpId="1" animBg="1"/>
      <p:bldP spid="51" grpId="2" animBg="1"/>
      <p:bldP spid="52" grpId="0"/>
      <p:bldP spid="52" grpId="1"/>
      <p:bldP spid="53" grpId="0"/>
      <p:bldP spid="53" grpId="1"/>
      <p:bldP spid="54" grpId="0"/>
      <p:bldP spid="54" grpId="1"/>
      <p:bldP spid="55" grpId="0" animBg="1"/>
      <p:bldP spid="55" grpId="1" animBg="1"/>
      <p:bldP spid="56" grpId="0" animBg="1"/>
      <p:bldP spid="56" grpId="1" animBg="1"/>
      <p:bldP spid="17" grpId="0" animBg="1"/>
      <p:bldP spid="17" grpId="1" animBg="1"/>
      <p:bldP spid="18" grpId="0"/>
      <p:bldP spid="1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5600" y="1964531"/>
            <a:ext cx="33505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dirty="0" smtClean="0">
                <a:latin typeface="BadaBoom BB"/>
              </a:rPr>
              <a:t>Module 2</a:t>
            </a:r>
            <a:endParaRPr lang="en-IN" sz="6000" dirty="0">
              <a:latin typeface="BadaBoom BB"/>
            </a:endParaRPr>
          </a:p>
        </p:txBody>
      </p:sp>
    </p:spTree>
    <p:extLst>
      <p:ext uri="{BB962C8B-B14F-4D97-AF65-F5344CB8AC3E}">
        <p14:creationId xmlns:p14="http://schemas.microsoft.com/office/powerpoint/2010/main" val="160972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5673904" y="727271"/>
            <a:ext cx="2639747" cy="26754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67551" y="718917"/>
            <a:ext cx="4852149" cy="26754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94526" y="669131"/>
            <a:ext cx="8060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Things which coincide with one another are equal to one another.</a:t>
            </a:r>
            <a:endParaRPr lang="en-US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3" name="Cloud 2"/>
          <p:cNvSpPr/>
          <p:nvPr/>
        </p:nvSpPr>
        <p:spPr>
          <a:xfrm flipH="1">
            <a:off x="4698019" y="1354931"/>
            <a:ext cx="3102349" cy="1246674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ookman Old Style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54620" y="1673468"/>
            <a:ext cx="4390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Let us consider 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a circle</a:t>
            </a:r>
            <a:endParaRPr lang="en-US" sz="2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6" name="Cloud 5"/>
          <p:cNvSpPr/>
          <p:nvPr/>
        </p:nvSpPr>
        <p:spPr>
          <a:xfrm flipH="1">
            <a:off x="739605" y="2878931"/>
            <a:ext cx="3102349" cy="1246674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ookman Old Style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206" y="3197468"/>
            <a:ext cx="4390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Let us consider 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another circle</a:t>
            </a:r>
            <a:endParaRPr lang="en-US" sz="2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4495800" y="1278731"/>
            <a:ext cx="1447800" cy="1447800"/>
          </a:xfrm>
          <a:prstGeom prst="ellipse">
            <a:avLst/>
          </a:prstGeom>
          <a:solidFill>
            <a:srgbClr val="C000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10" name="Cloud 9"/>
          <p:cNvSpPr/>
          <p:nvPr/>
        </p:nvSpPr>
        <p:spPr>
          <a:xfrm flipH="1">
            <a:off x="3200400" y="2916587"/>
            <a:ext cx="3509144" cy="1410144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ookman Old Style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29585" y="3246611"/>
            <a:ext cx="4390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Let us see if circle A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Comic Sans MS" pitchFamily="66" charset="0"/>
              </a:rPr>
              <a:t>c</a:t>
            </a:r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oincide with circle B</a:t>
            </a:r>
          </a:p>
        </p:txBody>
      </p:sp>
      <p:sp>
        <p:nvSpPr>
          <p:cNvPr id="5" name="Oval 4"/>
          <p:cNvSpPr/>
          <p:nvPr/>
        </p:nvSpPr>
        <p:spPr>
          <a:xfrm>
            <a:off x="1547037" y="1278731"/>
            <a:ext cx="1447800" cy="1447800"/>
          </a:xfrm>
          <a:prstGeom prst="ellipse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36055" y="3012802"/>
            <a:ext cx="274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  <a:sym typeface="Symbol"/>
              </a:rPr>
              <a:t> </a:t>
            </a:r>
            <a:r>
              <a:rPr lang="en-US" b="1" dirty="0" smtClean="0">
                <a:latin typeface="Bookman Old Style" pitchFamily="18" charset="0"/>
              </a:rPr>
              <a:t>Circle A = Circle B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495800" y="1281263"/>
            <a:ext cx="1447800" cy="1447800"/>
          </a:xfrm>
          <a:prstGeom prst="ellipse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44011" y="181796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ookman Old Style" pitchFamily="18" charset="0"/>
              </a:rPr>
              <a:t>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95248" y="181796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ookman Old Style" pitchFamily="18" charset="0"/>
              </a:rPr>
              <a:t>A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52400" y="140742"/>
            <a:ext cx="2484976" cy="400110"/>
            <a:chOff x="152400" y="140742"/>
            <a:chExt cx="2484976" cy="400110"/>
          </a:xfrm>
        </p:grpSpPr>
        <p:sp>
          <p:nvSpPr>
            <p:cNvPr id="20" name="Rounded Rectangle 19"/>
            <p:cNvSpPr/>
            <p:nvPr/>
          </p:nvSpPr>
          <p:spPr>
            <a:xfrm>
              <a:off x="152400" y="140742"/>
              <a:ext cx="2448000" cy="400110"/>
            </a:xfrm>
            <a:prstGeom prst="roundRect">
              <a:avLst/>
            </a:prstGeom>
            <a:solidFill>
              <a:srgbClr val="FF66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2400" y="140742"/>
              <a:ext cx="2484976" cy="400110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Bookman Old Style" pitchFamily="18" charset="0"/>
                </a:rPr>
                <a:t>EUCLID’S AXIOM</a:t>
              </a:r>
              <a:endParaRPr lang="en-US" sz="2000" b="1" dirty="0">
                <a:latin typeface="Bookman Old Style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296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89519E-6 L 0.32326 -4.89519E-6 " pathEditMode="relative" rAng="0" ptsTypes="AA">
                                      <p:cBhvr>
                                        <p:cTn id="9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6 -0.00062 L -0.32778 -0.00093 " pathEditMode="relative" rAng="0" ptsTypes="AA">
                                      <p:cBhvr>
                                        <p:cTn id="1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41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9" grpId="0" animBg="1"/>
      <p:bldP spid="9" grpId="1" animBg="1"/>
      <p:bldP spid="2" grpId="0"/>
      <p:bldP spid="3" grpId="0" animBg="1"/>
      <p:bldP spid="3" grpId="1" animBg="1"/>
      <p:bldP spid="4" grpId="0"/>
      <p:bldP spid="6" grpId="0" animBg="1"/>
      <p:bldP spid="6" grpId="1" animBg="1"/>
      <p:bldP spid="7" grpId="0"/>
      <p:bldP spid="8" grpId="0" animBg="1"/>
      <p:bldP spid="10" grpId="0" animBg="1"/>
      <p:bldP spid="10" grpId="1" animBg="1"/>
      <p:bldP spid="11" grpId="0"/>
      <p:bldP spid="5" grpId="0" animBg="1"/>
      <p:bldP spid="5" grpId="1" animBg="1"/>
      <p:bldP spid="5" grpId="2" animBg="1"/>
      <p:bldP spid="15" grpId="0"/>
      <p:bldP spid="17" grpId="0" animBg="1"/>
      <p:bldP spid="17" grpId="1" animBg="1"/>
      <p:bldP spid="13" grpId="0"/>
      <p:bldP spid="13" grpId="1"/>
      <p:bldP spid="13" grpId="2"/>
      <p:bldP spid="12" grpId="0"/>
      <p:bldP spid="12" grpId="1"/>
      <p:bldP spid="12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2001" y="887706"/>
            <a:ext cx="4312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The whole is greater than the part</a:t>
            </a:r>
            <a:endParaRPr lang="en-US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3" name="Cloud 2"/>
          <p:cNvSpPr/>
          <p:nvPr/>
        </p:nvSpPr>
        <p:spPr>
          <a:xfrm flipH="1">
            <a:off x="4698019" y="1573506"/>
            <a:ext cx="3102349" cy="1246674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ookman Old Style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54620" y="1892043"/>
            <a:ext cx="4390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Let us have 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a circle</a:t>
            </a:r>
            <a:endParaRPr lang="en-US" sz="2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533906" y="1497306"/>
            <a:ext cx="1447800" cy="14478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95248" y="180210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ookman Old Style" pitchFamily="18" charset="0"/>
              </a:rPr>
              <a:t>A</a:t>
            </a:r>
          </a:p>
        </p:txBody>
      </p:sp>
      <p:sp>
        <p:nvSpPr>
          <p:cNvPr id="8" name="Pie 7"/>
          <p:cNvSpPr/>
          <p:nvPr/>
        </p:nvSpPr>
        <p:spPr>
          <a:xfrm rot="10800000">
            <a:off x="1521117" y="1506894"/>
            <a:ext cx="1460673" cy="1440861"/>
          </a:xfrm>
          <a:prstGeom prst="pie">
            <a:avLst>
              <a:gd name="adj1" fmla="val 11288250"/>
              <a:gd name="adj2" fmla="val 1620000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loud Callout 8"/>
          <p:cNvSpPr/>
          <p:nvPr/>
        </p:nvSpPr>
        <p:spPr>
          <a:xfrm flipH="1">
            <a:off x="2739503" y="2851457"/>
            <a:ext cx="3102349" cy="1246674"/>
          </a:xfrm>
          <a:prstGeom prst="cloudCallout">
            <a:avLst>
              <a:gd name="adj1" fmla="val 53681"/>
              <a:gd name="adj2" fmla="val -70184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ookman Old Style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96104" y="3169994"/>
            <a:ext cx="4390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This is a part 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of a circle</a:t>
            </a:r>
            <a:endParaRPr lang="en-US" sz="2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36055" y="3231377"/>
            <a:ext cx="3038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  <a:sym typeface="Symbol"/>
              </a:rPr>
              <a:t> </a:t>
            </a:r>
            <a:r>
              <a:rPr lang="en-US" b="1" dirty="0" smtClean="0">
                <a:latin typeface="Bookman Old Style" pitchFamily="18" charset="0"/>
              </a:rPr>
              <a:t>Circle &gt; Part of a circle</a:t>
            </a:r>
            <a:endParaRPr lang="en-US" b="1" dirty="0">
              <a:latin typeface="Bookman Old Style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52400" y="140742"/>
            <a:ext cx="2484976" cy="400110"/>
            <a:chOff x="152400" y="140742"/>
            <a:chExt cx="2484976" cy="400110"/>
          </a:xfrm>
        </p:grpSpPr>
        <p:sp>
          <p:nvSpPr>
            <p:cNvPr id="14" name="Rounded Rectangle 13"/>
            <p:cNvSpPr/>
            <p:nvPr/>
          </p:nvSpPr>
          <p:spPr>
            <a:xfrm>
              <a:off x="152400" y="140742"/>
              <a:ext cx="2448000" cy="400110"/>
            </a:xfrm>
            <a:prstGeom prst="roundRect">
              <a:avLst/>
            </a:prstGeom>
            <a:solidFill>
              <a:srgbClr val="FF66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2400" y="140742"/>
              <a:ext cx="2484976" cy="400110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Bookman Old Style" pitchFamily="18" charset="0"/>
                </a:rPr>
                <a:t>EUCLID’S AXIOM</a:t>
              </a:r>
              <a:endParaRPr lang="en-US" sz="2000" b="1" dirty="0">
                <a:latin typeface="Bookman Old Style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0704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3" grpId="1" animBg="1"/>
      <p:bldP spid="4" grpId="0"/>
      <p:bldP spid="5" grpId="0" animBg="1"/>
      <p:bldP spid="6" grpId="0"/>
      <p:bldP spid="8" grpId="0" animBg="1"/>
      <p:bldP spid="9" grpId="0" animBg="1"/>
      <p:bldP spid="9" grpId="1" animBg="1"/>
      <p:bldP spid="10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2549</TotalTime>
  <Words>1720</Words>
  <Application>Microsoft Office PowerPoint</Application>
  <PresentationFormat>Custom</PresentationFormat>
  <Paragraphs>400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BadaBoom BB</vt:lpstr>
      <vt:lpstr>Book Antiqua</vt:lpstr>
      <vt:lpstr>Bookman Old Style</vt:lpstr>
      <vt:lpstr>Calibri</vt:lpstr>
      <vt:lpstr>Cambria Math</vt:lpstr>
      <vt:lpstr>Comic Sans MS</vt:lpstr>
      <vt:lpstr>Symbol</vt:lpstr>
      <vt:lpstr>Wingdings</vt:lpstr>
      <vt:lpstr>Office Theme</vt:lpstr>
      <vt:lpstr>1_Office Theme</vt:lpstr>
      <vt:lpstr>PowerPoint Presentation</vt:lpstr>
      <vt:lpstr>Introduction to Euclid’s Geometry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T.S BORA</cp:lastModifiedBy>
  <cp:revision>290</cp:revision>
  <dcterms:created xsi:type="dcterms:W3CDTF">2014-02-19T03:01:55Z</dcterms:created>
  <dcterms:modified xsi:type="dcterms:W3CDTF">2022-04-23T03:49:04Z</dcterms:modified>
</cp:coreProperties>
</file>