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9"/>
  </p:notesMasterIdLst>
  <p:sldIdLst>
    <p:sldId id="331" r:id="rId3"/>
    <p:sldId id="327" r:id="rId4"/>
    <p:sldId id="433" r:id="rId5"/>
    <p:sldId id="330" r:id="rId6"/>
    <p:sldId id="328" r:id="rId7"/>
    <p:sldId id="430" r:id="rId8"/>
    <p:sldId id="364" r:id="rId9"/>
    <p:sldId id="431" r:id="rId10"/>
    <p:sldId id="437" r:id="rId11"/>
    <p:sldId id="365" r:id="rId12"/>
    <p:sldId id="279" r:id="rId13"/>
    <p:sldId id="280" r:id="rId14"/>
    <p:sldId id="332" r:id="rId15"/>
    <p:sldId id="257" r:id="rId16"/>
    <p:sldId id="427" r:id="rId17"/>
    <p:sldId id="438" r:id="rId18"/>
  </p:sldIdLst>
  <p:sldSz cx="9144000" cy="5143500" type="screen16x9"/>
  <p:notesSz cx="9144000" cy="6858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85D555-8A8F-4A25-A4BF-46D538BB7A9A}">
          <p14:sldIdLst>
            <p14:sldId id="331"/>
            <p14:sldId id="327"/>
            <p14:sldId id="433"/>
            <p14:sldId id="330"/>
            <p14:sldId id="328"/>
            <p14:sldId id="430"/>
            <p14:sldId id="364"/>
            <p14:sldId id="431"/>
            <p14:sldId id="437"/>
            <p14:sldId id="365"/>
            <p14:sldId id="279"/>
            <p14:sldId id="280"/>
            <p14:sldId id="332"/>
            <p14:sldId id="257"/>
            <p14:sldId id="427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60">
          <p15:clr>
            <a:srgbClr val="A4A3A4"/>
          </p15:clr>
        </p15:guide>
        <p15:guide id="4" orient="horz" pos="180">
          <p15:clr>
            <a:srgbClr val="A4A3A4"/>
          </p15:clr>
        </p15:guide>
        <p15:guide id="5" orient="horz" pos="420">
          <p15:clr>
            <a:srgbClr val="A4A3A4"/>
          </p15:clr>
        </p15:guide>
        <p15:guide id="6" pos="336">
          <p15:clr>
            <a:srgbClr val="A4A3A4"/>
          </p15:clr>
        </p15:guide>
        <p15:guide id="7" pos="5424">
          <p15:clr>
            <a:srgbClr val="A4A3A4"/>
          </p15:clr>
        </p15:guide>
        <p15:guide id="8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3399"/>
    <a:srgbClr val="0000FF"/>
    <a:srgbClr val="00FFFF"/>
    <a:srgbClr val="008000"/>
    <a:srgbClr val="FFC000"/>
    <a:srgbClr val="FFFFFF"/>
    <a:srgbClr val="FF3300"/>
    <a:srgbClr val="FF00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5462" autoAdjust="0"/>
  </p:normalViewPr>
  <p:slideViewPr>
    <p:cSldViewPr>
      <p:cViewPr varScale="1">
        <p:scale>
          <a:sx n="151" d="100"/>
          <a:sy n="151" d="100"/>
        </p:scale>
        <p:origin x="438" y="126"/>
      </p:cViewPr>
      <p:guideLst>
        <p:guide orient="horz" pos="1620"/>
        <p:guide pos="2880"/>
        <p:guide orient="horz" pos="3060"/>
        <p:guide orient="horz" pos="180"/>
        <p:guide orient="horz" pos="420"/>
        <p:guide pos="336"/>
        <p:guide pos="5424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8BA3-65B6-4CB7-96BF-67F84E08AA21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19F6-6084-46DC-AC8A-66A091A98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0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12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Monika\Background\s3518vig18clos2.jp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3986732" y="1120448"/>
            <a:ext cx="2075327" cy="3153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64044" y="826407"/>
            <a:ext cx="3939988" cy="3153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085408" y="835371"/>
            <a:ext cx="645468" cy="3190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8683" y="828676"/>
            <a:ext cx="1176135" cy="3190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585509" y="1118655"/>
            <a:ext cx="3325008" cy="3153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239767" y="1135066"/>
            <a:ext cx="645468" cy="3190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5" name="Rectangle 94"/>
          <p:cNvSpPr/>
          <p:nvPr/>
        </p:nvSpPr>
        <p:spPr>
          <a:xfrm>
            <a:off x="596900" y="1139828"/>
            <a:ext cx="923925" cy="3143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Rectangle 77"/>
          <p:cNvSpPr/>
          <p:nvPr/>
        </p:nvSpPr>
        <p:spPr>
          <a:xfrm>
            <a:off x="603448" y="835371"/>
            <a:ext cx="3264049" cy="3153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7121" y="305450"/>
            <a:ext cx="4505431" cy="461562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b="1" spc="150">
                <a:ln w="11430"/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Linear Pair Axiom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9320" y="785130"/>
            <a:ext cx="8374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If a ray stands on a line, then the sum of the two adjacent</a:t>
            </a:r>
          </a:p>
          <a:p>
            <a:r>
              <a:rPr lang="en-US" sz="2000" b="1" dirty="0" smtClean="0">
                <a:latin typeface="Bookman Old Style" pitchFamily="18" charset="0"/>
              </a:rPr>
              <a:t>angles so formed is 180</a:t>
            </a:r>
            <a:r>
              <a:rPr lang="en-US" sz="2000" b="1" baseline="30000" dirty="0" smtClean="0">
                <a:latin typeface="Bookman Old Style" pitchFamily="18" charset="0"/>
              </a:rPr>
              <a:t>0  </a:t>
            </a:r>
            <a:r>
              <a:rPr lang="en-US" sz="2000" b="1" dirty="0" smtClean="0">
                <a:latin typeface="Bookman Old Style" pitchFamily="18" charset="0"/>
              </a:rPr>
              <a:t>and vice–versa.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4507" y="147450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1.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0890" y="1471450"/>
            <a:ext cx="2735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If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, OC stands on line AB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36348" y="1830372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then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,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957" y="232404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2.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3328" y="232099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If</a:t>
            </a:r>
            <a:endParaRPr lang="en-US" sz="16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45258" y="2679401"/>
            <a:ext cx="2795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Book Antiqua" pitchFamily="18" charset="0"/>
              </a:rPr>
              <a:t>m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AOC + </a:t>
            </a:r>
            <a:r>
              <a:rPr lang="en-US" sz="1600" b="1" i="1" dirty="0">
                <a:solidFill>
                  <a:schemeClr val="bg1"/>
                </a:solidFill>
                <a:latin typeface="Book Antiqua" pitchFamily="18" charset="0"/>
              </a:rPr>
              <a:t>m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COB = 180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75042" y="3042114"/>
            <a:ext cx="494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then, </a:t>
            </a:r>
          </a:p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       AB is a line and OC stands on the line.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1955" y="3612413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i.e. A , O , B are collinear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095371" y="3315614"/>
            <a:ext cx="2488762" cy="4015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1330" y="334711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AOC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31005" y="334711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COB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6526" y="334711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757354" y="3347112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180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515781" y="1838237"/>
            <a:ext cx="2522819" cy="343184"/>
            <a:chOff x="5564405" y="3494220"/>
            <a:chExt cx="2522819" cy="343184"/>
          </a:xfrm>
        </p:grpSpPr>
        <p:sp>
          <p:nvSpPr>
            <p:cNvPr id="108" name="TextBox 107"/>
            <p:cNvSpPr txBox="1"/>
            <p:nvPr/>
          </p:nvSpPr>
          <p:spPr>
            <a:xfrm>
              <a:off x="5564405" y="3494220"/>
              <a:ext cx="805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AOC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515565" y="3494220"/>
              <a:ext cx="805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COB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01094" y="349422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210061" y="3498850"/>
              <a:ext cx="877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180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0</a:t>
              </a:r>
              <a:endParaRPr lang="en-US" sz="1600" b="1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79332" y="1188728"/>
            <a:ext cx="3491349" cy="1776995"/>
            <a:chOff x="4979324" y="1188724"/>
            <a:chExt cx="3491349" cy="177699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629404" y="2590919"/>
              <a:ext cx="1841269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63627" y="2602117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O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97458" y="262439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979324" y="2593689"/>
              <a:ext cx="164453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181967" y="26271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639560" y="1188724"/>
              <a:ext cx="624840" cy="140219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819419" y="1250269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089775" y="1441280"/>
              <a:ext cx="88900" cy="88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309852" y="2549240"/>
              <a:ext cx="88900" cy="88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94475" y="2546180"/>
              <a:ext cx="88900" cy="88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25343" y="2546469"/>
              <a:ext cx="88900" cy="88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2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2" grpId="0" animBg="1"/>
      <p:bldP spid="82" grpId="1" animBg="1"/>
      <p:bldP spid="104" grpId="0" animBg="1"/>
      <p:bldP spid="104" grpId="1" animBg="1"/>
      <p:bldP spid="6" grpId="0" animBg="1"/>
      <p:bldP spid="6" grpId="1" animBg="1"/>
      <p:bldP spid="83" grpId="0" animBg="1"/>
      <p:bldP spid="83" grpId="1" animBg="1"/>
      <p:bldP spid="106" grpId="0" animBg="1"/>
      <p:bldP spid="106" grpId="1" animBg="1"/>
      <p:bldP spid="95" grpId="0" animBg="1"/>
      <p:bldP spid="95" grpId="1" animBg="1"/>
      <p:bldP spid="78" grpId="0" animBg="1"/>
      <p:bldP spid="78" grpId="1" animBg="1"/>
      <p:bldP spid="73" grpId="0" animBg="1"/>
      <p:bldP spid="75" grpId="0"/>
      <p:bldP spid="76" grpId="0"/>
      <p:bldP spid="77" grpId="0"/>
      <p:bldP spid="85" grpId="0"/>
      <p:bldP spid="86" grpId="0"/>
      <p:bldP spid="87" grpId="0"/>
      <p:bldP spid="88" grpId="0"/>
      <p:bldP spid="89" grpId="0"/>
      <p:bldP spid="96" grpId="0" animBg="1"/>
      <p:bldP spid="96" grpId="1" animBg="1"/>
      <p:bldP spid="14" grpId="0"/>
      <p:bldP spid="14" grpId="1"/>
      <p:bldP spid="103" grpId="0"/>
      <p:bldP spid="103" grpId="1"/>
      <p:bldP spid="105" grpId="0"/>
      <p:bldP spid="105" grpId="1"/>
      <p:bldP spid="107" grpId="0"/>
      <p:bldP spid="10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586540" y="928279"/>
            <a:ext cx="1914525" cy="4572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86540" y="1537872"/>
            <a:ext cx="1914525" cy="4572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53095" y="987245"/>
            <a:ext cx="467231" cy="40831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54879" y="1575800"/>
            <a:ext cx="467231" cy="40831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10321" y="968195"/>
            <a:ext cx="467231" cy="40831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12113" y="1556750"/>
            <a:ext cx="467231" cy="40831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76841" y="2871788"/>
            <a:ext cx="3381375" cy="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7671" y="292417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746" y="292417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76841" y="3519488"/>
            <a:ext cx="3381375" cy="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47671" y="357187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2746" y="3571875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8977" y="981738"/>
            <a:ext cx="138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AB  </a:t>
            </a:r>
            <a:r>
              <a:rPr lang="en-US" sz="2000" b="1" dirty="0" smtClean="0">
                <a:solidFill>
                  <a:schemeClr val="bg1"/>
                </a:solidFill>
                <a:sym typeface="Symbol"/>
              </a:rPr>
              <a:t> CD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 hidden="1"/>
          <p:cNvCxnSpPr/>
          <p:nvPr/>
        </p:nvCxnSpPr>
        <p:spPr>
          <a:xfrm>
            <a:off x="5076841" y="2871788"/>
            <a:ext cx="3381375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hidden="1"/>
          <p:cNvCxnSpPr/>
          <p:nvPr/>
        </p:nvCxnSpPr>
        <p:spPr>
          <a:xfrm>
            <a:off x="5076841" y="3519488"/>
            <a:ext cx="3381375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70525" y="282575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66075" y="282575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86353" y="4157663"/>
            <a:ext cx="3381375" cy="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7196" y="42100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62271" y="421005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977" y="1591331"/>
            <a:ext cx="138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PQ  </a:t>
            </a:r>
            <a:r>
              <a:rPr lang="en-US" sz="2000" b="1" dirty="0" smtClean="0">
                <a:solidFill>
                  <a:schemeClr val="bg1"/>
                </a:solidFill>
                <a:sym typeface="Symbol"/>
              </a:rPr>
              <a:t> CD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 hidden="1"/>
          <p:cNvCxnSpPr/>
          <p:nvPr/>
        </p:nvCxnSpPr>
        <p:spPr>
          <a:xfrm>
            <a:off x="5076841" y="3519488"/>
            <a:ext cx="3381375" cy="0"/>
          </a:xfrm>
          <a:prstGeom prst="straightConnector1">
            <a:avLst/>
          </a:prstGeom>
          <a:ln w="28575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 hidden="1"/>
          <p:cNvCxnSpPr/>
          <p:nvPr/>
        </p:nvCxnSpPr>
        <p:spPr>
          <a:xfrm>
            <a:off x="5086353" y="4157663"/>
            <a:ext cx="3381375" cy="0"/>
          </a:xfrm>
          <a:prstGeom prst="straightConnector1">
            <a:avLst/>
          </a:prstGeom>
          <a:ln w="28575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64175" y="346710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59725" y="346710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73700" y="411162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69250" y="411162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168" y="952440"/>
            <a:ext cx="2009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If 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      AB  CD</a:t>
            </a:r>
            <a:endParaRPr lang="en-US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1267" y="2021992"/>
            <a:ext cx="2009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         and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      PQ  CD</a:t>
            </a:r>
            <a:endParaRPr lang="en-US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077" y="3300906"/>
            <a:ext cx="223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then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        AB  PQ</a:t>
            </a:r>
            <a:endParaRPr lang="en-US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927" y="213255"/>
            <a:ext cx="700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FFFF"/>
                </a:solidFill>
                <a:latin typeface="Bookman Old Style" pitchFamily="18" charset="0"/>
              </a:rPr>
              <a:t>Lines which are parallel to a given line are parallel to each other.</a:t>
            </a:r>
            <a:endParaRPr lang="en-US" sz="20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3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43" grpId="0" animBg="1"/>
      <p:bldP spid="43" grpId="1" animBg="1"/>
      <p:bldP spid="44" grpId="0" animBg="1"/>
      <p:bldP spid="44" grpId="1" animBg="1"/>
      <p:bldP spid="39" grpId="0" animBg="1"/>
      <p:bldP spid="39" grpId="1" animBg="1"/>
      <p:bldP spid="40" grpId="0" animBg="1"/>
      <p:bldP spid="40" grpId="1" animBg="1"/>
      <p:bldP spid="11" grpId="0"/>
      <p:bldP spid="12" grpId="0"/>
      <p:bldP spid="18" grpId="0"/>
      <p:bldP spid="19" grpId="0"/>
      <p:bldP spid="21" grpId="0"/>
      <p:bldP spid="9" grpId="0" animBg="1"/>
      <p:bldP spid="10" grpId="0" animBg="1"/>
      <p:bldP spid="27" grpId="0"/>
      <p:bldP spid="28" grpId="0"/>
      <p:bldP spid="33" grpId="0"/>
      <p:bldP spid="16" grpId="0" animBg="1"/>
      <p:bldP spid="17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5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traight Arrow Connector 317"/>
          <p:cNvCxnSpPr/>
          <p:nvPr/>
        </p:nvCxnSpPr>
        <p:spPr>
          <a:xfrm>
            <a:off x="6638004" y="844396"/>
            <a:ext cx="687028" cy="1069407"/>
          </a:xfrm>
          <a:prstGeom prst="straightConnector1">
            <a:avLst/>
          </a:prstGeom>
          <a:ln w="127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ounded Rectangle 289"/>
          <p:cNvSpPr/>
          <p:nvPr/>
        </p:nvSpPr>
        <p:spPr>
          <a:xfrm>
            <a:off x="3422755" y="3367835"/>
            <a:ext cx="747290" cy="310284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9" name="Rounded Rectangle 278"/>
          <p:cNvSpPr/>
          <p:nvPr/>
        </p:nvSpPr>
        <p:spPr>
          <a:xfrm>
            <a:off x="1077628" y="1038568"/>
            <a:ext cx="1610007" cy="353133"/>
          </a:xfrm>
          <a:prstGeom prst="roundRect">
            <a:avLst>
              <a:gd name="adj" fmla="val 16667"/>
            </a:avLst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1738474" y="2384848"/>
            <a:ext cx="1420090" cy="359872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1733551" y="1688346"/>
            <a:ext cx="2495550" cy="353133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1779669" y="2053588"/>
            <a:ext cx="1661263" cy="353133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1" name="Arc 300"/>
          <p:cNvSpPr/>
          <p:nvPr/>
        </p:nvSpPr>
        <p:spPr>
          <a:xfrm rot="5400000">
            <a:off x="7139697" y="1741340"/>
            <a:ext cx="340567" cy="327390"/>
          </a:xfrm>
          <a:prstGeom prst="arc">
            <a:avLst>
              <a:gd name="adj1" fmla="val 16200000"/>
              <a:gd name="adj2" fmla="val 19528981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13" name="Arc 312"/>
          <p:cNvSpPr/>
          <p:nvPr/>
        </p:nvSpPr>
        <p:spPr>
          <a:xfrm rot="2239169">
            <a:off x="7148572" y="1739529"/>
            <a:ext cx="340882" cy="327087"/>
          </a:xfrm>
          <a:prstGeom prst="arc">
            <a:avLst>
              <a:gd name="adj1" fmla="val 11811694"/>
              <a:gd name="adj2" fmla="val 15976063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89" name="Arc 288"/>
          <p:cNvSpPr/>
          <p:nvPr/>
        </p:nvSpPr>
        <p:spPr>
          <a:xfrm rot="16492981">
            <a:off x="7141889" y="1741744"/>
            <a:ext cx="340567" cy="327390"/>
          </a:xfrm>
          <a:prstGeom prst="arc">
            <a:avLst>
              <a:gd name="adj1" fmla="val 15850232"/>
              <a:gd name="adj2" fmla="val 19528981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51" name="Rounded Rectangle 250"/>
          <p:cNvSpPr/>
          <p:nvPr/>
        </p:nvSpPr>
        <p:spPr>
          <a:xfrm>
            <a:off x="2850923" y="3706079"/>
            <a:ext cx="783817" cy="315322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1827417" y="3710688"/>
            <a:ext cx="783817" cy="315322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3296958" y="765627"/>
            <a:ext cx="1346485" cy="353133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1" name="Arc 280"/>
          <p:cNvSpPr/>
          <p:nvPr/>
        </p:nvSpPr>
        <p:spPr>
          <a:xfrm rot="2239169">
            <a:off x="7146118" y="1738167"/>
            <a:ext cx="340882" cy="327087"/>
          </a:xfrm>
          <a:prstGeom prst="arc">
            <a:avLst>
              <a:gd name="adj1" fmla="val 15761847"/>
              <a:gd name="adj2" fmla="val 19528144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16" name="Rounded Rectangle 15"/>
          <p:cNvSpPr/>
          <p:nvPr/>
        </p:nvSpPr>
        <p:spPr>
          <a:xfrm>
            <a:off x="607720" y="741230"/>
            <a:ext cx="2220598" cy="353133"/>
          </a:xfrm>
          <a:prstGeom prst="roundRect">
            <a:avLst>
              <a:gd name="adj" fmla="val 16667"/>
            </a:avLst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3296965" y="756696"/>
            <a:ext cx="1357402" cy="364962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1" name="Arc 270"/>
          <p:cNvSpPr/>
          <p:nvPr/>
        </p:nvSpPr>
        <p:spPr>
          <a:xfrm rot="5400000">
            <a:off x="7154748" y="1750107"/>
            <a:ext cx="340567" cy="327390"/>
          </a:xfrm>
          <a:prstGeom prst="arc">
            <a:avLst>
              <a:gd name="adj1" fmla="val 16200000"/>
              <a:gd name="adj2" fmla="val 19528981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6" name="Rectangle 215"/>
          <p:cNvSpPr/>
          <p:nvPr/>
        </p:nvSpPr>
        <p:spPr>
          <a:xfrm>
            <a:off x="1714512" y="3014795"/>
            <a:ext cx="1595439" cy="341442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577" y="442889"/>
            <a:ext cx="5599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figure, lines AB and CD intersect at O.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If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255088" y="1900696"/>
            <a:ext cx="2333625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8" idx="1"/>
          </p:cNvCxnSpPr>
          <p:nvPr/>
        </p:nvCxnSpPr>
        <p:spPr>
          <a:xfrm>
            <a:off x="7323775" y="1900692"/>
            <a:ext cx="627906" cy="999201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312363" y="844396"/>
            <a:ext cx="718536" cy="10563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6496073" y="1881948"/>
            <a:ext cx="45719" cy="6280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7804809" y="2665806"/>
            <a:ext cx="45719" cy="6280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37" name="Flowchart: Connector 36"/>
          <p:cNvSpPr/>
          <p:nvPr/>
        </p:nvSpPr>
        <p:spPr>
          <a:xfrm>
            <a:off x="6729444" y="991888"/>
            <a:ext cx="45719" cy="6280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38" name="Flowchart: Connector 37"/>
          <p:cNvSpPr/>
          <p:nvPr/>
        </p:nvSpPr>
        <p:spPr>
          <a:xfrm flipH="1">
            <a:off x="7891008" y="989035"/>
            <a:ext cx="45719" cy="6280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39" name="Flowchart: Connector 38"/>
          <p:cNvSpPr/>
          <p:nvPr/>
        </p:nvSpPr>
        <p:spPr>
          <a:xfrm flipH="1">
            <a:off x="8331061" y="1868817"/>
            <a:ext cx="45719" cy="62802"/>
          </a:xfrm>
          <a:prstGeom prst="flowChartConnector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0" name="Rectangle 39"/>
          <p:cNvSpPr/>
          <p:nvPr/>
        </p:nvSpPr>
        <p:spPr>
          <a:xfrm>
            <a:off x="6356053" y="186453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210851" y="1856919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89921" y="1853395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1541" y="942950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61282" y="2572179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863289" y="903867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33400" y="731852"/>
            <a:ext cx="5468000" cy="393714"/>
            <a:chOff x="494650" y="602457"/>
            <a:chExt cx="5468000" cy="394079"/>
          </a:xfrm>
        </p:grpSpPr>
        <p:sp>
          <p:nvSpPr>
            <p:cNvPr id="49" name="Rectangle 48"/>
            <p:cNvSpPr/>
            <p:nvPr/>
          </p:nvSpPr>
          <p:spPr>
            <a:xfrm>
              <a:off x="494650" y="611864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0553" y="617220"/>
              <a:ext cx="70724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AOC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47125" y="611865"/>
              <a:ext cx="322524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87604" y="602457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69225" y="607812"/>
              <a:ext cx="702436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BOE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30160" y="611982"/>
              <a:ext cx="322524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96847" y="621507"/>
              <a:ext cx="582211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70º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05100" y="607812"/>
              <a:ext cx="623889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and</a:t>
              </a:r>
              <a:endParaRPr lang="en-US" dirty="0">
                <a:solidFill>
                  <a:srgbClr val="00FF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74748" y="611982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94473" y="617337"/>
              <a:ext cx="715260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BOD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41119" y="621507"/>
              <a:ext cx="322524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12569" y="621507"/>
              <a:ext cx="660758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40º,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72000" y="621129"/>
              <a:ext cx="660758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find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040489" y="621507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60214" y="626862"/>
              <a:ext cx="702436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BOE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4057" y="1007813"/>
            <a:ext cx="2193795" cy="374682"/>
            <a:chOff x="485775" y="859630"/>
            <a:chExt cx="2193795" cy="375028"/>
          </a:xfrm>
        </p:grpSpPr>
        <p:sp>
          <p:nvSpPr>
            <p:cNvPr id="64" name="Rectangle 63"/>
            <p:cNvSpPr/>
            <p:nvPr/>
          </p:nvSpPr>
          <p:spPr>
            <a:xfrm>
              <a:off x="485775" y="861774"/>
              <a:ext cx="1382110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a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nd reflex</a:t>
              </a:r>
              <a:endParaRPr lang="en-US" dirty="0">
                <a:solidFill>
                  <a:srgbClr val="00FFFF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859630"/>
              <a:ext cx="362600" cy="36967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72325" y="864985"/>
              <a:ext cx="707245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C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OE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96221" y="1371108"/>
            <a:ext cx="713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Sol:</a:t>
            </a:r>
            <a:endParaRPr lang="en-US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1730594" y="2999936"/>
            <a:ext cx="1488000" cy="376633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30455" y="1381911"/>
            <a:ext cx="939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AOC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01216" y="2051119"/>
            <a:ext cx="700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But,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83857" y="2397713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AOC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85720" y="2397000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47017" y="23977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28508" y="2397713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40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4823" y="2702014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83572" y="2702014"/>
            <a:ext cx="643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BOE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82750" y="2702014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447017" y="27020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28508" y="2702014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70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27208" y="2697253"/>
            <a:ext cx="2105278" cy="348075"/>
            <a:chOff x="4343400" y="2404819"/>
            <a:chExt cx="2105278" cy="348396"/>
          </a:xfrm>
        </p:grpSpPr>
        <p:sp>
          <p:nvSpPr>
            <p:cNvPr id="92" name="Rectangle 91"/>
            <p:cNvSpPr/>
            <p:nvPr/>
          </p:nvSpPr>
          <p:spPr>
            <a:xfrm>
              <a:off x="4343400" y="2414349"/>
              <a:ext cx="2029723" cy="338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[ From (1) and (2)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195082" y="2404819"/>
              <a:ext cx="253596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ymbol"/>
                </a:rPr>
                <a:t>]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531860" y="301298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707452" y="3012982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30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10448" y="3694136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14726" y="3694136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30" y="369236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849652" y="3692365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954477" y="1381911"/>
            <a:ext cx="1182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 </a:t>
            </a:r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BOE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932318" y="1381911"/>
            <a:ext cx="1182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 70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714517" y="1676287"/>
            <a:ext cx="939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BOE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185018" y="1683266"/>
            <a:ext cx="1086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AOC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518149" y="1683266"/>
            <a:ext cx="1182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 70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84823" y="1676287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405186" y="2047865"/>
            <a:ext cx="3065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[Vertically opposite angles]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84823" y="2397000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476414" y="1683266"/>
            <a:ext cx="822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….(1)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27208" y="2239654"/>
            <a:ext cx="2626852" cy="369334"/>
            <a:chOff x="4157517" y="2269329"/>
            <a:chExt cx="2626852" cy="369675"/>
          </a:xfrm>
        </p:grpSpPr>
        <p:sp>
          <p:nvSpPr>
            <p:cNvPr id="80" name="Rectangle 79"/>
            <p:cNvSpPr/>
            <p:nvPr/>
          </p:nvSpPr>
          <p:spPr>
            <a:xfrm>
              <a:off x="4157517" y="2269331"/>
              <a:ext cx="2626852" cy="369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/>
                </a:rPr>
                <a:t>[    </a:t>
              </a:r>
              <a:r>
                <a:rPr lang="en-US" b="1" dirty="0" smtClean="0">
                  <a:solidFill>
                    <a:schemeClr val="bg1"/>
                  </a:solidFill>
                  <a:latin typeface="Symbol"/>
                </a:rPr>
                <a:t>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BOD</a:t>
              </a:r>
              <a:r>
                <a:rPr lang="en-US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= 40</a:t>
              </a:r>
              <a:r>
                <a:rPr lang="en-US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/>
                </a:rPr>
                <a:t>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306047" y="2269329"/>
              <a:ext cx="360997" cy="369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ea typeface="Cambria Math"/>
                </a:rPr>
                <a:t>∵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3611880" y="3019887"/>
            <a:ext cx="1086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….(3)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098540" y="2702014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– 40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883571" y="3012982"/>
            <a:ext cx="643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BOE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682750" y="3012982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84823" y="3012982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84823" y="3694136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83591" y="3694136"/>
            <a:ext cx="643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B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778352" y="3694136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548788" y="3694136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005937" y="3692365"/>
            <a:ext cx="655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BOD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800701" y="3692365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596369" y="3692365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914862" y="4025188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19140" y="4025188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669030" y="40251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887752" y="402518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88019" y="4025188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30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553217" y="4025188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048456" y="4025188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40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596369" y="4025188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083074" y="4581518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876550" y="4581518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669030" y="45815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887752" y="458151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110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973836" y="4308997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768600" y="4303168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3669030" y="43089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3887752" y="4308997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682280" y="4308997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40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433700" y="4308997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–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84823" y="4025188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84823" y="4308997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84823" y="4581518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6634168" y="839806"/>
            <a:ext cx="1316736" cy="2055497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6251122" y="1903246"/>
            <a:ext cx="2346795" cy="6967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7091385" y="1853290"/>
            <a:ext cx="356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</a:t>
            </a:r>
          </a:p>
        </p:txBody>
      </p:sp>
      <p:cxnSp>
        <p:nvCxnSpPr>
          <p:cNvPr id="266" name="Straight Arrow Connector 265"/>
          <p:cNvCxnSpPr/>
          <p:nvPr/>
        </p:nvCxnSpPr>
        <p:spPr>
          <a:xfrm flipH="1" flipV="1">
            <a:off x="7315214" y="1903247"/>
            <a:ext cx="641349" cy="1002355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 flipH="1">
            <a:off x="7312031" y="1903238"/>
            <a:ext cx="1276349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H="1">
            <a:off x="7308850" y="1904043"/>
            <a:ext cx="1281902" cy="236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H="1">
            <a:off x="7317598" y="842192"/>
            <a:ext cx="716757" cy="1056297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V="1">
            <a:off x="6255561" y="1910383"/>
            <a:ext cx="1081881" cy="1"/>
          </a:xfrm>
          <a:prstGeom prst="straightConnector1">
            <a:avLst/>
          </a:prstGeom>
          <a:ln w="2222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6634185" y="844403"/>
            <a:ext cx="684207" cy="1062015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 flipV="1">
            <a:off x="7312827" y="1902835"/>
            <a:ext cx="646898" cy="999611"/>
          </a:xfrm>
          <a:prstGeom prst="straightConnector1">
            <a:avLst/>
          </a:prstGeom>
          <a:ln w="28575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H="1" flipV="1">
            <a:off x="7318392" y="1903237"/>
            <a:ext cx="1270003" cy="392"/>
          </a:xfrm>
          <a:prstGeom prst="straightConnector1">
            <a:avLst/>
          </a:prstGeom>
          <a:ln w="28575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6629915" y="844564"/>
            <a:ext cx="688177" cy="1051699"/>
          </a:xfrm>
          <a:prstGeom prst="straightConnector1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 flipH="1">
            <a:off x="7310147" y="850113"/>
            <a:ext cx="719428" cy="1046542"/>
          </a:xfrm>
          <a:prstGeom prst="straightConnector1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7473821" y="191705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40º</a:t>
            </a:r>
          </a:p>
        </p:txBody>
      </p:sp>
      <p:sp>
        <p:nvSpPr>
          <p:cNvPr id="244" name="Round Diagonal Corner Rectangle 243"/>
          <p:cNvSpPr/>
          <p:nvPr/>
        </p:nvSpPr>
        <p:spPr>
          <a:xfrm>
            <a:off x="593340" y="483173"/>
            <a:ext cx="4985878" cy="307167"/>
          </a:xfrm>
          <a:prstGeom prst="round2Diag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45" name="Round Diagonal Corner Rectangle 244"/>
          <p:cNvSpPr/>
          <p:nvPr/>
        </p:nvSpPr>
        <p:spPr>
          <a:xfrm>
            <a:off x="3260149" y="784741"/>
            <a:ext cx="1429933" cy="307167"/>
          </a:xfrm>
          <a:prstGeom prst="round2Diag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46" name="Round Diagonal Corner Rectangle 245"/>
          <p:cNvSpPr/>
          <p:nvPr/>
        </p:nvSpPr>
        <p:spPr>
          <a:xfrm>
            <a:off x="4654367" y="784741"/>
            <a:ext cx="1307445" cy="307167"/>
          </a:xfrm>
          <a:prstGeom prst="round2Diag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47" name="Round Diagonal Corner Rectangle 246"/>
          <p:cNvSpPr/>
          <p:nvPr/>
        </p:nvSpPr>
        <p:spPr>
          <a:xfrm>
            <a:off x="576328" y="1039595"/>
            <a:ext cx="2105652" cy="307167"/>
          </a:xfrm>
          <a:prstGeom prst="round2Diag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54" name="Round Diagonal Corner Rectangle 253"/>
          <p:cNvSpPr/>
          <p:nvPr/>
        </p:nvSpPr>
        <p:spPr>
          <a:xfrm>
            <a:off x="1096030" y="1039595"/>
            <a:ext cx="1582007" cy="307167"/>
          </a:xfrm>
          <a:prstGeom prst="round2DiagRect">
            <a:avLst/>
          </a:prstGeom>
          <a:noFill/>
          <a:ln w="19050">
            <a:solidFill>
              <a:srgbClr val="FF3399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62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760102" y="2051119"/>
            <a:ext cx="1881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AOC = </a:t>
            </a:r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BOD 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6" name="Arc 95"/>
          <p:cNvSpPr/>
          <p:nvPr/>
        </p:nvSpPr>
        <p:spPr>
          <a:xfrm rot="16200000" flipH="1">
            <a:off x="7123123" y="1680452"/>
            <a:ext cx="428651" cy="328612"/>
          </a:xfrm>
          <a:prstGeom prst="arc">
            <a:avLst>
              <a:gd name="adj1" fmla="val 13889394"/>
              <a:gd name="adj2" fmla="val 8542275"/>
            </a:avLst>
          </a:pr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850597" y="3347986"/>
            <a:ext cx="2494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Reflex of </a:t>
            </a:r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COE = 360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3644778" y="313889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6689858" y="156436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40º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7518587" y="156436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30º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3611880" y="2413102"/>
            <a:ext cx="1086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….(2)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3202349" y="3347986"/>
            <a:ext cx="978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– </a:t>
            </a:r>
            <a:r>
              <a:rPr lang="en-US" sz="1600" b="1" dirty="0">
                <a:solidFill>
                  <a:schemeClr val="bg1"/>
                </a:solidFill>
                <a:latin typeface="Symbol"/>
              </a:rPr>
              <a:t>Ð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COE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5323276" y="4308997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30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074696" y="4308997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ea typeface="Cambria Math"/>
              </a:rPr>
              <a:t>–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8" name="Arc 307"/>
          <p:cNvSpPr/>
          <p:nvPr/>
        </p:nvSpPr>
        <p:spPr>
          <a:xfrm rot="2239169">
            <a:off x="7153334" y="1737148"/>
            <a:ext cx="340882" cy="327087"/>
          </a:xfrm>
          <a:prstGeom prst="arc">
            <a:avLst>
              <a:gd name="adj1" fmla="val 11811694"/>
              <a:gd name="adj2" fmla="val 15976063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cxnSp>
        <p:nvCxnSpPr>
          <p:cNvPr id="311" name="Straight Arrow Connector 310"/>
          <p:cNvCxnSpPr/>
          <p:nvPr/>
        </p:nvCxnSpPr>
        <p:spPr>
          <a:xfrm>
            <a:off x="6629915" y="844564"/>
            <a:ext cx="688177" cy="1051699"/>
          </a:xfrm>
          <a:prstGeom prst="straightConnector1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H="1">
            <a:off x="7309851" y="849311"/>
            <a:ext cx="719428" cy="1046542"/>
          </a:xfrm>
          <a:prstGeom prst="straightConnector1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714025" y="193267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 . :  6.1  - 1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70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245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5" dur="500" fill="hold"/>
                                        <p:tgtEl>
                                          <p:spTgt spid="246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500" fill="hold"/>
                                        <p:tgtEl>
                                          <p:spTgt spid="247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00"/>
                            </p:stCondLst>
                            <p:childTnLst>
                              <p:par>
                                <p:cTn id="2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0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2" dur="500" fill="hold"/>
                                        <p:tgtEl>
                                          <p:spTgt spid="254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000"/>
                            </p:stCondLst>
                            <p:childTnLst>
                              <p:par>
                                <p:cTn id="4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500"/>
                            </p:stCondLst>
                            <p:childTnLst>
                              <p:par>
                                <p:cTn id="4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0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0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0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1" dur="indefinit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12" dur="indefinite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1000"/>
                            </p:stCondLst>
                            <p:childTnLst>
                              <p:par>
                                <p:cTn id="5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0"/>
                            </p:stCondLst>
                            <p:childTnLst>
                              <p:par>
                                <p:cTn id="5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000"/>
                            </p:stCondLst>
                            <p:childTnLst>
                              <p:par>
                                <p:cTn id="5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00"/>
                            </p:stCondLst>
                            <p:childTnLst>
                              <p:par>
                                <p:cTn id="5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1000"/>
                            </p:stCondLst>
                            <p:childTnLst>
                              <p:par>
                                <p:cTn id="5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500"/>
                            </p:stCondLst>
                            <p:childTnLst>
                              <p:par>
                                <p:cTn id="5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9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4" dur="indefinit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5" dur="indefinite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500"/>
                            </p:stCondLst>
                            <p:childTnLst>
                              <p:par>
                                <p:cTn id="6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1000"/>
                            </p:stCondLst>
                            <p:childTnLst>
                              <p:par>
                                <p:cTn id="6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000"/>
                            </p:stCondLst>
                            <p:childTnLst>
                              <p:par>
                                <p:cTn id="6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1500"/>
                            </p:stCondLst>
                            <p:childTnLst>
                              <p:par>
                                <p:cTn id="6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500"/>
                            </p:stCondLst>
                            <p:childTnLst>
                              <p:par>
                                <p:cTn id="64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1000"/>
                            </p:stCondLst>
                            <p:childTnLst>
                              <p:par>
                                <p:cTn id="6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500"/>
                            </p:stCondLst>
                            <p:childTnLst>
                              <p:par>
                                <p:cTn id="6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00"/>
                            </p:stCondLst>
                            <p:childTnLst>
                              <p:par>
                                <p:cTn id="6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500"/>
                            </p:stCondLst>
                            <p:childTnLst>
                              <p:par>
                                <p:cTn id="6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000"/>
                            </p:stCondLst>
                            <p:childTnLst>
                              <p:par>
                                <p:cTn id="6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500"/>
                            </p:stCondLst>
                            <p:childTnLst>
                              <p:par>
                                <p:cTn id="6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500"/>
                            </p:stCondLst>
                            <p:childTnLst>
                              <p:par>
                                <p:cTn id="7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00"/>
                            </p:stCondLst>
                            <p:childTnLst>
                              <p:par>
                                <p:cTn id="7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500"/>
                            </p:stCondLst>
                            <p:childTnLst>
                              <p:par>
                                <p:cTn id="7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1000"/>
                            </p:stCondLst>
                            <p:childTnLst>
                              <p:par>
                                <p:cTn id="7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500"/>
                            </p:stCondLst>
                            <p:childTnLst>
                              <p:par>
                                <p:cTn id="7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0" grpId="1" animBg="1"/>
      <p:bldP spid="279" grpId="0" animBg="1"/>
      <p:bldP spid="279" grpId="1" animBg="1"/>
      <p:bldP spid="264" grpId="0" animBg="1"/>
      <p:bldP spid="264" grpId="1" animBg="1"/>
      <p:bldP spid="263" grpId="0" animBg="1"/>
      <p:bldP spid="263" grpId="1" animBg="1"/>
      <p:bldP spid="257" grpId="0" animBg="1"/>
      <p:bldP spid="257" grpId="1" animBg="1"/>
      <p:bldP spid="301" grpId="0" animBg="1"/>
      <p:bldP spid="301" grpId="1" animBg="1"/>
      <p:bldP spid="313" grpId="0" animBg="1"/>
      <p:bldP spid="313" grpId="1" animBg="1"/>
      <p:bldP spid="289" grpId="0" animBg="1"/>
      <p:bldP spid="289" grpId="1" animBg="1"/>
      <p:bldP spid="251" grpId="0" animBg="1"/>
      <p:bldP spid="371" grpId="0" animBg="1"/>
      <p:bldP spid="307" grpId="0" animBg="1"/>
      <p:bldP spid="307" grpId="1" animBg="1"/>
      <p:bldP spid="281" grpId="0" animBg="1"/>
      <p:bldP spid="281" grpId="1" animBg="1"/>
      <p:bldP spid="16" grpId="0" animBg="1"/>
      <p:bldP spid="16" grpId="1" animBg="1"/>
      <p:bldP spid="252" grpId="0" animBg="1"/>
      <p:bldP spid="271" grpId="0" animBg="1"/>
      <p:bldP spid="271" grpId="1" animBg="1"/>
      <p:bldP spid="216" grpId="0" animBg="1"/>
      <p:bldP spid="4" grpId="0"/>
      <p:bldP spid="35" grpId="0" animBg="1"/>
      <p:bldP spid="36" grpId="0" animBg="1"/>
      <p:bldP spid="36" grpId="1" animBg="1"/>
      <p:bldP spid="36" grpId="2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4" grpId="1"/>
      <p:bldP spid="44" grpId="2"/>
      <p:bldP spid="45" grpId="0"/>
      <p:bldP spid="69" grpId="0"/>
      <p:bldP spid="372" grpId="0" animBg="1"/>
      <p:bldP spid="70" grpId="0"/>
      <p:bldP spid="72" grpId="0"/>
      <p:bldP spid="73" grpId="0"/>
      <p:bldP spid="74" grpId="0"/>
      <p:bldP spid="78" grpId="0"/>
      <p:bldP spid="79" grpId="0"/>
      <p:bldP spid="81" grpId="0"/>
      <p:bldP spid="82" grpId="0"/>
      <p:bldP spid="83" grpId="0"/>
      <p:bldP spid="84" grpId="0"/>
      <p:bldP spid="91" grpId="0"/>
      <p:bldP spid="114" grpId="0"/>
      <p:bldP spid="115" grpId="0"/>
      <p:bldP spid="135" grpId="0"/>
      <p:bldP spid="136" grpId="0"/>
      <p:bldP spid="141" grpId="0"/>
      <p:bldP spid="142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4" grpId="0"/>
      <p:bldP spid="166" grpId="0"/>
      <p:bldP spid="167" grpId="0"/>
      <p:bldP spid="168" grpId="0"/>
      <p:bldP spid="169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5" grpId="0"/>
      <p:bldP spid="186" grpId="0"/>
      <p:bldP spid="188" grpId="0"/>
      <p:bldP spid="189" grpId="0"/>
      <p:bldP spid="190" grpId="0"/>
      <p:bldP spid="191" grpId="0"/>
      <p:bldP spid="192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48" grpId="0"/>
      <p:bldP spid="248" grpId="1"/>
      <p:bldP spid="255" grpId="0"/>
      <p:bldP spid="255" grpId="1"/>
      <p:bldP spid="255" grpId="2"/>
      <p:bldP spid="244" grpId="0" animBg="1"/>
      <p:bldP spid="244" grpId="1" animBg="1"/>
      <p:bldP spid="244" grpId="2" animBg="1"/>
      <p:bldP spid="245" grpId="0" animBg="1"/>
      <p:bldP spid="245" grpId="1" animBg="1"/>
      <p:bldP spid="245" grpId="2" animBg="1"/>
      <p:bldP spid="246" grpId="0" animBg="1"/>
      <p:bldP spid="246" grpId="1" animBg="1"/>
      <p:bldP spid="246" grpId="2" animBg="1"/>
      <p:bldP spid="247" grpId="0" animBg="1"/>
      <p:bldP spid="247" grpId="1" animBg="1"/>
      <p:bldP spid="247" grpId="2" animBg="1"/>
      <p:bldP spid="254" grpId="0" animBg="1"/>
      <p:bldP spid="254" grpId="1" animBg="1"/>
      <p:bldP spid="254" grpId="2" animBg="1"/>
      <p:bldP spid="268" grpId="0"/>
      <p:bldP spid="96" grpId="0" animBg="1"/>
      <p:bldP spid="283" grpId="0"/>
      <p:bldP spid="291" grpId="0"/>
      <p:bldP spid="291" grpId="1"/>
      <p:bldP spid="294" grpId="0"/>
      <p:bldP spid="299" grpId="0"/>
      <p:bldP spid="300" grpId="0"/>
      <p:bldP spid="303" grpId="0"/>
      <p:bldP spid="305" grpId="0"/>
      <p:bldP spid="306" grpId="0"/>
      <p:bldP spid="308" grpId="0" animBg="1"/>
      <p:bldP spid="308" grpId="1" animBg="1"/>
      <p:bldP spid="1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/>
          <p:cNvSpPr/>
          <p:nvPr/>
        </p:nvSpPr>
        <p:spPr>
          <a:xfrm>
            <a:off x="554577" y="438150"/>
            <a:ext cx="5599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figure, lines AB and CD intersect at O.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If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6266573" y="847669"/>
            <a:ext cx="2333625" cy="2066337"/>
            <a:chOff x="4905375" y="1050131"/>
            <a:chExt cx="2333625" cy="2068250"/>
          </a:xfrm>
        </p:grpSpPr>
        <p:cxnSp>
          <p:nvCxnSpPr>
            <p:cNvPr id="256" name="Straight Arrow Connector 255"/>
            <p:cNvCxnSpPr/>
            <p:nvPr/>
          </p:nvCxnSpPr>
          <p:spPr>
            <a:xfrm flipV="1">
              <a:off x="4905375" y="2107409"/>
              <a:ext cx="2333625" cy="9522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>
              <a:off x="5285232" y="1050131"/>
              <a:ext cx="1316736" cy="205740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5962650" y="1050131"/>
              <a:ext cx="718536" cy="105727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Flowchart: Connector 259"/>
            <p:cNvSpPr/>
            <p:nvPr/>
          </p:nvSpPr>
          <p:spPr>
            <a:xfrm>
              <a:off x="5146360" y="2088644"/>
              <a:ext cx="45719" cy="62860"/>
            </a:xfrm>
            <a:prstGeom prst="flowChartConnector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61" name="Flowchart: Connector 260"/>
            <p:cNvSpPr/>
            <p:nvPr/>
          </p:nvSpPr>
          <p:spPr>
            <a:xfrm>
              <a:off x="6455096" y="2873227"/>
              <a:ext cx="45719" cy="62860"/>
            </a:xfrm>
            <a:prstGeom prst="flowChartConnector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62" name="Flowchart: Connector 261"/>
            <p:cNvSpPr/>
            <p:nvPr/>
          </p:nvSpPr>
          <p:spPr>
            <a:xfrm>
              <a:off x="5379731" y="1197760"/>
              <a:ext cx="45719" cy="62860"/>
            </a:xfrm>
            <a:prstGeom prst="flowChartConnector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65" name="Flowchart: Connector 264"/>
            <p:cNvSpPr/>
            <p:nvPr/>
          </p:nvSpPr>
          <p:spPr>
            <a:xfrm flipH="1">
              <a:off x="6541295" y="1194904"/>
              <a:ext cx="45719" cy="62860"/>
            </a:xfrm>
            <a:prstGeom prst="flowChartConnector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69" name="Flowchart: Connector 268"/>
            <p:cNvSpPr/>
            <p:nvPr/>
          </p:nvSpPr>
          <p:spPr>
            <a:xfrm flipH="1">
              <a:off x="6981348" y="2075500"/>
              <a:ext cx="45719" cy="62860"/>
            </a:xfrm>
            <a:prstGeom prst="flowChartConnector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006340" y="2071211"/>
              <a:ext cx="33214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861138" y="2063591"/>
              <a:ext cx="33214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5740208" y="2060064"/>
              <a:ext cx="34817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141828" y="1148776"/>
              <a:ext cx="33695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6211569" y="2779514"/>
              <a:ext cx="344966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513576" y="1109657"/>
              <a:ext cx="33214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E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33400" y="727113"/>
            <a:ext cx="5468000" cy="393714"/>
            <a:chOff x="494650" y="602457"/>
            <a:chExt cx="5468000" cy="394079"/>
          </a:xfrm>
        </p:grpSpPr>
        <p:sp>
          <p:nvSpPr>
            <p:cNvPr id="284" name="Rectangle 283"/>
            <p:cNvSpPr/>
            <p:nvPr/>
          </p:nvSpPr>
          <p:spPr>
            <a:xfrm>
              <a:off x="494650" y="611864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700553" y="617220"/>
              <a:ext cx="70724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AOC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247125" y="611865"/>
              <a:ext cx="322524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387604" y="602457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569225" y="607812"/>
              <a:ext cx="702436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BOE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30160" y="611982"/>
              <a:ext cx="322524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96847" y="621507"/>
              <a:ext cx="582211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70º</a:t>
              </a: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05100" y="607812"/>
              <a:ext cx="623889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and</a:t>
              </a:r>
              <a:endParaRPr lang="en-US" dirty="0">
                <a:solidFill>
                  <a:srgbClr val="00FFFF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174748" y="611982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394473" y="617337"/>
              <a:ext cx="715260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BOD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941119" y="621507"/>
              <a:ext cx="322524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112569" y="621507"/>
              <a:ext cx="660758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40º,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4572000" y="621129"/>
              <a:ext cx="660758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find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040489" y="621507"/>
              <a:ext cx="362600" cy="3696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260214" y="626862"/>
              <a:ext cx="702436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BOE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6" name="Rectangle 325"/>
          <p:cNvSpPr/>
          <p:nvPr/>
        </p:nvSpPr>
        <p:spPr>
          <a:xfrm>
            <a:off x="1602360" y="1560797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1395836" y="1560797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188316" y="15607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2407038" y="1560797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110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1154738" y="1560797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1521566" y="2234149"/>
            <a:ext cx="2562225" cy="336648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1513773" y="2233196"/>
            <a:ext cx="85472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Reflex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522550" y="2233196"/>
            <a:ext cx="64793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2317311" y="2233196"/>
            <a:ext cx="34176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142938" y="2233196"/>
            <a:ext cx="30809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3380234" y="2233196"/>
            <a:ext cx="675185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250º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7386868" y="1873130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40º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6701343" y="1567640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40º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1154738" y="2233196"/>
            <a:ext cx="360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  <a:ea typeface="Cambria Math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7530072" y="1567640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30º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608589" y="1902755"/>
            <a:ext cx="85472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Reflex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617366" y="1902755"/>
            <a:ext cx="64793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OE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1412127" y="1898235"/>
            <a:ext cx="34176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/>
              </a:rPr>
              <a:t>Ð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2237754" y="1921787"/>
            <a:ext cx="30809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2475050" y="1893239"/>
            <a:ext cx="14302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360º – 110–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4057" y="1003074"/>
            <a:ext cx="2193795" cy="374682"/>
            <a:chOff x="485775" y="859630"/>
            <a:chExt cx="2193795" cy="375028"/>
          </a:xfrm>
        </p:grpSpPr>
        <p:sp>
          <p:nvSpPr>
            <p:cNvPr id="58" name="Rectangle 57"/>
            <p:cNvSpPr/>
            <p:nvPr/>
          </p:nvSpPr>
          <p:spPr>
            <a:xfrm>
              <a:off x="485775" y="861774"/>
              <a:ext cx="1382110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a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nd reflex</a:t>
              </a:r>
              <a:endParaRPr lang="en-US" dirty="0">
                <a:solidFill>
                  <a:srgbClr val="00FFFF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52600" y="859630"/>
              <a:ext cx="362600" cy="36967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Symbol"/>
                </a:rPr>
                <a:t>Ð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72325" y="864985"/>
              <a:ext cx="707245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C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OE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96221" y="1371108"/>
            <a:ext cx="713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Sol:</a:t>
            </a:r>
            <a:endParaRPr lang="en-US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14025" y="193267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 . :  6.1  - 1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8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/>
      <p:bldP spid="327" grpId="0"/>
      <p:bldP spid="330" grpId="0"/>
      <p:bldP spid="332" grpId="0"/>
      <p:bldP spid="342" grpId="0"/>
      <p:bldP spid="333" grpId="0" animBg="1"/>
      <p:bldP spid="335" grpId="0"/>
      <p:bldP spid="338" grpId="0"/>
      <p:bldP spid="339" grpId="0"/>
      <p:bldP spid="340" grpId="0"/>
      <p:bldP spid="341" grpId="0"/>
      <p:bldP spid="360" grpId="0"/>
      <p:bldP spid="363" grpId="0"/>
      <p:bldP spid="364" grpId="0"/>
      <p:bldP spid="365" grpId="0"/>
      <p:bldP spid="366" grpId="0"/>
      <p:bldP spid="367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96215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799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9589" y="249405"/>
            <a:ext cx="8236097" cy="4600132"/>
            <a:chOff x="489589" y="249405"/>
            <a:chExt cx="8236097" cy="4600132"/>
          </a:xfrm>
        </p:grpSpPr>
        <p:sp>
          <p:nvSpPr>
            <p:cNvPr id="29" name="Rectangle 28"/>
            <p:cNvSpPr/>
            <p:nvPr/>
          </p:nvSpPr>
          <p:spPr>
            <a:xfrm>
              <a:off x="585011" y="1148008"/>
              <a:ext cx="8033563" cy="3680055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white">
            <a:xfrm>
              <a:off x="507577" y="249405"/>
              <a:ext cx="85308" cy="457623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89589" y="4635349"/>
              <a:ext cx="8186581" cy="2007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 dirty="0">
                <a:solidFill>
                  <a:prstClr val="black"/>
                </a:solidFill>
                <a:latin typeface="BadaBoom BB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white">
            <a:xfrm>
              <a:off x="8610613" y="251439"/>
              <a:ext cx="115073" cy="459809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white">
            <a:xfrm>
              <a:off x="686303" y="436863"/>
              <a:ext cx="7771394" cy="66840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Title 7"/>
            <p:cNvSpPr txBox="1">
              <a:spLocks/>
            </p:cNvSpPr>
            <p:nvPr/>
          </p:nvSpPr>
          <p:spPr>
            <a:xfrm>
              <a:off x="592885" y="364331"/>
              <a:ext cx="8001612" cy="610165"/>
            </a:xfrm>
            <a:prstGeom prst="rect">
              <a:avLst/>
            </a:prstGeom>
          </p:spPr>
          <p:txBody>
            <a:bodyPr vert="horz" lIns="81662" tIns="40831" rIns="81662" bIns="40831" rtlCol="0" anchor="b">
              <a:noAutofit/>
            </a:bodyPr>
            <a:lstStyle>
              <a:lvl1pPr algn="ctr" defTabSz="816621" rtl="0" eaLnBrk="1" latinLnBrk="0" hangingPunct="1">
                <a:spcBef>
                  <a:spcPct val="0"/>
                </a:spcBef>
                <a:buNone/>
                <a:defRPr sz="42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tabLst>
                  <a:tab pos="142875" algn="l"/>
                  <a:tab pos="457200" algn="l"/>
                  <a:tab pos="755650" algn="l"/>
                  <a:tab pos="1085850" algn="l"/>
                  <a:tab pos="1400175" algn="l"/>
                  <a:tab pos="1714500" algn="l"/>
                  <a:tab pos="2028825" algn="l"/>
                  <a:tab pos="2343150" algn="l"/>
                  <a:tab pos="2657475" algn="l"/>
                  <a:tab pos="2971800" algn="l"/>
                  <a:tab pos="3286125" algn="l"/>
                  <a:tab pos="3600450" algn="l"/>
                  <a:tab pos="3914775" algn="l"/>
                  <a:tab pos="4229100" algn="l"/>
                  <a:tab pos="4543425" algn="l"/>
                  <a:tab pos="4857750" algn="l"/>
                  <a:tab pos="5172075" algn="l"/>
                  <a:tab pos="5486400" algn="l"/>
                </a:tabLst>
              </a:pPr>
              <a:r>
                <a:rPr lang="en-US" sz="3200" b="1" dirty="0" smtClean="0">
                  <a:solidFill>
                    <a:srgbClr val="002060"/>
                  </a:solidFill>
                  <a:latin typeface="Bookman Old Style" pitchFamily="18" charset="0"/>
                </a:rPr>
                <a:t>Lines and Angles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white">
            <a:xfrm rot="5400000">
              <a:off x="4549646" y="-3748204"/>
              <a:ext cx="85308" cy="810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302125" y="941803"/>
              <a:ext cx="457200" cy="451086"/>
            </a:xfrm>
            <a:prstGeom prst="ellipse">
              <a:avLst/>
            </a:prstGeom>
            <a:solidFill>
              <a:schemeClr val="bg1"/>
            </a:solidFill>
            <a:ln w="50800" cap="rnd" cmpd="dbl" algn="ctr">
              <a:solidFill>
                <a:srgbClr val="002060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85496" y="1252298"/>
              <a:ext cx="2026800" cy="1627200"/>
              <a:chOff x="685496" y="1252298"/>
              <a:chExt cx="2026800" cy="1627200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557" y="1362711"/>
                <a:ext cx="1784923" cy="1428927"/>
              </a:xfrm>
              <a:prstGeom prst="hexagon">
                <a:avLst/>
              </a:prstGeom>
            </p:spPr>
          </p:pic>
          <p:sp>
            <p:nvSpPr>
              <p:cNvPr id="40" name="Hexagon 39"/>
              <p:cNvSpPr/>
              <p:nvPr/>
            </p:nvSpPr>
            <p:spPr>
              <a:xfrm>
                <a:off x="685496" y="1252298"/>
                <a:ext cx="2026800" cy="1627200"/>
              </a:xfrm>
              <a:prstGeom prst="hexagon">
                <a:avLst/>
              </a:prstGeom>
              <a:solidFill>
                <a:srgbClr val="FF5050">
                  <a:alpha val="25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388488" y="2071450"/>
              <a:ext cx="2026800" cy="1607087"/>
              <a:chOff x="2388488" y="2071450"/>
              <a:chExt cx="2026800" cy="1607087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5681" y="2106097"/>
                <a:ext cx="1826177" cy="1548123"/>
              </a:xfrm>
              <a:prstGeom prst="hexagon">
                <a:avLst/>
              </a:prstGeom>
            </p:spPr>
          </p:pic>
          <p:sp>
            <p:nvSpPr>
              <p:cNvPr id="43" name="Hexagon 42"/>
              <p:cNvSpPr/>
              <p:nvPr/>
            </p:nvSpPr>
            <p:spPr>
              <a:xfrm>
                <a:off x="2388488" y="2071450"/>
                <a:ext cx="2026800" cy="1607087"/>
              </a:xfrm>
              <a:prstGeom prst="hexagon">
                <a:avLst/>
              </a:prstGeom>
              <a:solidFill>
                <a:srgbClr val="92D050">
                  <a:alpha val="25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98808" y="2949592"/>
              <a:ext cx="2026800" cy="1607087"/>
              <a:chOff x="698808" y="2949592"/>
              <a:chExt cx="2026800" cy="1607087"/>
            </a:xfrm>
          </p:grpSpPr>
          <p:sp>
            <p:nvSpPr>
              <p:cNvPr id="45" name="Hexagon 44"/>
              <p:cNvSpPr/>
              <p:nvPr/>
            </p:nvSpPr>
            <p:spPr>
              <a:xfrm>
                <a:off x="698808" y="2949592"/>
                <a:ext cx="2026800" cy="1607087"/>
              </a:xfrm>
              <a:prstGeom prst="hexagon">
                <a:avLst/>
              </a:prstGeom>
              <a:solidFill>
                <a:schemeClr val="accent4">
                  <a:lumMod val="75000"/>
                  <a:alpha val="2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" name="Group 63"/>
              <p:cNvGrpSpPr/>
              <p:nvPr/>
            </p:nvGrpSpPr>
            <p:grpSpPr>
              <a:xfrm rot="3266006">
                <a:off x="884197" y="3159896"/>
                <a:ext cx="1247517" cy="1247668"/>
                <a:chOff x="5551417" y="1195022"/>
                <a:chExt cx="2887581" cy="264396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 rot="18333994">
                  <a:off x="7832211" y="1158335"/>
                  <a:ext cx="501174" cy="712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chemeClr val="bg1"/>
                      </a:solidFill>
                      <a:latin typeface="Bookman Old Style" panose="02050604050505020204" pitchFamily="18" charset="0"/>
                    </a:rPr>
                    <a:t>B</a:t>
                  </a:r>
                  <a:endParaRPr lang="en-IN" sz="1400" b="1" dirty="0">
                    <a:solidFill>
                      <a:schemeClr val="bg1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49" name="Arc 1"/>
                <p:cNvSpPr/>
                <p:nvPr/>
              </p:nvSpPr>
              <p:spPr>
                <a:xfrm>
                  <a:off x="6507753" y="2898743"/>
                  <a:ext cx="415966" cy="415946"/>
                </a:xfrm>
                <a:custGeom>
                  <a:avLst/>
                  <a:gdLst>
                    <a:gd name="connsiteX0" fmla="*/ 76312 w 540000"/>
                    <a:gd name="connsiteY0" fmla="*/ 81891 h 540000"/>
                    <a:gd name="connsiteX1" fmla="*/ 292532 w 540000"/>
                    <a:gd name="connsiteY1" fmla="*/ 942 h 540000"/>
                    <a:gd name="connsiteX2" fmla="*/ 492277 w 540000"/>
                    <a:gd name="connsiteY2" fmla="*/ 116726 h 540000"/>
                    <a:gd name="connsiteX3" fmla="*/ 270000 w 540000"/>
                    <a:gd name="connsiteY3" fmla="*/ 270000 h 540000"/>
                    <a:gd name="connsiteX4" fmla="*/ 76312 w 540000"/>
                    <a:gd name="connsiteY4" fmla="*/ 81891 h 540000"/>
                    <a:gd name="connsiteX0" fmla="*/ 76312 w 540000"/>
                    <a:gd name="connsiteY0" fmla="*/ 81891 h 540000"/>
                    <a:gd name="connsiteX1" fmla="*/ 292532 w 540000"/>
                    <a:gd name="connsiteY1" fmla="*/ 942 h 540000"/>
                    <a:gd name="connsiteX2" fmla="*/ 492277 w 540000"/>
                    <a:gd name="connsiteY2" fmla="*/ 116726 h 540000"/>
                    <a:gd name="connsiteX0" fmla="*/ 0 w 415965"/>
                    <a:gd name="connsiteY0" fmla="*/ 81891 h 415947"/>
                    <a:gd name="connsiteX1" fmla="*/ 216220 w 415965"/>
                    <a:gd name="connsiteY1" fmla="*/ 942 h 415947"/>
                    <a:gd name="connsiteX2" fmla="*/ 415965 w 415965"/>
                    <a:gd name="connsiteY2" fmla="*/ 116726 h 415947"/>
                    <a:gd name="connsiteX3" fmla="*/ 184752 w 415965"/>
                    <a:gd name="connsiteY3" fmla="*/ 415947 h 415947"/>
                    <a:gd name="connsiteX4" fmla="*/ 0 w 415965"/>
                    <a:gd name="connsiteY4" fmla="*/ 81891 h 415947"/>
                    <a:gd name="connsiteX0" fmla="*/ 0 w 415965"/>
                    <a:gd name="connsiteY0" fmla="*/ 81891 h 415947"/>
                    <a:gd name="connsiteX1" fmla="*/ 216220 w 415965"/>
                    <a:gd name="connsiteY1" fmla="*/ 942 h 415947"/>
                    <a:gd name="connsiteX2" fmla="*/ 415965 w 415965"/>
                    <a:gd name="connsiteY2" fmla="*/ 116726 h 415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5965" h="415947" stroke="0" extrusionOk="0">
                      <a:moveTo>
                        <a:pt x="0" y="81891"/>
                      </a:moveTo>
                      <a:cubicBezTo>
                        <a:pt x="56321" y="23900"/>
                        <a:pt x="135663" y="-5804"/>
                        <a:pt x="216220" y="942"/>
                      </a:cubicBezTo>
                      <a:cubicBezTo>
                        <a:pt x="296777" y="7688"/>
                        <a:pt x="370074" y="50175"/>
                        <a:pt x="415965" y="116726"/>
                      </a:cubicBezTo>
                      <a:lnTo>
                        <a:pt x="184752" y="415947"/>
                      </a:lnTo>
                      <a:cubicBezTo>
                        <a:pt x="120189" y="353244"/>
                        <a:pt x="64563" y="144594"/>
                        <a:pt x="0" y="81891"/>
                      </a:cubicBezTo>
                      <a:close/>
                    </a:path>
                    <a:path w="415965" h="415947" fill="none">
                      <a:moveTo>
                        <a:pt x="0" y="81891"/>
                      </a:moveTo>
                      <a:cubicBezTo>
                        <a:pt x="56321" y="23900"/>
                        <a:pt x="135663" y="-5804"/>
                        <a:pt x="216220" y="942"/>
                      </a:cubicBezTo>
                      <a:cubicBezTo>
                        <a:pt x="296777" y="7688"/>
                        <a:pt x="370074" y="50175"/>
                        <a:pt x="415965" y="116726"/>
                      </a:cubicBezTo>
                    </a:path>
                  </a:pathLst>
                </a:custGeom>
                <a:solidFill>
                  <a:srgbClr val="00FFCC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0" name="Arc 1"/>
                <p:cNvSpPr/>
                <p:nvPr/>
              </p:nvSpPr>
              <p:spPr>
                <a:xfrm flipH="1">
                  <a:off x="7470209" y="1615476"/>
                  <a:ext cx="444633" cy="291833"/>
                </a:xfrm>
                <a:custGeom>
                  <a:avLst/>
                  <a:gdLst>
                    <a:gd name="connsiteX0" fmla="*/ 539998 w 540000"/>
                    <a:gd name="connsiteY0" fmla="*/ 269072 h 540000"/>
                    <a:gd name="connsiteX1" fmla="*/ 458117 w 540000"/>
                    <a:gd name="connsiteY1" fmla="*/ 463680 h 540000"/>
                    <a:gd name="connsiteX2" fmla="*/ 261207 w 540000"/>
                    <a:gd name="connsiteY2" fmla="*/ 539857 h 540000"/>
                    <a:gd name="connsiteX3" fmla="*/ 270000 w 540000"/>
                    <a:gd name="connsiteY3" fmla="*/ 270000 h 540000"/>
                    <a:gd name="connsiteX4" fmla="*/ 539998 w 540000"/>
                    <a:gd name="connsiteY4" fmla="*/ 269072 h 540000"/>
                    <a:gd name="connsiteX0" fmla="*/ 539998 w 540000"/>
                    <a:gd name="connsiteY0" fmla="*/ 269072 h 540000"/>
                    <a:gd name="connsiteX1" fmla="*/ 458117 w 540000"/>
                    <a:gd name="connsiteY1" fmla="*/ 463680 h 540000"/>
                    <a:gd name="connsiteX2" fmla="*/ 261207 w 540000"/>
                    <a:gd name="connsiteY2" fmla="*/ 539857 h 540000"/>
                    <a:gd name="connsiteX0" fmla="*/ 444632 w 444633"/>
                    <a:gd name="connsiteY0" fmla="*/ 20906 h 291834"/>
                    <a:gd name="connsiteX1" fmla="*/ 362751 w 444633"/>
                    <a:gd name="connsiteY1" fmla="*/ 215514 h 291834"/>
                    <a:gd name="connsiteX2" fmla="*/ 165841 w 444633"/>
                    <a:gd name="connsiteY2" fmla="*/ 291691 h 291834"/>
                    <a:gd name="connsiteX3" fmla="*/ 0 w 444633"/>
                    <a:gd name="connsiteY3" fmla="*/ 4 h 291834"/>
                    <a:gd name="connsiteX4" fmla="*/ 444632 w 444633"/>
                    <a:gd name="connsiteY4" fmla="*/ 20906 h 291834"/>
                    <a:gd name="connsiteX0" fmla="*/ 444632 w 444633"/>
                    <a:gd name="connsiteY0" fmla="*/ 20906 h 291834"/>
                    <a:gd name="connsiteX1" fmla="*/ 362751 w 444633"/>
                    <a:gd name="connsiteY1" fmla="*/ 215514 h 291834"/>
                    <a:gd name="connsiteX2" fmla="*/ 165841 w 444633"/>
                    <a:gd name="connsiteY2" fmla="*/ 291691 h 291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633" h="291834" stroke="0" extrusionOk="0">
                      <a:moveTo>
                        <a:pt x="444632" y="20906"/>
                      </a:moveTo>
                      <a:cubicBezTo>
                        <a:pt x="444884" y="94200"/>
                        <a:pt x="415328" y="164447"/>
                        <a:pt x="362751" y="215514"/>
                      </a:cubicBezTo>
                      <a:cubicBezTo>
                        <a:pt x="310175" y="266581"/>
                        <a:pt x="239096" y="294078"/>
                        <a:pt x="165841" y="291691"/>
                      </a:cubicBezTo>
                      <a:lnTo>
                        <a:pt x="0" y="4"/>
                      </a:lnTo>
                      <a:cubicBezTo>
                        <a:pt x="89999" y="-305"/>
                        <a:pt x="354633" y="21215"/>
                        <a:pt x="444632" y="20906"/>
                      </a:cubicBezTo>
                      <a:close/>
                    </a:path>
                    <a:path w="444633" h="291834" fill="none">
                      <a:moveTo>
                        <a:pt x="444632" y="20906"/>
                      </a:moveTo>
                      <a:cubicBezTo>
                        <a:pt x="444884" y="94200"/>
                        <a:pt x="415328" y="164447"/>
                        <a:pt x="362751" y="215514"/>
                      </a:cubicBezTo>
                      <a:cubicBezTo>
                        <a:pt x="310175" y="266581"/>
                        <a:pt x="239096" y="294078"/>
                        <a:pt x="165841" y="291691"/>
                      </a:cubicBezTo>
                    </a:path>
                  </a:pathLst>
                </a:custGeom>
                <a:solidFill>
                  <a:srgbClr val="FF33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1" name="Arc 1"/>
                <p:cNvSpPr/>
                <p:nvPr/>
              </p:nvSpPr>
              <p:spPr>
                <a:xfrm>
                  <a:off x="5801515" y="1598712"/>
                  <a:ext cx="444633" cy="291833"/>
                </a:xfrm>
                <a:custGeom>
                  <a:avLst/>
                  <a:gdLst>
                    <a:gd name="connsiteX0" fmla="*/ 539998 w 540000"/>
                    <a:gd name="connsiteY0" fmla="*/ 269072 h 540000"/>
                    <a:gd name="connsiteX1" fmla="*/ 458117 w 540000"/>
                    <a:gd name="connsiteY1" fmla="*/ 463680 h 540000"/>
                    <a:gd name="connsiteX2" fmla="*/ 261207 w 540000"/>
                    <a:gd name="connsiteY2" fmla="*/ 539857 h 540000"/>
                    <a:gd name="connsiteX3" fmla="*/ 270000 w 540000"/>
                    <a:gd name="connsiteY3" fmla="*/ 270000 h 540000"/>
                    <a:gd name="connsiteX4" fmla="*/ 539998 w 540000"/>
                    <a:gd name="connsiteY4" fmla="*/ 269072 h 540000"/>
                    <a:gd name="connsiteX0" fmla="*/ 539998 w 540000"/>
                    <a:gd name="connsiteY0" fmla="*/ 269072 h 540000"/>
                    <a:gd name="connsiteX1" fmla="*/ 458117 w 540000"/>
                    <a:gd name="connsiteY1" fmla="*/ 463680 h 540000"/>
                    <a:gd name="connsiteX2" fmla="*/ 261207 w 540000"/>
                    <a:gd name="connsiteY2" fmla="*/ 539857 h 540000"/>
                    <a:gd name="connsiteX0" fmla="*/ 444632 w 444633"/>
                    <a:gd name="connsiteY0" fmla="*/ 20906 h 291834"/>
                    <a:gd name="connsiteX1" fmla="*/ 362751 w 444633"/>
                    <a:gd name="connsiteY1" fmla="*/ 215514 h 291834"/>
                    <a:gd name="connsiteX2" fmla="*/ 165841 w 444633"/>
                    <a:gd name="connsiteY2" fmla="*/ 291691 h 291834"/>
                    <a:gd name="connsiteX3" fmla="*/ 0 w 444633"/>
                    <a:gd name="connsiteY3" fmla="*/ 4 h 291834"/>
                    <a:gd name="connsiteX4" fmla="*/ 444632 w 444633"/>
                    <a:gd name="connsiteY4" fmla="*/ 20906 h 291834"/>
                    <a:gd name="connsiteX0" fmla="*/ 444632 w 444633"/>
                    <a:gd name="connsiteY0" fmla="*/ 20906 h 291834"/>
                    <a:gd name="connsiteX1" fmla="*/ 362751 w 444633"/>
                    <a:gd name="connsiteY1" fmla="*/ 215514 h 291834"/>
                    <a:gd name="connsiteX2" fmla="*/ 165841 w 444633"/>
                    <a:gd name="connsiteY2" fmla="*/ 291691 h 291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633" h="291834" stroke="0" extrusionOk="0">
                      <a:moveTo>
                        <a:pt x="444632" y="20906"/>
                      </a:moveTo>
                      <a:cubicBezTo>
                        <a:pt x="444884" y="94200"/>
                        <a:pt x="415328" y="164447"/>
                        <a:pt x="362751" y="215514"/>
                      </a:cubicBezTo>
                      <a:cubicBezTo>
                        <a:pt x="310175" y="266581"/>
                        <a:pt x="239096" y="294078"/>
                        <a:pt x="165841" y="291691"/>
                      </a:cubicBezTo>
                      <a:lnTo>
                        <a:pt x="0" y="4"/>
                      </a:lnTo>
                      <a:cubicBezTo>
                        <a:pt x="89999" y="-305"/>
                        <a:pt x="354633" y="21215"/>
                        <a:pt x="444632" y="20906"/>
                      </a:cubicBezTo>
                      <a:close/>
                    </a:path>
                    <a:path w="444633" h="291834" fill="none">
                      <a:moveTo>
                        <a:pt x="444632" y="20906"/>
                      </a:moveTo>
                      <a:cubicBezTo>
                        <a:pt x="444884" y="94200"/>
                        <a:pt x="415328" y="164447"/>
                        <a:pt x="362751" y="215514"/>
                      </a:cubicBezTo>
                      <a:cubicBezTo>
                        <a:pt x="310175" y="266581"/>
                        <a:pt x="239096" y="294078"/>
                        <a:pt x="165841" y="291691"/>
                      </a:cubicBezTo>
                    </a:path>
                  </a:pathLst>
                </a:custGeom>
                <a:solidFill>
                  <a:srgbClr val="FFFF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788231" y="1604564"/>
                  <a:ext cx="2143391" cy="2767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653804" y="1632240"/>
                  <a:ext cx="1293887" cy="17394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92248" y="1543988"/>
                  <a:ext cx="900000" cy="18000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>
                  <a:off x="5753137" y="1526085"/>
                  <a:ext cx="153139" cy="14356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 rot="18333994">
                  <a:off x="5659466" y="1086973"/>
                  <a:ext cx="496302" cy="712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chemeClr val="bg1"/>
                      </a:solidFill>
                      <a:latin typeface="Bookman Old Style" panose="02050604050505020204" pitchFamily="18" charset="0"/>
                    </a:rPr>
                    <a:t>A</a:t>
                  </a:r>
                  <a:endParaRPr lang="en-IN" sz="1400" b="1" dirty="0">
                    <a:solidFill>
                      <a:schemeClr val="bg1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6610781" y="3261708"/>
                  <a:ext cx="153138" cy="14356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8333994">
                  <a:off x="6220220" y="3234640"/>
                  <a:ext cx="496300" cy="712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chemeClr val="bg1"/>
                      </a:solidFill>
                      <a:latin typeface="Bookman Old Style" panose="02050604050505020204" pitchFamily="18" charset="0"/>
                    </a:rPr>
                    <a:t>C</a:t>
                  </a:r>
                  <a:endParaRPr lang="en-IN" sz="1400" b="1" dirty="0">
                    <a:solidFill>
                      <a:schemeClr val="bg1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836131" y="1553049"/>
                  <a:ext cx="153138" cy="14356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887321" y="4016351"/>
                <a:ext cx="1697901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b="1" dirty="0" smtClean="0">
                    <a:solidFill>
                      <a:schemeClr val="bg1"/>
                    </a:solidFill>
                    <a:effectLst/>
                    <a:latin typeface="Bookman Old Style" panose="02050604050505020204" pitchFamily="18" charset="0"/>
                    <a:sym typeface="Symbol" panose="05050102010706020507" pitchFamily="18" charset="2"/>
                  </a:rPr>
                  <a:t></a:t>
                </a:r>
                <a:r>
                  <a:rPr lang="en-IN" sz="1100" b="1" dirty="0" smtClean="0">
                    <a:solidFill>
                      <a:schemeClr val="bg1"/>
                    </a:solidFill>
                    <a:effectLst/>
                    <a:latin typeface="Bookman Old Style" panose="02050604050505020204" pitchFamily="18" charset="0"/>
                  </a:rPr>
                  <a:t>A + </a:t>
                </a:r>
                <a:r>
                  <a:rPr lang="en-IN" sz="1100" b="1" dirty="0" smtClean="0">
                    <a:solidFill>
                      <a:schemeClr val="bg1"/>
                    </a:solidFill>
                    <a:effectLst/>
                    <a:latin typeface="Bookman Old Style" panose="02050604050505020204" pitchFamily="18" charset="0"/>
                    <a:sym typeface="Symbol" panose="05050102010706020507" pitchFamily="18" charset="2"/>
                  </a:rPr>
                  <a:t></a:t>
                </a:r>
                <a:r>
                  <a:rPr lang="en-IN" sz="1100" b="1" dirty="0" smtClean="0">
                    <a:solidFill>
                      <a:schemeClr val="bg1"/>
                    </a:solidFill>
                    <a:effectLst/>
                    <a:latin typeface="Bookman Old Style" panose="02050604050505020204" pitchFamily="18" charset="0"/>
                  </a:rPr>
                  <a:t>B + </a:t>
                </a:r>
                <a:r>
                  <a:rPr lang="en-IN" sz="1100" b="1" dirty="0" smtClean="0">
                    <a:solidFill>
                      <a:schemeClr val="bg1"/>
                    </a:solidFill>
                    <a:effectLst/>
                    <a:latin typeface="Bookman Old Style" panose="02050604050505020204" pitchFamily="18" charset="0"/>
                    <a:sym typeface="Symbol" panose="05050102010706020507" pitchFamily="18" charset="2"/>
                  </a:rPr>
                  <a:t></a:t>
                </a:r>
                <a:r>
                  <a:rPr lang="en-IN" sz="1100" b="1" dirty="0" smtClean="0">
                    <a:solidFill>
                      <a:schemeClr val="bg1"/>
                    </a:solidFill>
                    <a:effectLst/>
                    <a:latin typeface="Bookman Old Style" panose="02050604050505020204" pitchFamily="18" charset="0"/>
                  </a:rPr>
                  <a:t>C = 180</a:t>
                </a:r>
                <a:r>
                  <a:rPr lang="en-IN" sz="1100" b="1" baseline="50000" dirty="0" smtClean="0">
                    <a:solidFill>
                      <a:schemeClr val="bg1"/>
                    </a:solidFill>
                    <a:effectLst/>
                    <a:latin typeface="Bookman Old Style" panose="02050604050505020204" pitchFamily="18" charset="0"/>
                  </a:rPr>
                  <a:t>o</a:t>
                </a:r>
              </a:p>
              <a:p>
                <a:endParaRPr lang="en-IN" sz="1100" b="1" baseline="3000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tx1">
                <a:lumMod val="65000"/>
                <a:lumOff val="35000"/>
              </a:schemeClr>
            </a:gs>
            <a:gs pos="79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rc 91"/>
          <p:cNvSpPr/>
          <p:nvPr/>
        </p:nvSpPr>
        <p:spPr>
          <a:xfrm rot="16200000" flipH="1">
            <a:off x="3218608" y="1927360"/>
            <a:ext cx="548460" cy="548460"/>
          </a:xfrm>
          <a:prstGeom prst="arc">
            <a:avLst>
              <a:gd name="adj1" fmla="val 17533882"/>
              <a:gd name="adj2" fmla="val 3689357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/>
          <p:cNvSpPr/>
          <p:nvPr/>
        </p:nvSpPr>
        <p:spPr>
          <a:xfrm rot="5237472" flipH="1">
            <a:off x="3182861" y="1924140"/>
            <a:ext cx="556454" cy="556454"/>
          </a:xfrm>
          <a:prstGeom prst="arc">
            <a:avLst>
              <a:gd name="adj1" fmla="val 17464075"/>
              <a:gd name="adj2" fmla="val 3689357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/>
          <p:cNvSpPr/>
          <p:nvPr/>
        </p:nvSpPr>
        <p:spPr>
          <a:xfrm flipH="1">
            <a:off x="3182337" y="1862237"/>
            <a:ext cx="557503" cy="680258"/>
          </a:xfrm>
          <a:prstGeom prst="arc">
            <a:avLst>
              <a:gd name="adj1" fmla="val 19976340"/>
              <a:gd name="adj2" fmla="val 1432902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/>
          <p:nvPr/>
        </p:nvSpPr>
        <p:spPr>
          <a:xfrm>
            <a:off x="3160415" y="1904637"/>
            <a:ext cx="614046" cy="614046"/>
          </a:xfrm>
          <a:prstGeom prst="arc">
            <a:avLst>
              <a:gd name="adj1" fmla="val 19976340"/>
              <a:gd name="adj2" fmla="val 1640993"/>
            </a:avLst>
          </a:prstGeom>
          <a:solidFill>
            <a:srgbClr val="193DE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978488" y="320482"/>
            <a:ext cx="2895600" cy="446892"/>
          </a:xfrm>
          <a:prstGeom prst="round2DiagRect">
            <a:avLst>
              <a:gd name="adj1" fmla="val 43021"/>
              <a:gd name="adj2" fmla="val 0"/>
            </a:avLst>
          </a:prstGeom>
          <a:solidFill>
            <a:srgbClr val="FFCCFF"/>
          </a:solidFill>
          <a:ln w="3175">
            <a:solidFill>
              <a:srgbClr val="0000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PAIRS OF ANGLES</a:t>
            </a:r>
            <a:endParaRPr lang="en-US" altLang="en-US" sz="2000" dirty="0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68663" y="881993"/>
            <a:ext cx="4162425" cy="450828"/>
          </a:xfrm>
          <a:prstGeom prst="roundRect">
            <a:avLst/>
          </a:prstGeom>
          <a:solidFill>
            <a:srgbClr val="193DEF"/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solidFill>
                  <a:schemeClr val="bg1"/>
                </a:solidFill>
              </a:rPr>
              <a:t>VERTICALLY OPPOSITE ANGLES</a:t>
            </a:r>
            <a:endParaRPr lang="en-IN" altLang="en-US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149359" y="1519510"/>
            <a:ext cx="2891971" cy="150132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2016917" y="1519510"/>
            <a:ext cx="2951842" cy="133259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2197438" y="1674647"/>
            <a:ext cx="54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</a:t>
            </a:r>
            <a:endParaRPr lang="en-US" alt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2359241" y="1601098"/>
            <a:ext cx="90949" cy="909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 b="1">
              <a:latin typeface="Bookman Old Style" panose="02050604050505020204" pitchFamily="18" charset="0"/>
            </a:endParaRPr>
          </a:p>
        </p:txBody>
      </p:sp>
      <p:sp>
        <p:nvSpPr>
          <p:cNvPr id="114" name="Text Box 12"/>
          <p:cNvSpPr txBox="1">
            <a:spLocks noChangeArrowheads="1"/>
          </p:cNvSpPr>
          <p:nvPr/>
        </p:nvSpPr>
        <p:spPr bwMode="auto">
          <a:xfrm>
            <a:off x="4560749" y="2909398"/>
            <a:ext cx="54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B</a:t>
            </a:r>
            <a:endParaRPr lang="en-US" alt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Oval 17"/>
          <p:cNvSpPr>
            <a:spLocks noChangeArrowheads="1"/>
          </p:cNvSpPr>
          <p:nvPr/>
        </p:nvSpPr>
        <p:spPr bwMode="auto">
          <a:xfrm>
            <a:off x="4722552" y="2835849"/>
            <a:ext cx="90949" cy="909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 b="1">
              <a:latin typeface="Bookman Old Style" panose="02050604050505020204" pitchFamily="18" charset="0"/>
            </a:endParaRPr>
          </a:p>
        </p:txBody>
      </p:sp>
      <p:sp>
        <p:nvSpPr>
          <p:cNvPr id="116" name="Text Box 12"/>
          <p:cNvSpPr txBox="1">
            <a:spLocks noChangeArrowheads="1"/>
          </p:cNvSpPr>
          <p:nvPr/>
        </p:nvSpPr>
        <p:spPr bwMode="auto">
          <a:xfrm>
            <a:off x="2113924" y="2733115"/>
            <a:ext cx="54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C</a:t>
            </a:r>
            <a:endParaRPr lang="en-US" alt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Oval 17"/>
          <p:cNvSpPr>
            <a:spLocks noChangeArrowheads="1"/>
          </p:cNvSpPr>
          <p:nvPr/>
        </p:nvSpPr>
        <p:spPr bwMode="auto">
          <a:xfrm>
            <a:off x="2237627" y="2691316"/>
            <a:ext cx="90949" cy="909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 b="1">
              <a:latin typeface="Bookman Old Style" panose="02050604050505020204" pitchFamily="18" charset="0"/>
            </a:endParaRPr>
          </a:p>
        </p:txBody>
      </p:sp>
      <p:sp>
        <p:nvSpPr>
          <p:cNvPr id="119" name="Text Box 12"/>
          <p:cNvSpPr txBox="1">
            <a:spLocks noChangeArrowheads="1"/>
          </p:cNvSpPr>
          <p:nvPr/>
        </p:nvSpPr>
        <p:spPr bwMode="auto">
          <a:xfrm>
            <a:off x="4605198" y="1606425"/>
            <a:ext cx="54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</a:t>
            </a:r>
            <a:endParaRPr lang="en-US" alt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Oval 17"/>
          <p:cNvSpPr>
            <a:spLocks noChangeArrowheads="1"/>
          </p:cNvSpPr>
          <p:nvPr/>
        </p:nvSpPr>
        <p:spPr bwMode="auto">
          <a:xfrm>
            <a:off x="4693013" y="1583676"/>
            <a:ext cx="90949" cy="909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 b="1">
              <a:latin typeface="Bookman Old Style" panose="02050604050505020204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33400" y="3467001"/>
            <a:ext cx="5237817" cy="704949"/>
          </a:xfrm>
          <a:prstGeom prst="roundRect">
            <a:avLst/>
          </a:prstGeom>
          <a:solidFill>
            <a:srgbClr val="7030A0"/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53041" y="3492401"/>
            <a:ext cx="244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AOC </a:t>
            </a:r>
            <a:r>
              <a:rPr lang="en-US" altLang="en-US" b="1" dirty="0">
                <a:solidFill>
                  <a:schemeClr val="bg1"/>
                </a:solidFill>
                <a:latin typeface="Bookman Old Style" pitchFamily="18" charset="0"/>
              </a:rPr>
              <a:t>and </a:t>
            </a: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BOD,</a:t>
            </a:r>
            <a:endParaRPr lang="en-US" alt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3" name="Text Box 12"/>
          <p:cNvSpPr txBox="1">
            <a:spLocks noChangeArrowheads="1"/>
          </p:cNvSpPr>
          <p:nvPr/>
        </p:nvSpPr>
        <p:spPr bwMode="auto">
          <a:xfrm>
            <a:off x="3254181" y="2147566"/>
            <a:ext cx="4308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O</a:t>
            </a:r>
            <a:endParaRPr lang="en-US" alt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89617" y="3768576"/>
            <a:ext cx="533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lang="en-US" altLang="en-US" b="1" dirty="0">
                <a:solidFill>
                  <a:schemeClr val="bg1"/>
                </a:solidFill>
                <a:latin typeface="Bookman Old Style" pitchFamily="18" charset="0"/>
              </a:rPr>
              <a:t>form </a:t>
            </a: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</a:rPr>
              <a:t>pairs </a:t>
            </a:r>
            <a:r>
              <a:rPr lang="en-US" altLang="en-US" b="1" dirty="0">
                <a:solidFill>
                  <a:schemeClr val="bg1"/>
                </a:solidFill>
                <a:latin typeface="Bookman Old Style" pitchFamily="18" charset="0"/>
              </a:rPr>
              <a:t>of vertically opposite </a:t>
            </a: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</a:rPr>
              <a:t>angles.</a:t>
            </a:r>
            <a:endParaRPr lang="en-US" alt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99745" y="3492401"/>
            <a:ext cx="244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AOD </a:t>
            </a:r>
            <a:r>
              <a:rPr lang="en-US" altLang="en-US" b="1" dirty="0">
                <a:solidFill>
                  <a:schemeClr val="bg1"/>
                </a:solidFill>
                <a:latin typeface="Bookman Old Style" pitchFamily="18" charset="0"/>
              </a:rPr>
              <a:t>and </a:t>
            </a: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COB</a:t>
            </a:r>
            <a:endParaRPr lang="en-US" alt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02317" y="3432959"/>
            <a:ext cx="5791200" cy="704949"/>
          </a:xfrm>
          <a:prstGeom prst="roundRect">
            <a:avLst/>
          </a:prstGeom>
          <a:solidFill>
            <a:srgbClr val="7030A0"/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350" y="3445333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prstClr val="white"/>
                </a:solidFill>
                <a:latin typeface="Bookman Old Style" pitchFamily="18" charset="0"/>
              </a:rPr>
              <a:t>Note :  Vertically Opposite angles are EQUAL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69117" y="3759051"/>
            <a:ext cx="244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AOC </a:t>
            </a: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</a:rPr>
              <a:t>= </a:t>
            </a: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BOD,</a:t>
            </a:r>
            <a:endParaRPr lang="en-US" alt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5821" y="3759051"/>
            <a:ext cx="244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AOD </a:t>
            </a: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</a:rPr>
              <a:t>= </a:t>
            </a: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COB</a:t>
            </a:r>
            <a:endParaRPr lang="en-US" alt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93" grpId="0" animBg="1"/>
      <p:bldP spid="93" grpId="1" animBg="1"/>
      <p:bldP spid="96" grpId="0" animBg="1"/>
      <p:bldP spid="96" grpId="1" animBg="1"/>
      <p:bldP spid="98" grpId="0" animBg="1"/>
      <p:bldP spid="98" grpId="1" animBg="1"/>
      <p:bldP spid="101" grpId="0" animBg="1"/>
      <p:bldP spid="107" grpId="0"/>
      <p:bldP spid="113" grpId="0" animBg="1"/>
      <p:bldP spid="114" grpId="0"/>
      <p:bldP spid="115" grpId="0" animBg="1"/>
      <p:bldP spid="116" grpId="0"/>
      <p:bldP spid="117" grpId="0" animBg="1"/>
      <p:bldP spid="119" grpId="0"/>
      <p:bldP spid="120" grpId="0" animBg="1"/>
      <p:bldP spid="121" grpId="0" animBg="1"/>
      <p:bldP spid="121" grpId="1" animBg="1"/>
      <p:bldP spid="122" grpId="0" build="allAtOnce"/>
      <p:bldP spid="123" grpId="0"/>
      <p:bldP spid="124" grpId="0"/>
      <p:bldP spid="124" grpId="1"/>
      <p:bldP spid="125" grpId="0" build="allAtOnce"/>
      <p:bldP spid="27" grpId="0" animBg="1"/>
      <p:bldP spid="2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502337" y="357588"/>
            <a:ext cx="4505431" cy="461562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b="1" spc="150">
                <a:ln w="11430"/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Adjacent Angles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rot="10800000" flipH="1">
            <a:off x="6477000" y="971550"/>
            <a:ext cx="914400" cy="137160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5791200" y="819150"/>
            <a:ext cx="685800" cy="152400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 flipH="1" flipV="1">
            <a:off x="6477000" y="2343151"/>
            <a:ext cx="1828800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84583" y="2355449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68540" y="99441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80028" y="2476147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11458" y="97155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rot="10800000" flipH="1">
            <a:off x="6477000" y="971550"/>
            <a:ext cx="914400" cy="1371600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>
            <a:off x="5792697" y="816666"/>
            <a:ext cx="685800" cy="1524000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477000" y="2343151"/>
            <a:ext cx="1842752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477000" y="971550"/>
            <a:ext cx="914400" cy="13716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0550" y="157852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They have common vertex.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0552" y="1969053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They have common ray.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6465762" y="971550"/>
            <a:ext cx="932614" cy="139065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258048" y="1109664"/>
            <a:ext cx="58846" cy="588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7970607" y="2307378"/>
            <a:ext cx="58846" cy="588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5849036" y="990602"/>
            <a:ext cx="58846" cy="588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90550" y="2354818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Non-common arms should lie on </a:t>
            </a:r>
          </a:p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  either side of common arm.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232" y="870642"/>
            <a:ext cx="482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621"/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Two angles are said to be adjacent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22232" y="1204363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621"/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angles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if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686182" y="3099115"/>
            <a:ext cx="3540555" cy="1721126"/>
          </a:xfrm>
          <a:prstGeom prst="roundRect">
            <a:avLst/>
          </a:prstGeom>
          <a:solidFill>
            <a:srgbClr val="00FFFF">
              <a:alpha val="50196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489887" y="3104901"/>
            <a:ext cx="87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621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ADB,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31931" y="3104134"/>
            <a:ext cx="89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621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BDC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816116" y="3107282"/>
            <a:ext cx="30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621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601934" y="3108049"/>
            <a:ext cx="30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621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424632" y="2277604"/>
            <a:ext cx="118394" cy="11839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784671" y="3386903"/>
            <a:ext cx="285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Have common vertex ‘D’.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1784671" y="3697750"/>
            <a:ext cx="302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Have common </a:t>
            </a:r>
            <a:r>
              <a:rPr lang="en-US" dirty="0" smtClean="0">
                <a:sym typeface="Symbol"/>
              </a:rPr>
              <a:t>arm ray BD.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784671" y="3989244"/>
            <a:ext cx="323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ym typeface="Symbol"/>
              </a:rPr>
              <a:t>ray AD and ray DC are non common arm lying on either side of common arm 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2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2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2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2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/>
      <p:bldP spid="65" grpId="0"/>
      <p:bldP spid="66" grpId="0"/>
      <p:bldP spid="67" grpId="0"/>
      <p:bldP spid="82" grpId="0"/>
      <p:bldP spid="91" grpId="0"/>
      <p:bldP spid="93" grpId="0" animBg="1"/>
      <p:bldP spid="94" grpId="0" animBg="1"/>
      <p:bldP spid="95" grpId="0" animBg="1"/>
      <p:bldP spid="102" grpId="0"/>
      <p:bldP spid="103" grpId="0"/>
      <p:bldP spid="104" grpId="0"/>
      <p:bldP spid="154" grpId="0" animBg="1"/>
      <p:bldP spid="154" grpId="1" animBg="1"/>
      <p:bldP spid="155" grpId="0" build="allAtOnce"/>
      <p:bldP spid="157" grpId="0" build="allAtOnce"/>
      <p:bldP spid="160" grpId="0"/>
      <p:bldP spid="160" grpId="1"/>
      <p:bldP spid="160" grpId="2"/>
      <p:bldP spid="160" grpId="3"/>
      <p:bldP spid="160" grpId="4"/>
      <p:bldP spid="161" grpId="0"/>
      <p:bldP spid="161" grpId="1"/>
      <p:bldP spid="161" grpId="2"/>
      <p:bldP spid="161" grpId="3"/>
      <p:bldP spid="161" grpId="4"/>
      <p:bldP spid="81" grpId="0" animBg="1"/>
      <p:bldP spid="81" grpId="1" animBg="1"/>
      <p:bldP spid="162" grpId="0" build="allAtOnce"/>
      <p:bldP spid="162" grpId="1" build="allAtOnce"/>
      <p:bldP spid="162" grpId="2" build="allAtOnce"/>
      <p:bldP spid="163" grpId="0" build="allAtOnce"/>
      <p:bldP spid="163" grpId="1" build="allAtOnce"/>
      <p:bldP spid="163" grpId="2" build="allAtOnce"/>
      <p:bldP spid="16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90550" y="15621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They have common vertex.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0552" y="1952625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They have common ray.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0550" y="2338390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Non-common arms should lie on </a:t>
            </a:r>
          </a:p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   either side of common arm.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232" y="854214"/>
            <a:ext cx="482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621"/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Two angles are said to be adjacent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22232" y="1187935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621"/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angles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if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584200" y="1591336"/>
            <a:ext cx="527050" cy="155431"/>
            <a:chOff x="4883150" y="-778669"/>
            <a:chExt cx="527050" cy="155575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4883150" y="-775494"/>
              <a:ext cx="76200" cy="152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953000" y="-778669"/>
              <a:ext cx="457200" cy="152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4200" y="1986624"/>
            <a:ext cx="527050" cy="155431"/>
            <a:chOff x="4883150" y="-778669"/>
            <a:chExt cx="527050" cy="155575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4883150" y="-775494"/>
              <a:ext cx="76200" cy="152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953000" y="-778669"/>
              <a:ext cx="457200" cy="152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ounded Rectangle 153"/>
          <p:cNvSpPr/>
          <p:nvPr/>
        </p:nvSpPr>
        <p:spPr>
          <a:xfrm>
            <a:off x="1012561" y="3013539"/>
            <a:ext cx="4835060" cy="1849811"/>
          </a:xfrm>
          <a:prstGeom prst="roundRect">
            <a:avLst/>
          </a:prstGeom>
          <a:solidFill>
            <a:srgbClr val="00FFFF">
              <a:alpha val="50196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1371600" y="3029717"/>
            <a:ext cx="232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621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Consider PQR and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473956" y="3028950"/>
            <a:ext cx="847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621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SQR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686819" y="3032098"/>
            <a:ext cx="30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621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765386" y="3032865"/>
            <a:ext cx="30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621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367286" y="3622566"/>
            <a:ext cx="2632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ym typeface="Symbol"/>
              </a:rPr>
              <a:t>QR is the common ray.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367286" y="3914060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ym typeface="Symbol"/>
              </a:rPr>
              <a:t>Non-common arms QS and QP lie on the </a:t>
            </a:r>
          </a:p>
          <a:p>
            <a:r>
              <a:rPr lang="en-US" dirty="0" smtClean="0">
                <a:sym typeface="Symbol"/>
              </a:rPr>
              <a:t>same side of common arm QR</a:t>
            </a:r>
            <a:endParaRPr lang="en-US" dirty="0">
              <a:sym typeface="Symbol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743582" y="2460220"/>
            <a:ext cx="1747833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484272" y="1456404"/>
            <a:ext cx="957267" cy="10038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305682" y="1178329"/>
            <a:ext cx="185733" cy="1281892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8343" y="2467460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31678" y="110957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86638" y="2393848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07549" y="153629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886640" y="2428192"/>
            <a:ext cx="73152" cy="7315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293775" y="1334140"/>
            <a:ext cx="73152" cy="7315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267020" y="1563970"/>
            <a:ext cx="73152" cy="7315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486653" y="1454356"/>
            <a:ext cx="957267" cy="1003817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743582" y="2460220"/>
            <a:ext cx="174783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67286" y="3347279"/>
            <a:ext cx="278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621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Have common vertex Q.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715000" y="2460220"/>
            <a:ext cx="17478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04025" y="1173803"/>
            <a:ext cx="185733" cy="128189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39949" y="2394855"/>
            <a:ext cx="118394" cy="11839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67286" y="4439073"/>
            <a:ext cx="457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PQR and </a:t>
            </a:r>
            <a:r>
              <a:rPr lang="en-US" dirty="0" smtClean="0">
                <a:sym typeface="Symbol"/>
              </a:rPr>
              <a:t>SQR are not adjacent angles.</a:t>
            </a:r>
            <a:endParaRPr lang="en-US" dirty="0">
              <a:sym typeface="Symbo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22300" y="2381053"/>
            <a:ext cx="225090" cy="286784"/>
            <a:chOff x="7601286" y="-60325"/>
            <a:chExt cx="313989" cy="40005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01286" y="-60325"/>
              <a:ext cx="313989" cy="40005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7601286" y="-60325"/>
              <a:ext cx="313989" cy="40005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502337" y="357588"/>
            <a:ext cx="4505431" cy="461562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b="1" spc="150">
                <a:ln w="11430"/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Adjacent 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2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2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3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2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3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371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5" grpId="0" build="allAtOnce"/>
      <p:bldP spid="157" grpId="0" build="allAtOnce"/>
      <p:bldP spid="160" grpId="0"/>
      <p:bldP spid="160" grpId="1"/>
      <p:bldP spid="160" grpId="2"/>
      <p:bldP spid="160" grpId="3"/>
      <p:bldP spid="160" grpId="4"/>
      <p:bldP spid="161" grpId="0"/>
      <p:bldP spid="161" grpId="1"/>
      <p:bldP spid="161" grpId="2"/>
      <p:bldP spid="161" grpId="3"/>
      <p:bldP spid="161" grpId="4"/>
      <p:bldP spid="163" grpId="0" build="allAtOnce"/>
      <p:bldP spid="163" grpId="1" build="allAtOnce"/>
      <p:bldP spid="163" grpId="2" build="allAtOnce"/>
      <p:bldP spid="164" grpId="0" build="allAtOnce"/>
      <p:bldP spid="164" grpId="1" build="allAtOnce"/>
      <p:bldP spid="164" grpId="2" build="allAtOnce"/>
      <p:bldP spid="43" grpId="0"/>
      <p:bldP spid="45" grpId="0"/>
      <p:bldP spid="47" grpId="0"/>
      <p:bldP spid="48" grpId="0"/>
      <p:bldP spid="49" grpId="0" animBg="1"/>
      <p:bldP spid="50" grpId="0" animBg="1"/>
      <p:bldP spid="51" grpId="0" animBg="1"/>
      <p:bldP spid="54" grpId="0" build="allAtOnce"/>
      <p:bldP spid="54" grpId="1" build="allAtOnce"/>
      <p:bldP spid="54" grpId="2" build="allAtOnce"/>
      <p:bldP spid="57" grpId="0" animBg="1"/>
      <p:bldP spid="57" grpId="1" animBg="1"/>
      <p:bldP spid="5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rc 41"/>
          <p:cNvSpPr/>
          <p:nvPr/>
        </p:nvSpPr>
        <p:spPr>
          <a:xfrm rot="17318808">
            <a:off x="2241628" y="3999562"/>
            <a:ext cx="557544" cy="557544"/>
          </a:xfrm>
          <a:prstGeom prst="arc">
            <a:avLst>
              <a:gd name="adj1" fmla="val 18264064"/>
              <a:gd name="adj2" fmla="val 558681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118553" y="2470064"/>
            <a:ext cx="3295590" cy="704949"/>
          </a:xfrm>
          <a:prstGeom prst="roundRect">
            <a:avLst/>
          </a:prstGeom>
          <a:solidFill>
            <a:srgbClr val="7030A0"/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 rot="17318808">
            <a:off x="2227890" y="4020972"/>
            <a:ext cx="557544" cy="557544"/>
          </a:xfrm>
          <a:prstGeom prst="arc">
            <a:avLst>
              <a:gd name="adj1" fmla="val 15216806"/>
              <a:gd name="adj2" fmla="val 558681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300000">
            <a:off x="2210129" y="3994917"/>
            <a:ext cx="589892" cy="589892"/>
          </a:xfrm>
          <a:prstGeom prst="arc">
            <a:avLst>
              <a:gd name="adj1" fmla="val 17683403"/>
              <a:gd name="adj2" fmla="val 21314181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61975" y="1580962"/>
            <a:ext cx="7439025" cy="727660"/>
          </a:xfrm>
          <a:prstGeom prst="roundRect">
            <a:avLst/>
          </a:prstGeom>
          <a:solidFill>
            <a:srgbClr val="FF6161"/>
          </a:solidFill>
          <a:ln w="3175"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819400" y="416412"/>
            <a:ext cx="2895600" cy="446892"/>
          </a:xfrm>
          <a:prstGeom prst="round2DiagRect">
            <a:avLst>
              <a:gd name="adj1" fmla="val 43021"/>
              <a:gd name="adj2" fmla="val 0"/>
            </a:avLst>
          </a:prstGeom>
          <a:solidFill>
            <a:srgbClr val="FFCCFF"/>
          </a:solidFill>
          <a:ln w="3175">
            <a:solidFill>
              <a:srgbClr val="0000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PAIRS OF ANGLES</a:t>
            </a:r>
            <a:endParaRPr lang="en-US" altLang="en-US" sz="2000" dirty="0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61975" y="977923"/>
            <a:ext cx="2943225" cy="450828"/>
          </a:xfrm>
          <a:prstGeom prst="roundRect">
            <a:avLst/>
          </a:prstGeom>
          <a:solidFill>
            <a:srgbClr val="193DEF"/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solidFill>
                  <a:schemeClr val="bg1"/>
                </a:solidFill>
              </a:rPr>
              <a:t>LINEAR PAIR ANGLES</a:t>
            </a:r>
            <a:endParaRPr lang="en-IN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627063" y="1646227"/>
            <a:ext cx="7221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chemeClr val="tx1"/>
                </a:solidFill>
                <a:latin typeface="Bookman Old Style" pitchFamily="18" charset="0"/>
              </a:rPr>
              <a:t>Two adjacent angles are said to form a linear pair angle,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60062" y="1916430"/>
            <a:ext cx="3783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If their non-common rays</a:t>
            </a:r>
            <a:endParaRPr lang="en-US" altLang="en-US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572476" y="2587001"/>
            <a:ext cx="548027" cy="5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4109363" y="4306675"/>
            <a:ext cx="548027" cy="5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tx1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2249225" y="4217773"/>
            <a:ext cx="548027" cy="5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2493767" y="2495464"/>
            <a:ext cx="1026092" cy="1798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latin typeface="Bookman Old Style" panose="02050604050505020204" pitchFamily="18" charset="0"/>
            </a:endParaRPr>
          </a:p>
        </p:txBody>
      </p:sp>
      <p:sp>
        <p:nvSpPr>
          <p:cNvPr id="55" name="Oval 17"/>
          <p:cNvSpPr>
            <a:spLocks noChangeArrowheads="1"/>
          </p:cNvSpPr>
          <p:nvPr/>
        </p:nvSpPr>
        <p:spPr bwMode="auto">
          <a:xfrm>
            <a:off x="3343107" y="2694052"/>
            <a:ext cx="90949" cy="909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 b="1">
              <a:latin typeface="Bookman Old Style" panose="02050604050505020204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415085" y="2633425"/>
            <a:ext cx="54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B</a:t>
            </a:r>
            <a:endParaRPr lang="en-US" alt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Oval 17"/>
          <p:cNvSpPr>
            <a:spLocks noChangeArrowheads="1"/>
          </p:cNvSpPr>
          <p:nvPr/>
        </p:nvSpPr>
        <p:spPr bwMode="auto">
          <a:xfrm>
            <a:off x="1527001" y="2818508"/>
            <a:ext cx="90949" cy="909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 b="1">
              <a:latin typeface="Bookman Old Style" panose="02050604050505020204" pitchFamily="18" charset="0"/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4261641" y="4242651"/>
            <a:ext cx="90949" cy="909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 b="1">
              <a:latin typeface="Bookman Old Style" panose="02050604050505020204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1444625" y="2673350"/>
            <a:ext cx="1069182" cy="16263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494280" y="4288235"/>
            <a:ext cx="22297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451769" y="2663190"/>
            <a:ext cx="2284571" cy="3366770"/>
            <a:chOff x="2011886" y="3137269"/>
            <a:chExt cx="2284571" cy="3366770"/>
          </a:xfrm>
        </p:grpSpPr>
        <p:cxnSp>
          <p:nvCxnSpPr>
            <p:cNvPr id="62" name="Straight Arrow Connector 61"/>
            <p:cNvCxnSpPr/>
            <p:nvPr/>
          </p:nvCxnSpPr>
          <p:spPr>
            <a:xfrm flipH="1" flipV="1">
              <a:off x="3063922" y="4759059"/>
              <a:ext cx="1232535" cy="1744980"/>
            </a:xfrm>
            <a:prstGeom prst="straightConnector1">
              <a:avLst/>
            </a:prstGeom>
            <a:ln w="3175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2011886" y="3137269"/>
              <a:ext cx="1059656" cy="1627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684467" y="4225925"/>
            <a:ext cx="548027" cy="5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437845" y="2663889"/>
            <a:ext cx="1062975" cy="16080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81025" y="4283075"/>
            <a:ext cx="191784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824792" y="4232491"/>
            <a:ext cx="90949" cy="909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endParaRPr lang="en-US" altLang="en-US" b="1">
              <a:latin typeface="Bookman Old Style" panose="02050604050505020204" pitchFamily="18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478527" y="4287285"/>
            <a:ext cx="2237929" cy="98"/>
          </a:xfrm>
          <a:prstGeom prst="straightConnector1">
            <a:avLst/>
          </a:prstGeom>
          <a:ln w="38100">
            <a:solidFill>
              <a:srgbClr val="193DEF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67302" y="2495464"/>
            <a:ext cx="334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tabLst>
                <a:tab pos="685800" algn="l"/>
              </a:tabLst>
            </a:pP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AOB </a:t>
            </a:r>
            <a:r>
              <a:rPr lang="en-US" altLang="en-US" b="1" dirty="0">
                <a:solidFill>
                  <a:schemeClr val="bg1"/>
                </a:solidFill>
                <a:latin typeface="Bookman Old Style" pitchFamily="18" charset="0"/>
              </a:rPr>
              <a:t>and </a:t>
            </a:r>
            <a:r>
              <a:rPr lang="en-US" altLang="en-US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BOC</a:t>
            </a: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Bookman Old Style" pitchFamily="18" charset="0"/>
              </a:rPr>
              <a:t>are </a:t>
            </a: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</a:rPr>
              <a:t>the angles </a:t>
            </a:r>
            <a:r>
              <a:rPr lang="en-US" altLang="en-US" b="1" dirty="0">
                <a:solidFill>
                  <a:schemeClr val="bg1"/>
                </a:solidFill>
                <a:latin typeface="Bookman Old Style" pitchFamily="18" charset="0"/>
              </a:rPr>
              <a:t>in a linear pair.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85800" y="1680210"/>
            <a:ext cx="2567940" cy="294417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97960" y="1926590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form a pair of opposite rays. </a:t>
            </a:r>
            <a:endParaRPr lang="en-US" altLang="en-US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4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420000">
                                      <p:cBhvr>
                                        <p:cTn id="10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6" grpId="0" animBg="1"/>
      <p:bldP spid="48" grpId="0" animBg="1"/>
      <p:bldP spid="50" grpId="0"/>
      <p:bldP spid="51" grpId="0"/>
      <p:bldP spid="51" grpId="1"/>
      <p:bldP spid="52" grpId="0"/>
      <p:bldP spid="53" grpId="0"/>
      <p:bldP spid="54" grpId="0" animBg="1"/>
      <p:bldP spid="55" grpId="0" animBg="1"/>
      <p:bldP spid="56" grpId="0"/>
      <p:bldP spid="57" grpId="0" animBg="1"/>
      <p:bldP spid="57" grpId="1" animBg="1"/>
      <p:bldP spid="58" grpId="0" animBg="1"/>
      <p:bldP spid="64" grpId="0"/>
      <p:bldP spid="67" grpId="0" animBg="1"/>
      <p:bldP spid="70" grpId="0" animBg="1"/>
      <p:bldP spid="70" grpId="1" animBg="1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/>
          <p:cNvSpPr/>
          <p:nvPr/>
        </p:nvSpPr>
        <p:spPr>
          <a:xfrm rot="17318808">
            <a:off x="2229478" y="4024149"/>
            <a:ext cx="557544" cy="557544"/>
          </a:xfrm>
          <a:prstGeom prst="arc">
            <a:avLst>
              <a:gd name="adj1" fmla="val 15216806"/>
              <a:gd name="adj2" fmla="val 558681"/>
            </a:avLst>
          </a:prstGeom>
          <a:solidFill>
            <a:srgbClr val="FFFF00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300000">
            <a:off x="2211274" y="3986984"/>
            <a:ext cx="589892" cy="589892"/>
          </a:xfrm>
          <a:prstGeom prst="arc">
            <a:avLst>
              <a:gd name="adj1" fmla="val 17683403"/>
              <a:gd name="adj2" fmla="val 21314181"/>
            </a:avLst>
          </a:prstGeom>
          <a:solidFill>
            <a:srgbClr val="FF0000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96405" y="2890774"/>
            <a:ext cx="2846599" cy="503099"/>
          </a:xfrm>
          <a:prstGeom prst="roundRect">
            <a:avLst/>
          </a:prstGeom>
          <a:solidFill>
            <a:srgbClr val="7030A0"/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9576" y="1580962"/>
            <a:ext cx="7439024" cy="533588"/>
          </a:xfrm>
          <a:prstGeom prst="roundRect">
            <a:avLst/>
          </a:prstGeom>
          <a:solidFill>
            <a:srgbClr val="FF6161"/>
          </a:solidFill>
          <a:ln w="3175"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19400" y="416412"/>
            <a:ext cx="2895600" cy="446892"/>
          </a:xfrm>
          <a:prstGeom prst="round2DiagRect">
            <a:avLst>
              <a:gd name="adj1" fmla="val 43021"/>
              <a:gd name="adj2" fmla="val 0"/>
            </a:avLst>
          </a:prstGeom>
          <a:solidFill>
            <a:srgbClr val="FFCCFF"/>
          </a:solidFill>
          <a:ln w="3175">
            <a:solidFill>
              <a:srgbClr val="0000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PAIRS OF ANGLES</a:t>
            </a:r>
            <a:endParaRPr lang="en-US" altLang="en-US" sz="2000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09575" y="977923"/>
            <a:ext cx="2943225" cy="450828"/>
          </a:xfrm>
          <a:prstGeom prst="roundRect">
            <a:avLst/>
          </a:prstGeom>
          <a:solidFill>
            <a:srgbClr val="193DEF"/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solidFill>
                  <a:schemeClr val="bg1"/>
                </a:solidFill>
              </a:rPr>
              <a:t>LINEAR PAIR ANGLES</a:t>
            </a:r>
            <a:endParaRPr lang="en-I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474663" y="1646227"/>
            <a:ext cx="7983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i="1" dirty="0" smtClean="0">
                <a:solidFill>
                  <a:schemeClr val="tx1"/>
                </a:solidFill>
                <a:latin typeface="Bookman Old Style" pitchFamily="18" charset="0"/>
              </a:rPr>
              <a:t>The sum of the measure of a linear pair angle is 180°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92930" y="2493083"/>
            <a:ext cx="4131146" cy="2401405"/>
            <a:chOff x="592930" y="2493083"/>
            <a:chExt cx="4131146" cy="2401405"/>
          </a:xfrm>
        </p:grpSpPr>
        <p:sp>
          <p:nvSpPr>
            <p:cNvPr id="40" name="Arc 39"/>
            <p:cNvSpPr/>
            <p:nvPr/>
          </p:nvSpPr>
          <p:spPr>
            <a:xfrm rot="17318808">
              <a:off x="2227890" y="4020972"/>
              <a:ext cx="557544" cy="557544"/>
            </a:xfrm>
            <a:prstGeom prst="arc">
              <a:avLst>
                <a:gd name="adj1" fmla="val 15216806"/>
                <a:gd name="adj2" fmla="val 5586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 rot="300000">
              <a:off x="2210129" y="3994917"/>
              <a:ext cx="589892" cy="589892"/>
            </a:xfrm>
            <a:prstGeom prst="arc">
              <a:avLst>
                <a:gd name="adj1" fmla="val 17683403"/>
                <a:gd name="adj2" fmla="val 213141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 Box 12"/>
            <p:cNvSpPr txBox="1">
              <a:spLocks noChangeArrowheads="1"/>
            </p:cNvSpPr>
            <p:nvPr/>
          </p:nvSpPr>
          <p:spPr bwMode="auto">
            <a:xfrm>
              <a:off x="4109363" y="4306675"/>
              <a:ext cx="548027" cy="58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73" name="Text Box 13"/>
            <p:cNvSpPr txBox="1">
              <a:spLocks noChangeArrowheads="1"/>
            </p:cNvSpPr>
            <p:nvPr/>
          </p:nvSpPr>
          <p:spPr bwMode="auto">
            <a:xfrm>
              <a:off x="2249225" y="4217773"/>
              <a:ext cx="548027" cy="58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V="1">
              <a:off x="2500313" y="2493083"/>
              <a:ext cx="1019546" cy="1781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Bookman Old Style" panose="02050604050505020204" pitchFamily="18" charset="0"/>
              </a:endParaRPr>
            </a:p>
          </p:txBody>
        </p:sp>
        <p:sp>
          <p:nvSpPr>
            <p:cNvPr id="75" name="Oval 17"/>
            <p:cNvSpPr>
              <a:spLocks noChangeArrowheads="1"/>
            </p:cNvSpPr>
            <p:nvPr/>
          </p:nvSpPr>
          <p:spPr bwMode="auto">
            <a:xfrm>
              <a:off x="3336757" y="2694052"/>
              <a:ext cx="90949" cy="909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 b="1">
                <a:latin typeface="Bookman Old Style" panose="02050604050505020204" pitchFamily="18" charset="0"/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3415085" y="2633425"/>
              <a:ext cx="5480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B</a:t>
              </a:r>
              <a:endParaRPr lang="en-US" altLang="en-US" sz="2000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Oval 17"/>
            <p:cNvSpPr>
              <a:spLocks noChangeArrowheads="1"/>
            </p:cNvSpPr>
            <p:nvPr/>
          </p:nvSpPr>
          <p:spPr bwMode="auto">
            <a:xfrm>
              <a:off x="4261641" y="4242651"/>
              <a:ext cx="90949" cy="909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 b="1">
                <a:latin typeface="Bookman Old Style" panose="02050604050505020204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2494280" y="4281885"/>
              <a:ext cx="22297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707327" y="4225925"/>
              <a:ext cx="548027" cy="58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 flipV="1">
              <a:off x="592930" y="4280694"/>
              <a:ext cx="1917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847652" y="4219791"/>
              <a:ext cx="90949" cy="909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endParaRPr lang="en-US" altLang="en-US" b="1">
                <a:latin typeface="Bookman Old Style" panose="02050604050505020204" pitchFamily="18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943607" y="2968169"/>
            <a:ext cx="2296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lang="en-US" alt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</a:rPr>
              <a:t>AOB + </a:t>
            </a:r>
            <a:r>
              <a:rPr lang="en-US" alt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</a:rPr>
              <a:t>BOC</a:t>
            </a:r>
            <a:endParaRPr lang="en-US" alt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589844" y="2968169"/>
            <a:ext cx="695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tabLst>
                <a:tab pos="685800" algn="l"/>
              </a:tabLst>
            </a:pP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alt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922161" y="2968169"/>
            <a:ext cx="935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tabLst>
                <a:tab pos="685800" algn="l"/>
              </a:tabLst>
            </a:pPr>
            <a:r>
              <a:rPr lang="en-US" altLang="en-US" b="1" dirty="0" smtClean="0">
                <a:solidFill>
                  <a:srgbClr val="FFFF00"/>
                </a:solidFill>
                <a:latin typeface="Bookman Old Style" pitchFamily="18" charset="0"/>
              </a:rPr>
              <a:t>180°</a:t>
            </a:r>
            <a:endParaRPr lang="en-US" alt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8" grpId="0"/>
      <p:bldP spid="82" grpId="0"/>
      <p:bldP spid="83" grpId="0"/>
      <p:bldP spid="8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e7a16fe20934150cb1e5290ad50f4eaf1c0c01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658</Words>
  <Application>Microsoft Office PowerPoint</Application>
  <PresentationFormat>On-screen Show (16:9)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BadaBoom BB</vt:lpstr>
      <vt:lpstr>Book Antiqua</vt:lpstr>
      <vt:lpstr>Bookman Old Style</vt:lpstr>
      <vt:lpstr>Calibri</vt:lpstr>
      <vt:lpstr>Cambria Math</vt:lpstr>
      <vt:lpstr>Symbol</vt:lpstr>
      <vt:lpstr>Wingdings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622</cp:revision>
  <dcterms:created xsi:type="dcterms:W3CDTF">2014-04-01T17:52:15Z</dcterms:created>
  <dcterms:modified xsi:type="dcterms:W3CDTF">2022-04-23T03:50:35Z</dcterms:modified>
</cp:coreProperties>
</file>