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57" r:id="rId2"/>
    <p:sldMasterId id="2147483760" r:id="rId3"/>
    <p:sldMasterId id="2147483773" r:id="rId4"/>
  </p:sldMasterIdLst>
  <p:notesMasterIdLst>
    <p:notesMasterId r:id="rId16"/>
  </p:notesMasterIdLst>
  <p:sldIdLst>
    <p:sldId id="382" r:id="rId5"/>
    <p:sldId id="427" r:id="rId6"/>
    <p:sldId id="429" r:id="rId7"/>
    <p:sldId id="430" r:id="rId8"/>
    <p:sldId id="386" r:id="rId9"/>
    <p:sldId id="443" r:id="rId10"/>
    <p:sldId id="426" r:id="rId11"/>
    <p:sldId id="324" r:id="rId12"/>
    <p:sldId id="428" r:id="rId13"/>
    <p:sldId id="442" r:id="rId14"/>
    <p:sldId id="444" r:id="rId15"/>
  </p:sldIdLst>
  <p:sldSz cx="9144000" cy="5143500" type="screen16x9"/>
  <p:notesSz cx="9144000" cy="6858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85D555-8A8F-4A25-A4BF-46D538BB7A9A}">
          <p14:sldIdLst>
            <p14:sldId id="382"/>
            <p14:sldId id="427"/>
            <p14:sldId id="429"/>
            <p14:sldId id="430"/>
            <p14:sldId id="386"/>
            <p14:sldId id="443"/>
            <p14:sldId id="426"/>
            <p14:sldId id="324"/>
            <p14:sldId id="428"/>
            <p14:sldId id="442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FF3399"/>
    <a:srgbClr val="92D050"/>
    <a:srgbClr val="FF3300"/>
    <a:srgbClr val="008000"/>
    <a:srgbClr val="0000FF"/>
    <a:srgbClr val="482D70"/>
    <a:srgbClr val="BB598A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484" autoAdjust="0"/>
    <p:restoredTop sz="95462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8BA3-65B6-4CB7-96BF-67F84E08AA21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19F6-6084-46DC-AC8A-66A091A98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CBA3-A854-4E94-AE77-F39D69E1A761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0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3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7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3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6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4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86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6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39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17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11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6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4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5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8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2.wdp"/><Relationship Id="rId5" Type="http://schemas.openxmlformats.org/officeDocument/2006/relationships/image" Target="../media/image4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2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5pPr>
      <a:lvl6pPr marL="389626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6pPr>
      <a:lvl7pPr marL="779252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7pPr>
      <a:lvl8pPr marL="1168878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8pPr>
      <a:lvl9pPr marL="1558503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9pPr>
    </p:titleStyle>
    <p:bodyStyle>
      <a:lvl1pPr marL="292100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428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73138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363663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</a:defRPr>
      </a:lvl4pPr>
      <a:lvl5pPr marL="1752600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</a:defRPr>
      </a:lvl5pPr>
      <a:lvl6pPr marL="2142942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6pPr>
      <a:lvl7pPr marL="2532568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7pPr>
      <a:lvl8pPr marL="2922194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8pPr>
      <a:lvl9pPr marL="3311820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lated image"/>
          <p:cNvPicPr>
            <a:picLocks noChangeAspect="1" noChangeArrowheads="1"/>
          </p:cNvPicPr>
          <p:nvPr userDrawn="1"/>
        </p:nvPicPr>
        <p:blipFill>
          <a:blip r:embed="rId5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27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unded Rectangle 122"/>
          <p:cNvSpPr/>
          <p:nvPr/>
        </p:nvSpPr>
        <p:spPr>
          <a:xfrm>
            <a:off x="2341880" y="1469390"/>
            <a:ext cx="609600" cy="218265"/>
          </a:xfrm>
          <a:prstGeom prst="roundRect">
            <a:avLst/>
          </a:prstGeom>
          <a:solidFill>
            <a:srgbClr val="FF6161"/>
          </a:solidFill>
          <a:ln w="12700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579880" y="1449070"/>
            <a:ext cx="609600" cy="218265"/>
          </a:xfrm>
          <a:prstGeom prst="roundRect">
            <a:avLst/>
          </a:prstGeom>
          <a:solidFill>
            <a:srgbClr val="FF6161"/>
          </a:solidFill>
          <a:ln w="12700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15983" y="304903"/>
            <a:ext cx="293851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2296" y="2054434"/>
            <a:ext cx="5508000" cy="2803643"/>
            <a:chOff x="292296" y="2063005"/>
            <a:chExt cx="5508000" cy="2748400"/>
          </a:xfrm>
        </p:grpSpPr>
        <p:sp>
          <p:nvSpPr>
            <p:cNvPr id="23" name="Rounded Rectangle 22"/>
            <p:cNvSpPr/>
            <p:nvPr/>
          </p:nvSpPr>
          <p:spPr>
            <a:xfrm>
              <a:off x="292296" y="2063005"/>
              <a:ext cx="5508000" cy="274840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267" y="2609105"/>
              <a:ext cx="5454000" cy="2202300"/>
              <a:chOff x="311701" y="2724150"/>
              <a:chExt cx="4871268" cy="20574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Rounded Rectangle 34"/>
          <p:cNvSpPr/>
          <p:nvPr/>
        </p:nvSpPr>
        <p:spPr>
          <a:xfrm>
            <a:off x="273709" y="2059838"/>
            <a:ext cx="5526720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04799" y="313580"/>
            <a:ext cx="5490708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7884" y="317265"/>
            <a:ext cx="5490706" cy="320040"/>
          </a:xfrm>
          <a:prstGeom prst="roundRect">
            <a:avLst>
              <a:gd name="adj" fmla="val 25034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8875" y="2052502"/>
            <a:ext cx="1706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08008"/>
            <a:ext cx="489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VERTICALLY OPPOSITE ANGLES THEOREM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40" name="Arc 39"/>
          <p:cNvSpPr/>
          <p:nvPr/>
        </p:nvSpPr>
        <p:spPr bwMode="auto">
          <a:xfrm rot="16233701">
            <a:off x="7170050" y="1095461"/>
            <a:ext cx="469422" cy="469422"/>
          </a:xfrm>
          <a:prstGeom prst="arc">
            <a:avLst>
              <a:gd name="adj1" fmla="val 14052186"/>
              <a:gd name="adj2" fmla="val 18436489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sz="1600" b="1" smtClean="0">
              <a:solidFill>
                <a:srgbClr val="FFFFFF"/>
              </a:solidFill>
            </a:endParaRPr>
          </a:p>
        </p:txBody>
      </p:sp>
      <p:sp>
        <p:nvSpPr>
          <p:cNvPr id="41" name="Arc 40"/>
          <p:cNvSpPr/>
          <p:nvPr/>
        </p:nvSpPr>
        <p:spPr bwMode="auto">
          <a:xfrm rot="16233701" flipV="1">
            <a:off x="7166875" y="1080997"/>
            <a:ext cx="469422" cy="469422"/>
          </a:xfrm>
          <a:prstGeom prst="arc">
            <a:avLst>
              <a:gd name="adj1" fmla="val 13958247"/>
              <a:gd name="adj2" fmla="val 18376206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sz="1600" b="1" smtClean="0">
              <a:solidFill>
                <a:srgbClr val="FFFFFF"/>
              </a:solidFill>
            </a:endParaRPr>
          </a:p>
        </p:txBody>
      </p:sp>
      <p:sp>
        <p:nvSpPr>
          <p:cNvPr id="42" name="Arc 41"/>
          <p:cNvSpPr/>
          <p:nvPr/>
        </p:nvSpPr>
        <p:spPr bwMode="auto">
          <a:xfrm>
            <a:off x="7167030" y="1098623"/>
            <a:ext cx="469422" cy="469422"/>
          </a:xfrm>
          <a:prstGeom prst="arc">
            <a:avLst>
              <a:gd name="adj1" fmla="val 12878773"/>
              <a:gd name="adj2" fmla="val 19305146"/>
            </a:avLst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sz="1600" b="1" smtClean="0">
              <a:solidFill>
                <a:srgbClr val="FFFFFF"/>
              </a:solidFill>
            </a:endParaRPr>
          </a:p>
        </p:txBody>
      </p:sp>
      <p:sp>
        <p:nvSpPr>
          <p:cNvPr id="43" name="Arc 42"/>
          <p:cNvSpPr/>
          <p:nvPr/>
        </p:nvSpPr>
        <p:spPr bwMode="auto">
          <a:xfrm flipV="1">
            <a:off x="7167030" y="1091804"/>
            <a:ext cx="469422" cy="469422"/>
          </a:xfrm>
          <a:prstGeom prst="arc">
            <a:avLst>
              <a:gd name="adj1" fmla="val 12878773"/>
              <a:gd name="adj2" fmla="val 19434407"/>
            </a:avLst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sz="1600" b="1" smtClean="0">
              <a:solidFill>
                <a:srgbClr val="FFFFFF"/>
              </a:solidFill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85866" y="3867962"/>
            <a:ext cx="3160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Similarly, it can be proved that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2953613" y="2637410"/>
            <a:ext cx="635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i)</a:t>
            </a: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3579776" y="2637410"/>
            <a:ext cx="23362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200" b="1" i="1" dirty="0">
                <a:solidFill>
                  <a:srgbClr val="FF0000"/>
                </a:solidFill>
                <a:latin typeface="Bookman Old Style" pitchFamily="18" charset="0"/>
              </a:rPr>
              <a:t>Angles in a linear pair</a:t>
            </a: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2944932" y="2877362"/>
            <a:ext cx="6498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ii)</a:t>
            </a: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3581400" y="2904922"/>
            <a:ext cx="24043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200" b="1" i="1" dirty="0">
                <a:solidFill>
                  <a:srgbClr val="FF0000"/>
                </a:solidFill>
                <a:latin typeface="Bookman Old Style" pitchFamily="18" charset="0"/>
              </a:rPr>
              <a:t>Angles in a linear pair</a:t>
            </a: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4171544" y="3132034"/>
            <a:ext cx="17917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From </a:t>
            </a:r>
            <a:r>
              <a:rPr lang="en-US" sz="1200" b="1" i="1" dirty="0">
                <a:solidFill>
                  <a:srgbClr val="FF0000"/>
                </a:solidFill>
                <a:latin typeface="Bookman Old Style" pitchFamily="18" charset="0"/>
              </a:rPr>
              <a:t>(i) and (ii)</a:t>
            </a:r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284305" y="522286"/>
            <a:ext cx="1109807" cy="796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srgbClr val="FFFFFF"/>
              </a:solidFill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7404761" y="494758"/>
            <a:ext cx="1170174" cy="8203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srgbClr val="FFFFFF"/>
              </a:solidFill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6528779" y="690584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6466941" y="1939223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8168035" y="1866704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8284664" y="665775"/>
            <a:ext cx="36576" cy="365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6506166" y="515473"/>
            <a:ext cx="381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>
                <a:solidFill>
                  <a:srgbClr val="000000"/>
                </a:solidFill>
                <a:latin typeface="Bookman Old Style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400" b="1" dirty="0"/>
              <a:t>A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7924800" y="1809750"/>
            <a:ext cx="381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>
                <a:solidFill>
                  <a:srgbClr val="000000"/>
                </a:solidFill>
                <a:latin typeface="Bookman Old Style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400" b="1" dirty="0"/>
              <a:t>B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6404900" y="1877750"/>
            <a:ext cx="381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>
                <a:solidFill>
                  <a:srgbClr val="000000"/>
                </a:solidFill>
                <a:latin typeface="Bookman Old Style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400" b="1" dirty="0"/>
              <a:t>C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8231300" y="596900"/>
            <a:ext cx="381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>
                <a:solidFill>
                  <a:srgbClr val="000000"/>
                </a:solidFill>
                <a:latin typeface="Bookman Old Style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400" b="1" dirty="0"/>
              <a:t>D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7203612" y="1321832"/>
            <a:ext cx="381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4801" y="1136650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Given: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9804" y="1136650"/>
            <a:ext cx="5081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Line AB and line CD 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intersect each </a:t>
            </a: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other in point O.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40858" y="1418911"/>
            <a:ext cx="1184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</a:rPr>
              <a:t>To prove 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: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44195" y="1418911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(i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AOC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01290" y="141159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54327" y="1411596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BOD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94205" y="1669944"/>
            <a:ext cx="110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(ii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AOD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108605" y="166994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54327" y="1669944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BOC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1800" y="2381250"/>
            <a:ext cx="4586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Line AB and line CD intersect in point O.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9700" y="3132034"/>
            <a:ext cx="965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AOC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71550" y="313203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27580" y="3132034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AOD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03400" y="313838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68500" y="3132034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AOD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09850" y="313203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58302" y="3132034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BOD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52525" y="3388735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AOC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13751" y="33799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86232" y="3381578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BOD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9" name="Line 39"/>
          <p:cNvSpPr>
            <a:spLocks noChangeShapeType="1"/>
          </p:cNvSpPr>
          <p:nvPr/>
        </p:nvSpPr>
        <p:spPr bwMode="auto">
          <a:xfrm rot="300000" flipV="1">
            <a:off x="2052262" y="3228296"/>
            <a:ext cx="526769" cy="12115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srgbClr val="FFFFFF"/>
              </a:solidFill>
            </a:endParaRPr>
          </a:p>
        </p:txBody>
      </p:sp>
      <p:sp>
        <p:nvSpPr>
          <p:cNvPr id="100" name="Line 40"/>
          <p:cNvSpPr>
            <a:spLocks noChangeShapeType="1"/>
          </p:cNvSpPr>
          <p:nvPr/>
        </p:nvSpPr>
        <p:spPr bwMode="auto">
          <a:xfrm rot="480000" flipV="1">
            <a:off x="1208958" y="3210964"/>
            <a:ext cx="566583" cy="1661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srgbClr val="FFFFFF"/>
              </a:solidFill>
            </a:endParaRPr>
          </a:p>
        </p:txBody>
      </p:sp>
      <p:sp>
        <p:nvSpPr>
          <p:cNvPr id="104" name="Rounded Rectangle 103"/>
          <p:cNvSpPr/>
          <p:nvPr>
            <p:custDataLst>
              <p:tags r:id="rId1"/>
            </p:custDataLst>
          </p:nvPr>
        </p:nvSpPr>
        <p:spPr>
          <a:xfrm>
            <a:off x="499949" y="624996"/>
            <a:ext cx="3206234" cy="301011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ounded Rectangle 105"/>
          <p:cNvSpPr/>
          <p:nvPr>
            <p:custDataLst>
              <p:tags r:id="rId2"/>
            </p:custDataLst>
          </p:nvPr>
        </p:nvSpPr>
        <p:spPr>
          <a:xfrm>
            <a:off x="444438" y="860291"/>
            <a:ext cx="4468666" cy="301011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230766" y="1312795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330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O</a:t>
            </a:r>
            <a:endParaRPr lang="en-IN" sz="1400" b="1" dirty="0">
              <a:solidFill>
                <a:srgbClr val="FF330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>
            <p:custDataLst>
              <p:tags r:id="rId3"/>
            </p:custDataLst>
          </p:nvPr>
        </p:nvSpPr>
        <p:spPr>
          <a:xfrm>
            <a:off x="304800" y="2544465"/>
            <a:ext cx="2444799" cy="498690"/>
          </a:xfrm>
          <a:prstGeom prst="roundRect">
            <a:avLst/>
          </a:prstGeom>
          <a:solidFill>
            <a:srgbClr val="FFFF00">
              <a:alpha val="68000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Rounded Rectangle 116"/>
          <p:cNvSpPr/>
          <p:nvPr>
            <p:custDataLst>
              <p:tags r:id="rId4"/>
            </p:custDataLst>
          </p:nvPr>
        </p:nvSpPr>
        <p:spPr>
          <a:xfrm>
            <a:off x="304799" y="2823677"/>
            <a:ext cx="2466838" cy="498690"/>
          </a:xfrm>
          <a:prstGeom prst="roundRect">
            <a:avLst/>
          </a:prstGeom>
          <a:solidFill>
            <a:srgbClr val="FFFF00">
              <a:alpha val="68000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2949" y="2637410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AOC</a:t>
            </a:r>
            <a:endParaRPr lang="en-US" sz="14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65200" y="2637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sz="14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40" y="2634235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AOD</a:t>
            </a:r>
            <a:endParaRPr lang="en-US" sz="14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92544" y="263423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65200" y="29049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28536" y="2901747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BOD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92544" y="290174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08522" y="2901747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r>
              <a:rPr lang="en-US" sz="1400" b="1" baseline="30000" dirty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95303" y="2634235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r>
              <a:rPr lang="en-US" sz="1400" b="1" baseline="30000" dirty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45569" y="2904922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AOD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025709" y="2675531"/>
            <a:ext cx="509275" cy="21826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035934" y="2954094"/>
            <a:ext cx="509275" cy="21826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6" name="Picture 1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" y="2689898"/>
            <a:ext cx="315728" cy="27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" y="2934181"/>
            <a:ext cx="315728" cy="27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82600" y="609945"/>
            <a:ext cx="45339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If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two lines intersect each other, 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then vertically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opposite angles are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equal.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05" name="Picture 104" descr="Image result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605751" y="603250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 descr="Image result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593654" y="814427"/>
            <a:ext cx="402341" cy="3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Line 11"/>
          <p:cNvSpPr>
            <a:spLocks noChangeShapeType="1"/>
          </p:cNvSpPr>
          <p:nvPr/>
        </p:nvSpPr>
        <p:spPr bwMode="auto">
          <a:xfrm rot="21540000">
            <a:off x="6287264" y="513410"/>
            <a:ext cx="1101038" cy="817926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 type="arrow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srgbClr val="FFFFFF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>
            <a:off x="7391890" y="509144"/>
            <a:ext cx="1176080" cy="814216"/>
          </a:xfrm>
          <a:prstGeom prst="line">
            <a:avLst/>
          </a:prstGeom>
          <a:noFill/>
          <a:ln w="19050">
            <a:solidFill>
              <a:srgbClr val="193DEF"/>
            </a:solidFill>
            <a:round/>
            <a:headEnd type="arrow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srgbClr val="FFFFFF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583100" y="1448339"/>
            <a:ext cx="1368492" cy="21826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03308" y="1695951"/>
            <a:ext cx="1368492" cy="21826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90964" y="1309280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29870" y="336206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7153" y="3861830"/>
            <a:ext cx="1563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AOD 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BOC.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895600" y="1558674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>
            <a:off x="7394112" y="1318901"/>
            <a:ext cx="1123804" cy="8066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srgbClr val="FFFFFF"/>
              </a:solidFill>
            </a:endParaRPr>
          </a:p>
        </p:txBody>
      </p:sp>
      <p:sp>
        <p:nvSpPr>
          <p:cNvPr id="125" name="Line 12"/>
          <p:cNvSpPr>
            <a:spLocks noChangeShapeType="1"/>
          </p:cNvSpPr>
          <p:nvPr/>
        </p:nvSpPr>
        <p:spPr bwMode="auto">
          <a:xfrm flipH="1">
            <a:off x="6241919" y="1321832"/>
            <a:ext cx="1153274" cy="8085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srgbClr val="FFFFFF"/>
              </a:solidFill>
            </a:endParaRPr>
          </a:p>
        </p:txBody>
      </p:sp>
      <p:sp>
        <p:nvSpPr>
          <p:cNvPr id="109" name="Line 11"/>
          <p:cNvSpPr>
            <a:spLocks noChangeShapeType="1"/>
          </p:cNvSpPr>
          <p:nvPr/>
        </p:nvSpPr>
        <p:spPr bwMode="auto">
          <a:xfrm>
            <a:off x="6276765" y="517192"/>
            <a:ext cx="2233612" cy="160327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srgbClr val="FFFFFF"/>
              </a:solidFill>
            </a:endParaRP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 flipH="1">
            <a:off x="6235300" y="493807"/>
            <a:ext cx="2333016" cy="1635594"/>
          </a:xfrm>
          <a:prstGeom prst="line">
            <a:avLst/>
          </a:prstGeom>
          <a:noFill/>
          <a:ln w="19050">
            <a:solidFill>
              <a:srgbClr val="193DEF"/>
            </a:solidFill>
            <a:round/>
            <a:headEnd type="arrow" w="med" len="med"/>
            <a:tailEnd type="arrow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34917E-6 L 0.29844 0.0123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61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57505E-6 L 0.44097 0.00185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9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5" presetClass="emph" presetSubtype="0" repeatCount="4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5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2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5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7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8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1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3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4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0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1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62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4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65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7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68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6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7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0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3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0.25243 -2.59259E-6 " pathEditMode="relative" rAng="0" ptsTypes="AA">
                                      <p:cBhvr>
                                        <p:cTn id="4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0"/>
                                    </p:animMotion>
                                  </p:childTnLst>
                                </p:cTn>
                              </p:par>
                              <p:par>
                                <p:cTn id="4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000"/>
                            </p:stCondLst>
                            <p:childTnLst>
                              <p:par>
                                <p:cTn id="4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58025E-6 L 0.25243 -0.00987 " pathEditMode="relative" rAng="0" ptsTypes="AA">
                                      <p:cBhvr>
                                        <p:cTn id="44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-494"/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7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9" dur="4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0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35" presetClass="emph" presetSubtype="0" repeatCount="4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35" presetClass="emph" presetSubtype="0" repeatCount="4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000"/>
                            </p:stCondLst>
                            <p:childTnLst>
                              <p:par>
                                <p:cTn id="5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3" grpId="2" animBg="1"/>
      <p:bldP spid="122" grpId="0" animBg="1"/>
      <p:bldP spid="122" grpId="1" animBg="1"/>
      <p:bldP spid="122" grpId="2" animBg="1"/>
      <p:bldP spid="38" grpId="0"/>
      <p:bldP spid="39" grpId="0"/>
      <p:bldP spid="40" grpId="0" animBg="1"/>
      <p:bldP spid="40" grpId="1" animBg="1"/>
      <p:bldP spid="40" grpId="2" animBg="1"/>
      <p:bldP spid="40" grpId="3" animBg="1"/>
      <p:bldP spid="40" grpId="4" animBg="1"/>
      <p:bldP spid="41" grpId="0" animBg="1"/>
      <p:bldP spid="41" grpId="1" animBg="1"/>
      <p:bldP spid="41" grpId="2" animBg="1"/>
      <p:bldP spid="41" grpId="3" animBg="1"/>
      <p:bldP spid="41" grpId="4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3" grpId="0" animBg="1"/>
      <p:bldP spid="43" grpId="1" animBg="1"/>
      <p:bldP spid="43" grpId="2" animBg="1"/>
      <p:bldP spid="43" grpId="3" animBg="1"/>
      <p:bldP spid="43" grpId="4" animBg="1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9" grpId="0"/>
      <p:bldP spid="60" grpId="0"/>
      <p:bldP spid="60" grpId="1"/>
      <p:bldP spid="60" grpId="2"/>
      <p:bldP spid="61" grpId="0"/>
      <p:bldP spid="61" grpId="1"/>
      <p:bldP spid="61" grpId="2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9" grpId="0" animBg="1"/>
      <p:bldP spid="100" grpId="0" animBg="1"/>
      <p:bldP spid="104" grpId="0" animBg="1"/>
      <p:bldP spid="104" grpId="1" animBg="1"/>
      <p:bldP spid="106" grpId="0" animBg="1"/>
      <p:bldP spid="106" grpId="1" animBg="1"/>
      <p:bldP spid="111" grpId="0"/>
      <p:bldP spid="111" grpId="1"/>
      <p:bldP spid="111" grpId="2"/>
      <p:bldP spid="111" grpId="3"/>
      <p:bldP spid="111" grpId="4"/>
      <p:bldP spid="115" grpId="0" animBg="1"/>
      <p:bldP spid="115" grpId="1" animBg="1"/>
      <p:bldP spid="117" grpId="0" animBg="1"/>
      <p:bldP spid="117" grpId="1" animBg="1"/>
      <p:bldP spid="76" grpId="0"/>
      <p:bldP spid="77" grpId="0"/>
      <p:bldP spid="78" grpId="0"/>
      <p:bldP spid="79" grpId="0"/>
      <p:bldP spid="82" grpId="0"/>
      <p:bldP spid="83" grpId="0"/>
      <p:bldP spid="84" grpId="0"/>
      <p:bldP spid="85" grpId="0"/>
      <p:bldP spid="80" grpId="0"/>
      <p:bldP spid="81" grpId="0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10" grpId="0" animBg="1"/>
      <p:bldP spid="110" grpId="1" animBg="1"/>
      <p:bldP spid="112" grpId="0"/>
      <p:bldP spid="113" grpId="0"/>
      <p:bldP spid="2" grpId="0"/>
      <p:bldP spid="119" grpId="0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09" grpId="0" animBg="1"/>
      <p:bldP spid="109" grpId="1" animBg="1"/>
      <p:bldP spid="109" grpId="2" animBg="1"/>
      <p:bldP spid="109" grpId="3" animBg="1"/>
      <p:bldP spid="109" grpId="4" animBg="1"/>
      <p:bldP spid="109" grpId="5" animBg="1"/>
      <p:bldP spid="108" grpId="0" animBg="1"/>
      <p:bldP spid="108" grpId="1" animBg="1"/>
      <p:bldP spid="108" grpId="2" animBg="1"/>
      <p:bldP spid="108" grpId="3" animBg="1"/>
      <p:bldP spid="108" grpId="4" animBg="1"/>
      <p:bldP spid="108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0378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ounded Rectangle 160"/>
          <p:cNvSpPr/>
          <p:nvPr/>
        </p:nvSpPr>
        <p:spPr bwMode="auto">
          <a:xfrm>
            <a:off x="1142649" y="3404172"/>
            <a:ext cx="1600341" cy="303050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0" name="Arc 159"/>
          <p:cNvSpPr/>
          <p:nvPr/>
        </p:nvSpPr>
        <p:spPr bwMode="auto">
          <a:xfrm>
            <a:off x="6408796" y="2219299"/>
            <a:ext cx="977698" cy="977698"/>
          </a:xfrm>
          <a:prstGeom prst="arc">
            <a:avLst>
              <a:gd name="adj1" fmla="val 14299166"/>
              <a:gd name="adj2" fmla="val 19998195"/>
            </a:avLst>
          </a:prstGeom>
          <a:solidFill>
            <a:srgbClr val="00B0F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00" name="Arc 99"/>
          <p:cNvSpPr/>
          <p:nvPr/>
        </p:nvSpPr>
        <p:spPr bwMode="auto">
          <a:xfrm>
            <a:off x="6272926" y="2084150"/>
            <a:ext cx="1249600" cy="1249600"/>
          </a:xfrm>
          <a:prstGeom prst="arc">
            <a:avLst>
              <a:gd name="adj1" fmla="val 17878245"/>
              <a:gd name="adj2" fmla="val 42711"/>
            </a:avLst>
          </a:prstGeom>
          <a:solidFill>
            <a:srgbClr val="FF000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47" name="Arc 146"/>
          <p:cNvSpPr/>
          <p:nvPr/>
        </p:nvSpPr>
        <p:spPr bwMode="auto">
          <a:xfrm>
            <a:off x="6397424" y="2214023"/>
            <a:ext cx="999933" cy="999933"/>
          </a:xfrm>
          <a:prstGeom prst="arc">
            <a:avLst>
              <a:gd name="adj1" fmla="val 17875632"/>
              <a:gd name="adj2" fmla="val 19861817"/>
            </a:avLst>
          </a:prstGeom>
          <a:solidFill>
            <a:srgbClr val="D60093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02" name="Arc 101"/>
          <p:cNvSpPr/>
          <p:nvPr/>
        </p:nvSpPr>
        <p:spPr bwMode="auto">
          <a:xfrm>
            <a:off x="6387365" y="2206584"/>
            <a:ext cx="1021200" cy="1021200"/>
          </a:xfrm>
          <a:prstGeom prst="arc">
            <a:avLst>
              <a:gd name="adj1" fmla="val 10768438"/>
              <a:gd name="adj2" fmla="val 17868727"/>
            </a:avLst>
          </a:prstGeom>
          <a:solidFill>
            <a:srgbClr val="00B05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45" name="Arc 144"/>
          <p:cNvSpPr/>
          <p:nvPr/>
        </p:nvSpPr>
        <p:spPr bwMode="auto">
          <a:xfrm>
            <a:off x="6517273" y="2329775"/>
            <a:ext cx="766201" cy="766201"/>
          </a:xfrm>
          <a:prstGeom prst="arc">
            <a:avLst>
              <a:gd name="adj1" fmla="val 14299166"/>
              <a:gd name="adj2" fmla="val 17806934"/>
            </a:avLst>
          </a:prstGeom>
          <a:solidFill>
            <a:srgbClr val="00B0F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2425851" y="3057663"/>
            <a:ext cx="246861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2038745" y="3051791"/>
            <a:ext cx="246861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1998992" y="2047935"/>
            <a:ext cx="708940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895992" y="2047935"/>
            <a:ext cx="694971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577244" y="588363"/>
            <a:ext cx="1405130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4523565" y="321663"/>
            <a:ext cx="740163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280856" y="321663"/>
            <a:ext cx="958701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91746" y="319558"/>
            <a:ext cx="457200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2277843" y="315313"/>
            <a:ext cx="1720529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39248" y="319042"/>
            <a:ext cx="457200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96" y="287292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Q. OP and OQ  bisects </a:t>
            </a:r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  <a:sym typeface="Symbol"/>
              </a:rPr>
              <a:t>BOC and AOC resp.  Show that</a:t>
            </a:r>
          </a:p>
          <a:p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  <a:sym typeface="Symbol"/>
              </a:rPr>
              <a:t>POQ = 90º. </a:t>
            </a:r>
            <a:endParaRPr lang="en-US" b="1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875" y="897878"/>
            <a:ext cx="10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Proof :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277896" y="1290518"/>
            <a:ext cx="3270738" cy="1791216"/>
            <a:chOff x="5413131" y="1167884"/>
            <a:chExt cx="3270738" cy="1791216"/>
          </a:xfrm>
        </p:grpSpPr>
        <p:cxnSp>
          <p:nvCxnSpPr>
            <p:cNvPr id="40" name="Straight Connector 39"/>
            <p:cNvCxnSpPr/>
            <p:nvPr/>
          </p:nvCxnSpPr>
          <p:spPr bwMode="auto">
            <a:xfrm>
              <a:off x="5413131" y="2593459"/>
              <a:ext cx="3270738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7023100" y="1276350"/>
              <a:ext cx="723900" cy="131710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 flipV="1">
              <a:off x="7032626" y="1814513"/>
              <a:ext cx="1435100" cy="77470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 flipV="1">
              <a:off x="6217771" y="1167884"/>
              <a:ext cx="811680" cy="1410218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46"/>
            <p:cNvSpPr/>
            <p:nvPr/>
          </p:nvSpPr>
          <p:spPr bwMode="auto">
            <a:xfrm>
              <a:off x="7562850" y="1495425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036442" y="1980129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8245475" y="2553216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366199" y="1458635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734050" y="2545080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59270" y="2541032"/>
              <a:ext cx="429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O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05140" y="2589768"/>
              <a:ext cx="429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B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43545" y="1974334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P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13650" y="1428750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C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73461" y="1208127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Q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05145" y="2571750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A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 bwMode="auto">
          <a:xfrm flipV="1">
            <a:off x="6897726" y="1937147"/>
            <a:ext cx="1435100" cy="774701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6879216" y="2716093"/>
            <a:ext cx="166956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 flipH="1">
            <a:off x="5280325" y="2717995"/>
            <a:ext cx="160442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 rot="1380000" flipH="1" flipV="1">
            <a:off x="5833586" y="1509253"/>
            <a:ext cx="1316516" cy="983668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13" name="Straight Connector 112"/>
          <p:cNvCxnSpPr/>
          <p:nvPr/>
        </p:nvCxnSpPr>
        <p:spPr bwMode="auto">
          <a:xfrm flipH="1">
            <a:off x="5283107" y="2712759"/>
            <a:ext cx="326552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87" name="TextBox 86"/>
          <p:cNvSpPr txBox="1"/>
          <p:nvPr/>
        </p:nvSpPr>
        <p:spPr>
          <a:xfrm>
            <a:off x="6969546" y="2251479"/>
            <a:ext cx="3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21946" y="2403879"/>
            <a:ext cx="3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15847" y="2208604"/>
            <a:ext cx="3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06261" y="2387794"/>
            <a:ext cx="3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4550" y="1678603"/>
            <a:ext cx="403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OA and OB are on the same line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 flipV="1">
            <a:off x="6888200" y="1398984"/>
            <a:ext cx="723900" cy="131710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21" name="TextBox 120"/>
          <p:cNvSpPr txBox="1"/>
          <p:nvPr/>
        </p:nvSpPr>
        <p:spPr>
          <a:xfrm>
            <a:off x="838200" y="201197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AOC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52600" y="201197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COB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46294" y="201197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180º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21100" y="2011978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Bookman Old Style" panose="02050604050505020204" pitchFamily="18" charset="0"/>
                <a:sym typeface="Symbol"/>
              </a:rPr>
              <a:t>[Linear pair]</a:t>
            </a:r>
            <a:endParaRPr lang="en-US" b="1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04825" y="2364403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695450" y="2364403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24075" y="2364403"/>
            <a:ext cx="832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+ 2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842260" y="2364403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1650" y="2693571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52600" y="2693571"/>
            <a:ext cx="1124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2(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y 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 x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)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839085" y="269357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1650" y="2998371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10481" y="3000752"/>
            <a:ext cx="75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x 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 y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39085" y="299837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90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81070" y="338642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COP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774029" y="338642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QOC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46294" y="3386420"/>
            <a:ext cx="73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90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956185" y="3757196"/>
            <a:ext cx="93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POQ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46294" y="3757196"/>
            <a:ext cx="87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90º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5300" y="3757196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9956" y="1018528"/>
            <a:ext cx="3158237" cy="369332"/>
          </a:xfrm>
          <a:prstGeom prst="rect">
            <a:avLst/>
          </a:prstGeom>
          <a:solidFill>
            <a:srgbClr val="00FFFF">
              <a:alpha val="50196"/>
            </a:srgbClr>
          </a:solidFill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rPr>
              <a:t>Just prove : (x + y) = 90o</a:t>
            </a:r>
          </a:p>
        </p:txBody>
      </p:sp>
    </p:spTree>
    <p:extLst>
      <p:ext uri="{BB962C8B-B14F-4D97-AF65-F5344CB8AC3E}">
        <p14:creationId xmlns:p14="http://schemas.microsoft.com/office/powerpoint/2010/main" val="85388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3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0" grpId="0" animBg="1"/>
      <p:bldP spid="160" grpId="1" animBg="1"/>
      <p:bldP spid="160" grpId="2" animBg="1"/>
      <p:bldP spid="100" grpId="0" animBg="1"/>
      <p:bldP spid="100" grpId="1" animBg="1"/>
      <p:bldP spid="100" grpId="2" animBg="1"/>
      <p:bldP spid="100" grpId="3" animBg="1"/>
      <p:bldP spid="100" grpId="4" animBg="1"/>
      <p:bldP spid="147" grpId="0" animBg="1"/>
      <p:bldP spid="147" grpId="1" animBg="1"/>
      <p:bldP spid="147" grpId="2" animBg="1"/>
      <p:bldP spid="102" grpId="0" animBg="1"/>
      <p:bldP spid="102" grpId="1" animBg="1"/>
      <p:bldP spid="102" grpId="2" animBg="1"/>
      <p:bldP spid="102" grpId="3" animBg="1"/>
      <p:bldP spid="102" grpId="4" animBg="1"/>
      <p:bldP spid="145" grpId="0" animBg="1"/>
      <p:bldP spid="145" grpId="1" animBg="1"/>
      <p:bldP spid="145" grpId="2" animBg="1"/>
      <p:bldP spid="144" grpId="0" animBg="1"/>
      <p:bldP spid="144" grpId="1" animBg="1"/>
      <p:bldP spid="143" grpId="0" animBg="1"/>
      <p:bldP spid="143" grpId="1" animBg="1"/>
      <p:bldP spid="142" grpId="0" animBg="1"/>
      <p:bldP spid="142" grpId="1" animBg="1"/>
      <p:bldP spid="141" grpId="0" animBg="1"/>
      <p:bldP spid="141" grpId="1" animBg="1"/>
      <p:bldP spid="68" grpId="0" animBg="1"/>
      <p:bldP spid="68" grpId="1" animBg="1"/>
      <p:bldP spid="65" grpId="0" animBg="1"/>
      <p:bldP spid="65" grpId="1" animBg="1"/>
      <p:bldP spid="64" grpId="0" animBg="1"/>
      <p:bldP spid="64" grpId="1" animBg="1"/>
      <p:bldP spid="63" grpId="0" animBg="1"/>
      <p:bldP spid="63" grpId="1" animBg="1"/>
      <p:bldP spid="59" grpId="0" animBg="1"/>
      <p:bldP spid="59" grpId="1" animBg="1"/>
      <p:bldP spid="2" grpId="0" animBg="1"/>
      <p:bldP spid="2" grpId="1" animBg="1"/>
      <p:bldP spid="3" grpId="0"/>
      <p:bldP spid="5" grpId="0"/>
      <p:bldP spid="87" grpId="0"/>
      <p:bldP spid="88" grpId="0"/>
      <p:bldP spid="105" grpId="0"/>
      <p:bldP spid="106" grpId="0"/>
      <p:bldP spid="107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 bwMode="auto">
          <a:xfrm>
            <a:off x="1955481" y="3335190"/>
            <a:ext cx="710697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>
            <a:off x="887692" y="3335655"/>
            <a:ext cx="739554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3456234" y="2693670"/>
            <a:ext cx="871732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ounded Rectangle 97"/>
          <p:cNvSpPr/>
          <p:nvPr/>
        </p:nvSpPr>
        <p:spPr bwMode="auto">
          <a:xfrm>
            <a:off x="2100551" y="3694025"/>
            <a:ext cx="159577" cy="249406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6763549" y="1774826"/>
            <a:ext cx="481012" cy="481012"/>
          </a:xfrm>
          <a:prstGeom prst="arc">
            <a:avLst>
              <a:gd name="adj1" fmla="val 19728986"/>
              <a:gd name="adj2" fmla="val 1726096"/>
            </a:avLst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883447" y="1355022"/>
            <a:ext cx="732232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1859192" y="1361004"/>
            <a:ext cx="732232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Arc 80"/>
          <p:cNvSpPr/>
          <p:nvPr/>
        </p:nvSpPr>
        <p:spPr bwMode="auto">
          <a:xfrm>
            <a:off x="6628405" y="1636716"/>
            <a:ext cx="775100" cy="775100"/>
          </a:xfrm>
          <a:prstGeom prst="arc">
            <a:avLst>
              <a:gd name="adj1" fmla="val 1737972"/>
              <a:gd name="adj2" fmla="val 3423417"/>
            </a:avLst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8" name="Arc 77"/>
          <p:cNvSpPr/>
          <p:nvPr/>
        </p:nvSpPr>
        <p:spPr bwMode="auto">
          <a:xfrm>
            <a:off x="6794497" y="1772441"/>
            <a:ext cx="481012" cy="481012"/>
          </a:xfrm>
          <a:prstGeom prst="arc">
            <a:avLst>
              <a:gd name="adj1" fmla="val 8913005"/>
              <a:gd name="adj2" fmla="val 12769750"/>
            </a:avLst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820967" y="1365250"/>
            <a:ext cx="732232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Arc 75"/>
          <p:cNvSpPr/>
          <p:nvPr/>
        </p:nvSpPr>
        <p:spPr bwMode="auto">
          <a:xfrm>
            <a:off x="6715125" y="1698036"/>
            <a:ext cx="628650" cy="628650"/>
          </a:xfrm>
          <a:prstGeom prst="arc">
            <a:avLst>
              <a:gd name="adj1" fmla="val 3597985"/>
              <a:gd name="adj2" fmla="val 8896538"/>
            </a:avLst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179338" y="627697"/>
            <a:ext cx="1415288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852517" y="355600"/>
            <a:ext cx="6672998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00" y="32385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Q. Two straight lines PQ and RS intersect each other at O. </a:t>
            </a:r>
          </a:p>
          <a:p>
            <a:r>
              <a:rPr lang="en-US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    If </a:t>
            </a:r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POT = 75º, find the values of a, b and c.</a:t>
            </a:r>
            <a:endParaRPr lang="en-US" b="1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" y="95977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0" y="960806"/>
            <a:ext cx="430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Since OR and OS are in the same line.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010" y="1341806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34180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ROP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250" y="134302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POT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7475" y="134424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TOS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0465" y="1343025"/>
            <a:ext cx="101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180º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010" y="1685630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0944" y="1685630"/>
            <a:ext cx="445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4b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646" y="1686849"/>
            <a:ext cx="72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+ 75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0000" y="1688068"/>
            <a:ext cx="56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b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0465" y="1686849"/>
            <a:ext cx="101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10" y="2015490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1541" y="2029661"/>
            <a:ext cx="491330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5b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0655" y="2017928"/>
            <a:ext cx="65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+ 75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0465" y="2016709"/>
            <a:ext cx="101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010" y="2337140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653" y="2339578"/>
            <a:ext cx="504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5b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20465" y="2338359"/>
            <a:ext cx="101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105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10" y="2672420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0438" y="2674858"/>
            <a:ext cx="34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b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20465" y="2673639"/>
            <a:ext cx="699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21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979658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Since PQ and RS intersect at O. Therefore,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8675" y="3297793"/>
            <a:ext cx="89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QOS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05929" y="3296574"/>
            <a:ext cx="1189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POR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2800" y="3278743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Bookman Old Style" panose="02050604050505020204" pitchFamily="18" charset="0"/>
                <a:sym typeface="Symbol"/>
              </a:rPr>
              <a:t>[Vertically opp. Angles]</a:t>
            </a:r>
            <a:endParaRPr lang="en-US" b="1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010" y="3639474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0650" y="3639474"/>
            <a:ext cx="33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04975" y="3640693"/>
            <a:ext cx="76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4b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010" y="3963324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90650" y="3963324"/>
            <a:ext cx="33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04975" y="3964543"/>
            <a:ext cx="595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4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7891" y="3958590"/>
            <a:ext cx="7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× 21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1010" y="4316388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91126" y="4316388"/>
            <a:ext cx="33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05451" y="4316388"/>
            <a:ext cx="76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84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345180" y="4269343"/>
            <a:ext cx="1379220" cy="432645"/>
            <a:chOff x="3352800" y="4259818"/>
            <a:chExt cx="1379220" cy="432645"/>
          </a:xfrm>
        </p:grpSpPr>
        <p:sp>
          <p:nvSpPr>
            <p:cNvPr id="40" name="TextBox 39"/>
            <p:cNvSpPr txBox="1"/>
            <p:nvPr/>
          </p:nvSpPr>
          <p:spPr>
            <a:xfrm>
              <a:off x="3352800" y="4259818"/>
              <a:ext cx="1379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latin typeface="Bookman Old Style" panose="02050604050505020204" pitchFamily="18" charset="0"/>
                  <a:sym typeface="Symbol"/>
                </a:rPr>
                <a:t>[    b = 21]</a:t>
              </a:r>
              <a:endParaRPr lang="en-US" b="1" dirty="0">
                <a:solidFill>
                  <a:srgbClr val="FF0066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3495678" y="4323131"/>
              <a:ext cx="352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endParaRPr lang="en-US" b="1" dirty="0">
                <a:solidFill>
                  <a:srgbClr val="FF0066"/>
                </a:solidFill>
                <a:latin typeface="Symbol" panose="05050102010706020507" pitchFamily="18" charset="2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537200" y="1022805"/>
            <a:ext cx="2971800" cy="2421435"/>
            <a:chOff x="5791200" y="933905"/>
            <a:chExt cx="2971800" cy="2421435"/>
          </a:xfrm>
        </p:grpSpPr>
        <p:cxnSp>
          <p:nvCxnSpPr>
            <p:cNvPr id="43" name="Straight Connector 42"/>
            <p:cNvCxnSpPr/>
            <p:nvPr/>
          </p:nvCxnSpPr>
          <p:spPr bwMode="auto">
            <a:xfrm>
              <a:off x="5791200" y="982881"/>
              <a:ext cx="2971800" cy="1874205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>
              <a:off x="5791200" y="981075"/>
              <a:ext cx="2971800" cy="1874205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7264400" y="1920173"/>
              <a:ext cx="952500" cy="1435167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Arc 49"/>
            <p:cNvSpPr/>
            <p:nvPr/>
          </p:nvSpPr>
          <p:spPr bwMode="auto">
            <a:xfrm>
              <a:off x="6969125" y="1612900"/>
              <a:ext cx="628650" cy="628650"/>
            </a:xfrm>
            <a:prstGeom prst="arc">
              <a:avLst>
                <a:gd name="adj1" fmla="val 12706477"/>
                <a:gd name="adj2" fmla="val 19514088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51" name="Arc 50"/>
            <p:cNvSpPr/>
            <p:nvPr/>
          </p:nvSpPr>
          <p:spPr bwMode="auto">
            <a:xfrm>
              <a:off x="6965153" y="1609728"/>
              <a:ext cx="628650" cy="628650"/>
            </a:xfrm>
            <a:prstGeom prst="arc">
              <a:avLst>
                <a:gd name="adj1" fmla="val 3597985"/>
                <a:gd name="adj2" fmla="val 8896538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52" name="Arc 51"/>
            <p:cNvSpPr/>
            <p:nvPr/>
          </p:nvSpPr>
          <p:spPr bwMode="auto">
            <a:xfrm>
              <a:off x="7048512" y="1700217"/>
              <a:ext cx="452430" cy="452430"/>
            </a:xfrm>
            <a:prstGeom prst="arc">
              <a:avLst>
                <a:gd name="adj1" fmla="val 8943056"/>
                <a:gd name="adj2" fmla="val 12963058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53" name="Arc 52"/>
            <p:cNvSpPr/>
            <p:nvPr/>
          </p:nvSpPr>
          <p:spPr bwMode="auto">
            <a:xfrm>
              <a:off x="7046115" y="1700224"/>
              <a:ext cx="452430" cy="452430"/>
            </a:xfrm>
            <a:prstGeom prst="arc">
              <a:avLst>
                <a:gd name="adj1" fmla="val 19615427"/>
                <a:gd name="adj2" fmla="val 1893340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54" name="Arc 53"/>
            <p:cNvSpPr/>
            <p:nvPr/>
          </p:nvSpPr>
          <p:spPr bwMode="auto">
            <a:xfrm>
              <a:off x="6884199" y="1545435"/>
              <a:ext cx="775100" cy="775100"/>
            </a:xfrm>
            <a:prstGeom prst="arc">
              <a:avLst>
                <a:gd name="adj1" fmla="val 1737972"/>
                <a:gd name="adj2" fmla="val 3423417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97715" y="1603291"/>
              <a:ext cx="429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O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74271" y="1719222"/>
              <a:ext cx="307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a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93685" y="1733550"/>
              <a:ext cx="492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4b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27062" y="1285876"/>
              <a:ext cx="492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2c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29437" y="2202418"/>
              <a:ext cx="64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75º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13320" y="2129790"/>
              <a:ext cx="307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b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8308223" y="1198291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15326" y="1192496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Q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8262135" y="2520791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14679" y="2203228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915582" y="2918007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49846" y="2855280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T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123612" y="2581137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9819" y="2534903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P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249501" y="1251468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02045" y="933905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R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73" name="Straight Connector 72"/>
          <p:cNvCxnSpPr/>
          <p:nvPr/>
        </p:nvCxnSpPr>
        <p:spPr bwMode="auto">
          <a:xfrm>
            <a:off x="5537200" y="1072197"/>
            <a:ext cx="2971800" cy="1874205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arrow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5537200" y="1070391"/>
            <a:ext cx="2971800" cy="187420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6976822" y="1973229"/>
            <a:ext cx="87788" cy="8778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0DFF01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 bwMode="auto">
          <a:xfrm flipH="1" flipV="1">
            <a:off x="5537200" y="1072197"/>
            <a:ext cx="2971800" cy="1871983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461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3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emph" presetSubtype="0" repeatCount="3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2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8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3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35" presetClass="emph" presetSubtype="0" repeatCount="3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3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100" grpId="0" animBg="1"/>
      <p:bldP spid="100" grpId="1" animBg="1"/>
      <p:bldP spid="99" grpId="0" animBg="1"/>
      <p:bldP spid="99" grpId="1" animBg="1"/>
      <p:bldP spid="98" grpId="0" animBg="1"/>
      <p:bldP spid="98" grpId="1" animBg="1"/>
      <p:bldP spid="85" grpId="0" animBg="1"/>
      <p:bldP spid="85" grpId="1" animBg="1"/>
      <p:bldP spid="85" grpId="2" animBg="1"/>
      <p:bldP spid="85" grpId="3" animBg="1"/>
      <p:bldP spid="85" grpId="4" animBg="1"/>
      <p:bldP spid="83" grpId="0" animBg="1"/>
      <p:bldP spid="83" grpId="1" animBg="1"/>
      <p:bldP spid="82" grpId="0" animBg="1"/>
      <p:bldP spid="82" grpId="1" animBg="1"/>
      <p:bldP spid="81" grpId="0" animBg="1"/>
      <p:bldP spid="81" grpId="1" animBg="1"/>
      <p:bldP spid="81" grpId="2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  <p:bldP spid="77" grpId="0" animBg="1"/>
      <p:bldP spid="77" grpId="1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75" grpId="0" animBg="1"/>
      <p:bldP spid="75" grpId="1" animBg="1"/>
      <p:bldP spid="72" grpId="0" animBg="1"/>
      <p:bldP spid="72" grpId="1" animBg="1"/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 bwMode="auto">
          <a:xfrm>
            <a:off x="944117" y="3280410"/>
            <a:ext cx="3576281" cy="346308"/>
          </a:xfrm>
          <a:prstGeom prst="roundRect">
            <a:avLst/>
          </a:prstGeom>
          <a:solidFill>
            <a:srgbClr val="FF3399">
              <a:alpha val="50196"/>
            </a:srgbClr>
          </a:solidFill>
          <a:ln>
            <a:solidFill>
              <a:schemeClr val="bg1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921124" y="1638062"/>
            <a:ext cx="732232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816199" y="1645682"/>
            <a:ext cx="732232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627984" y="2008703"/>
            <a:ext cx="239334" cy="304800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Arc 51"/>
          <p:cNvSpPr/>
          <p:nvPr/>
        </p:nvSpPr>
        <p:spPr bwMode="auto">
          <a:xfrm>
            <a:off x="6763549" y="1775458"/>
            <a:ext cx="481012" cy="481012"/>
          </a:xfrm>
          <a:prstGeom prst="arc">
            <a:avLst>
              <a:gd name="adj1" fmla="val 19728986"/>
              <a:gd name="adj2" fmla="val 1726096"/>
            </a:avLst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1" name="Arc 50"/>
          <p:cNvSpPr/>
          <p:nvPr/>
        </p:nvSpPr>
        <p:spPr bwMode="auto">
          <a:xfrm>
            <a:off x="6715125" y="1698668"/>
            <a:ext cx="628650" cy="628650"/>
          </a:xfrm>
          <a:prstGeom prst="arc">
            <a:avLst>
              <a:gd name="adj1" fmla="val 12745109"/>
              <a:gd name="adj2" fmla="val 19497498"/>
            </a:avLst>
          </a:prstGeom>
          <a:solidFill>
            <a:srgbClr val="7030A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2200" y="96080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Now, OR and OS are in the same line.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Therefore.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60626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ROQ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160356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QOS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0094" y="160085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180º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4900" y="158115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Bookman Old Style" panose="02050604050505020204" pitchFamily="18" charset="0"/>
                <a:sym typeface="Symbol"/>
              </a:rPr>
              <a:t>[Linear pair]</a:t>
            </a:r>
            <a:endParaRPr lang="en-US" b="1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1961433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950" y="1961433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2c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7000" y="1961433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a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3250" y="1961433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625" y="2320827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320827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2c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8250" y="2320827"/>
            <a:ext cx="73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+ 84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00" y="2320827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625" y="2625627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3200" y="2625627"/>
            <a:ext cx="5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2c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5950" y="2625627"/>
            <a:ext cx="781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96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625" y="2943127"/>
            <a:ext cx="3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5600" y="2943127"/>
            <a:ext cx="349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c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2300" y="2943127"/>
            <a:ext cx="781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= 48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3284287"/>
            <a:ext cx="360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Hence, a = 84, b = 21 and c = 48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537200" y="1023437"/>
            <a:ext cx="2971800" cy="2421435"/>
            <a:chOff x="5791200" y="933905"/>
            <a:chExt cx="2971800" cy="2421435"/>
          </a:xfrm>
        </p:grpSpPr>
        <p:cxnSp>
          <p:nvCxnSpPr>
            <p:cNvPr id="26" name="Straight Connector 25"/>
            <p:cNvCxnSpPr/>
            <p:nvPr/>
          </p:nvCxnSpPr>
          <p:spPr bwMode="auto">
            <a:xfrm>
              <a:off x="5791200" y="982881"/>
              <a:ext cx="2971800" cy="1874205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5791200" y="981075"/>
              <a:ext cx="2971800" cy="1874205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7264400" y="1920173"/>
              <a:ext cx="952500" cy="1435167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Arc 28"/>
            <p:cNvSpPr/>
            <p:nvPr/>
          </p:nvSpPr>
          <p:spPr bwMode="auto">
            <a:xfrm>
              <a:off x="6969125" y="1612900"/>
              <a:ext cx="628650" cy="628650"/>
            </a:xfrm>
            <a:prstGeom prst="arc">
              <a:avLst>
                <a:gd name="adj1" fmla="val 12706477"/>
                <a:gd name="adj2" fmla="val 19514088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6965153" y="1609728"/>
              <a:ext cx="628650" cy="628650"/>
            </a:xfrm>
            <a:prstGeom prst="arc">
              <a:avLst>
                <a:gd name="adj1" fmla="val 3597985"/>
                <a:gd name="adj2" fmla="val 8896538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31" name="Arc 30"/>
            <p:cNvSpPr/>
            <p:nvPr/>
          </p:nvSpPr>
          <p:spPr bwMode="auto">
            <a:xfrm>
              <a:off x="7048512" y="1700217"/>
              <a:ext cx="452430" cy="452430"/>
            </a:xfrm>
            <a:prstGeom prst="arc">
              <a:avLst>
                <a:gd name="adj1" fmla="val 8943056"/>
                <a:gd name="adj2" fmla="val 12963058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32" name="Arc 31"/>
            <p:cNvSpPr/>
            <p:nvPr/>
          </p:nvSpPr>
          <p:spPr bwMode="auto">
            <a:xfrm>
              <a:off x="7046115" y="1700224"/>
              <a:ext cx="452430" cy="452430"/>
            </a:xfrm>
            <a:prstGeom prst="arc">
              <a:avLst>
                <a:gd name="adj1" fmla="val 19615427"/>
                <a:gd name="adj2" fmla="val 1893340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33" name="Arc 32"/>
            <p:cNvSpPr/>
            <p:nvPr/>
          </p:nvSpPr>
          <p:spPr bwMode="auto">
            <a:xfrm>
              <a:off x="6884199" y="1545435"/>
              <a:ext cx="775100" cy="775100"/>
            </a:xfrm>
            <a:prstGeom prst="arc">
              <a:avLst>
                <a:gd name="adj1" fmla="val 1737972"/>
                <a:gd name="adj2" fmla="val 3423417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97715" y="1603291"/>
              <a:ext cx="429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O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4271" y="1719222"/>
              <a:ext cx="307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a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98448" y="1733550"/>
              <a:ext cx="492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4b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7062" y="1285876"/>
              <a:ext cx="492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2c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29437" y="2202418"/>
              <a:ext cx="64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75º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29357" y="2128837"/>
              <a:ext cx="307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b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8308223" y="1198291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15326" y="1192496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Q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8262135" y="2520791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14679" y="2203228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915582" y="2918007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49846" y="2855280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T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6123612" y="2581137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69819" y="2534903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P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249501" y="1251468"/>
              <a:ext cx="82034" cy="820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02045" y="933905"/>
              <a:ext cx="35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R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 bwMode="auto">
          <a:xfrm>
            <a:off x="5537200" y="1072829"/>
            <a:ext cx="2971800" cy="1874205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arrow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6728935" y="758410"/>
            <a:ext cx="1011715" cy="370551"/>
            <a:chOff x="6025129" y="3246491"/>
            <a:chExt cx="1011715" cy="370551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6055085" y="3274359"/>
              <a:ext cx="887258" cy="323633"/>
            </a:xfrm>
            <a:prstGeom prst="roundRect">
              <a:avLst/>
            </a:prstGeom>
            <a:solidFill>
              <a:srgbClr val="00FFFF">
                <a:alpha val="50196"/>
              </a:srgbClr>
            </a:solidFill>
            <a:ln>
              <a:solidFill>
                <a:srgbClr val="00FFFF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25129" y="3246491"/>
              <a:ext cx="333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a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69604" y="3247710"/>
              <a:ext cx="76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= 84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44500" y="32385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Q. Two straight lines PQ and RS intersect each other at O. </a:t>
            </a:r>
          </a:p>
          <a:p>
            <a:r>
              <a:rPr lang="en-US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    If </a:t>
            </a:r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POT = 75º, find the values of a, b and c.</a:t>
            </a:r>
            <a:endParaRPr lang="en-US" b="1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300" y="95977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 animBg="1"/>
      <p:bldP spid="70" grpId="1" animBg="1"/>
      <p:bldP spid="69" grpId="0" animBg="1"/>
      <p:bldP spid="69" grpId="1" animBg="1"/>
      <p:bldP spid="68" grpId="0" animBg="1"/>
      <p:bldP spid="68" grpId="1" animBg="1"/>
      <p:bldP spid="52" grpId="0" animBg="1"/>
      <p:bldP spid="52" grpId="1" animBg="1"/>
      <p:bldP spid="52" grpId="2" animBg="1"/>
      <p:bldP spid="52" grpId="3" animBg="1"/>
      <p:bldP spid="52" grpId="4" animBg="1"/>
      <p:bldP spid="51" grpId="0" animBg="1"/>
      <p:bldP spid="51" grpId="1" animBg="1"/>
      <p:bldP spid="51" grpId="2" animBg="1"/>
      <p:bldP spid="51" grpId="3" animBg="1"/>
      <p:bldP spid="51" grpId="4" animBg="1"/>
      <p:bldP spid="4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Example.6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095375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43056" y="447386"/>
            <a:ext cx="8391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Fig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.,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AB </a:t>
            </a:r>
            <a:r>
              <a:rPr lang="en-US" sz="1600" b="1" dirty="0">
                <a:solidFill>
                  <a:srgbClr val="FFFF00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CD and CD </a:t>
            </a:r>
            <a:r>
              <a:rPr lang="en-US" sz="1600" b="1" dirty="0">
                <a:solidFill>
                  <a:srgbClr val="FFFF00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EF. Also EA ⊥ AB. If ∠ BEF = 55°, find the values of x, y and z</a:t>
            </a:r>
            <a:endParaRPr lang="en-IN" sz="1600" b="1" dirty="0" smtClean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123950"/>
            <a:ext cx="1685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y + 55° = 180°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097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(Interior angles on the same side of the of the transversal 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85950"/>
            <a:ext cx="2489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y = 180º – 55º = 125º </a:t>
            </a:r>
          </a:p>
        </p:txBody>
      </p:sp>
      <p:sp>
        <p:nvSpPr>
          <p:cNvPr id="5" name="Rectangle 4"/>
          <p:cNvSpPr/>
          <p:nvPr/>
        </p:nvSpPr>
        <p:spPr>
          <a:xfrm>
            <a:off x="949032" y="2196525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= y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8739" y="2196525"/>
            <a:ext cx="3097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(AB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CD, Corresponding angles axiom)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0638" y="2690396"/>
            <a:ext cx="1063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x = 125º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004721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Now, since AB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CD and CD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EF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6775" y="3711094"/>
            <a:ext cx="248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EAB + ∠ FEA = 180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°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371109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(Interior angles on the same side of the transversal EA)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8785" y="4244494"/>
            <a:ext cx="2292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90° + z + 55° = 180°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2185" y="4667940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z = 35°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04800" y="18859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4800" y="26903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40926" y="3319046"/>
            <a:ext cx="1354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AB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EF.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4800" y="331904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800" y="371109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4800" y="424449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466794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10771" y="1460331"/>
            <a:ext cx="2540749" cy="2027992"/>
            <a:chOff x="5810771" y="1460331"/>
            <a:chExt cx="2540749" cy="202799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73140" y="1462504"/>
              <a:ext cx="0" cy="2025819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086600" y="1460331"/>
              <a:ext cx="0" cy="2025819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077200" y="1477589"/>
              <a:ext cx="0" cy="196624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810771" y="1962150"/>
              <a:ext cx="2277339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073140" y="1962150"/>
              <a:ext cx="2004060" cy="1143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8302225">
              <a:off x="6983974" y="2373478"/>
              <a:ext cx="272175" cy="285811"/>
            </a:xfrm>
            <a:prstGeom prst="arc">
              <a:avLst>
                <a:gd name="adj1" fmla="val 11324167"/>
                <a:gd name="adj2" fmla="val 193394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7671957">
              <a:off x="5955642" y="2953321"/>
              <a:ext cx="224938" cy="285811"/>
            </a:xfrm>
            <a:prstGeom prst="arc">
              <a:avLst>
                <a:gd name="adj1" fmla="val 12415558"/>
                <a:gd name="adj2" fmla="val 193394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14560546">
              <a:off x="7891295" y="1853346"/>
              <a:ext cx="272175" cy="285811"/>
            </a:xfrm>
            <a:prstGeom prst="arc">
              <a:avLst>
                <a:gd name="adj1" fmla="val 16308139"/>
                <a:gd name="adj2" fmla="val 1888708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14560546">
              <a:off x="7924620" y="1853338"/>
              <a:ext cx="272175" cy="285811"/>
            </a:xfrm>
            <a:prstGeom prst="arc">
              <a:avLst>
                <a:gd name="adj1" fmla="val 11929726"/>
                <a:gd name="adj2" fmla="val 1682099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48190" y="1690602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25330" y="276225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99364" y="1703070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08192" y="231267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00790" y="168783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045026" y="2967990"/>
              <a:ext cx="306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72200" y="294977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  <a:endParaRPr lang="en-US" sz="1400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70420" y="2495550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05842" y="2114550"/>
              <a:ext cx="447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5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5</a:t>
              </a:r>
              <a:r>
                <a:rPr lang="en-US" sz="12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°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86989" y="1969770"/>
              <a:ext cx="153791" cy="15207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09124" y="1858242"/>
              <a:ext cx="2856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/>
      <p:bldP spid="3" grpId="0"/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29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/>
          <p:cNvSpPr/>
          <p:nvPr/>
        </p:nvSpPr>
        <p:spPr>
          <a:xfrm>
            <a:off x="6024099" y="3925568"/>
            <a:ext cx="2307566" cy="734468"/>
          </a:xfrm>
          <a:prstGeom prst="rect">
            <a:avLst/>
          </a:prstGeom>
          <a:solidFill>
            <a:srgbClr val="FF3399">
              <a:alpha val="5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670139" y="4693595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… (iii)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913998" y="4682516"/>
            <a:ext cx="2688711" cy="360712"/>
          </a:xfrm>
          <a:prstGeom prst="roundRect">
            <a:avLst>
              <a:gd name="adj" fmla="val 16667"/>
            </a:avLst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2648125" y="3686947"/>
            <a:ext cx="1745322" cy="333113"/>
          </a:xfrm>
          <a:prstGeom prst="roundRect">
            <a:avLst>
              <a:gd name="adj" fmla="val 16667"/>
            </a:avLst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154178" y="2443880"/>
            <a:ext cx="795050" cy="311335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2004759" y="2428313"/>
            <a:ext cx="895880" cy="342468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174463" y="38785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1" name="Pie 120"/>
          <p:cNvSpPr/>
          <p:nvPr/>
        </p:nvSpPr>
        <p:spPr>
          <a:xfrm rot="16200000">
            <a:off x="5847430" y="935692"/>
            <a:ext cx="575949" cy="576482"/>
          </a:xfrm>
          <a:prstGeom prst="pie">
            <a:avLst>
              <a:gd name="adj1" fmla="val 8335676"/>
              <a:gd name="adj2" fmla="val 1243729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Pie 119"/>
          <p:cNvSpPr/>
          <p:nvPr/>
        </p:nvSpPr>
        <p:spPr>
          <a:xfrm rot="16200000">
            <a:off x="7924423" y="935692"/>
            <a:ext cx="575949" cy="576482"/>
          </a:xfrm>
          <a:prstGeom prst="pie">
            <a:avLst>
              <a:gd name="adj1" fmla="val 12336544"/>
              <a:gd name="adj2" fmla="val 14505111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32770" y="112766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9717" y="270185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792" y="515013"/>
            <a:ext cx="5796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, QR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of 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PQR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is produced to a point S.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8840" y="778251"/>
            <a:ext cx="6542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If the bisectors of 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PQR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PRS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meet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at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point T,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0616" y="1023343"/>
            <a:ext cx="3720973" cy="658430"/>
            <a:chOff x="383058" y="484815"/>
            <a:chExt cx="3720973" cy="659039"/>
          </a:xfrm>
        </p:grpSpPr>
        <p:sp>
          <p:nvSpPr>
            <p:cNvPr id="12" name="TextBox 11"/>
            <p:cNvSpPr txBox="1"/>
            <p:nvPr/>
          </p:nvSpPr>
          <p:spPr>
            <a:xfrm>
              <a:off x="2836265" y="484815"/>
              <a:ext cx="336952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38323" y="774180"/>
              <a:ext cx="336952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058" y="601169"/>
              <a:ext cx="2484976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then prove </a:t>
              </a:r>
              <a:r>
                <a:rPr lang="en-US" dirty="0" smtClean="0">
                  <a:solidFill>
                    <a:srgbClr val="00FFFF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QTR </a:t>
              </a:r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=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877455" y="811235"/>
              <a:ext cx="274320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146718" y="601169"/>
              <a:ext cx="957313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QPR</a:t>
              </a:r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.</a:t>
              </a:r>
              <a:endParaRPr lang="en-US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347615" y="2745063"/>
            <a:ext cx="32766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7624" y="1221195"/>
            <a:ext cx="789997" cy="15238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32849" y="1221195"/>
            <a:ext cx="1338070" cy="15238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470919" y="1220609"/>
            <a:ext cx="745524" cy="15244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47615" y="1220609"/>
            <a:ext cx="2868828" cy="15244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ie 36"/>
          <p:cNvSpPr/>
          <p:nvPr/>
        </p:nvSpPr>
        <p:spPr>
          <a:xfrm rot="16200000">
            <a:off x="4993520" y="2390401"/>
            <a:ext cx="707543" cy="708198"/>
          </a:xfrm>
          <a:prstGeom prst="pie">
            <a:avLst>
              <a:gd name="adj1" fmla="val 3732180"/>
              <a:gd name="adj2" fmla="val 540876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Pie 38"/>
          <p:cNvSpPr/>
          <p:nvPr/>
        </p:nvSpPr>
        <p:spPr>
          <a:xfrm rot="16200000">
            <a:off x="7233207" y="2505646"/>
            <a:ext cx="477102" cy="477544"/>
          </a:xfrm>
          <a:prstGeom prst="pie">
            <a:avLst>
              <a:gd name="adj1" fmla="val 1577527"/>
              <a:gd name="adj2" fmla="val 540876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36269" y="25825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1671" y="26771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89290" y="110031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1807" y="169597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9" name="Pie 128"/>
          <p:cNvSpPr/>
          <p:nvPr/>
        </p:nvSpPr>
        <p:spPr>
          <a:xfrm rot="16200000">
            <a:off x="4993520" y="2390401"/>
            <a:ext cx="707543" cy="708198"/>
          </a:xfrm>
          <a:prstGeom prst="pie">
            <a:avLst>
              <a:gd name="adj1" fmla="val 1670915"/>
              <a:gd name="adj2" fmla="val 370938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Pie 129"/>
          <p:cNvSpPr/>
          <p:nvPr/>
        </p:nvSpPr>
        <p:spPr>
          <a:xfrm rot="16200000">
            <a:off x="7233207" y="2505646"/>
            <a:ext cx="477102" cy="477544"/>
          </a:xfrm>
          <a:prstGeom prst="pie">
            <a:avLst>
              <a:gd name="adj1" fmla="val 19151344"/>
              <a:gd name="adj2" fmla="val 1559604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62491" y="2414904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QTR   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037467" y="2414904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TRS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901788" y="2414904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  TQR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62491" y="2938834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QTR   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187700" y="29388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02683" y="3651501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QTR   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392992" y="368422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 PQR)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174" y="517232"/>
            <a:ext cx="5795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In figure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, QR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of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PQR is produced to a point 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98849" y="517583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PQR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5347615" y="2745063"/>
            <a:ext cx="213857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347624" y="1221195"/>
            <a:ext cx="789997" cy="1523878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132849" y="1221195"/>
            <a:ext cx="1338070" cy="152387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55729" y="52094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QR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1234" y="51996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is produced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23035" y="521714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point 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361483" y="2745364"/>
            <a:ext cx="327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393574" y="2722993"/>
            <a:ext cx="45719" cy="456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841" y="779895"/>
            <a:ext cx="6267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If the bisectors of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PQR and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PRS meet at point 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8840" y="779026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bisectors of </a:t>
            </a:r>
            <a:r>
              <a:rPr lang="en-US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PQR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6702" y="782329"/>
            <a:ext cx="206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meet at point 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349421" y="1220594"/>
            <a:ext cx="2868828" cy="152445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49421" y="2745047"/>
            <a:ext cx="213857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349438" y="1221179"/>
            <a:ext cx="789997" cy="1523878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77285" y="782329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bisectors of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3793" y="778880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PRS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7473138" y="1221188"/>
            <a:ext cx="745524" cy="152445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135068" y="1221767"/>
            <a:ext cx="1338070" cy="1523876"/>
          </a:xfrm>
          <a:prstGeom prst="line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463968" y="2745942"/>
            <a:ext cx="1176334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740937" y="1023161"/>
            <a:ext cx="3720973" cy="658430"/>
            <a:chOff x="383058" y="484815"/>
            <a:chExt cx="3720973" cy="659039"/>
          </a:xfrm>
        </p:grpSpPr>
        <p:sp>
          <p:nvSpPr>
            <p:cNvPr id="108" name="TextBox 107"/>
            <p:cNvSpPr txBox="1"/>
            <p:nvPr/>
          </p:nvSpPr>
          <p:spPr>
            <a:xfrm>
              <a:off x="2836265" y="484815"/>
              <a:ext cx="336952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38323" y="774180"/>
              <a:ext cx="336952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3058" y="601169"/>
              <a:ext cx="2484976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then prove </a:t>
              </a:r>
              <a:r>
                <a:rPr lang="en-US" dirty="0" smtClean="0">
                  <a:solidFill>
                    <a:srgbClr val="C00000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QTR </a:t>
              </a:r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US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2877455" y="811235"/>
              <a:ext cx="27432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3146718" y="601169"/>
              <a:ext cx="957313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QPR</a:t>
              </a:r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.</a:t>
              </a:r>
              <a:endParaRPr lang="en-US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107604" y="1141508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QTR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44781" y="1695977"/>
            <a:ext cx="3902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TRS is an exterior angle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QTR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96006" y="2034526"/>
            <a:ext cx="3081565" cy="338558"/>
            <a:chOff x="5690309" y="4300295"/>
            <a:chExt cx="3081565" cy="338871"/>
          </a:xfrm>
        </p:grpSpPr>
        <p:sp>
          <p:nvSpPr>
            <p:cNvPr id="177" name="TextBox 176"/>
            <p:cNvSpPr txBox="1"/>
            <p:nvPr/>
          </p:nvSpPr>
          <p:spPr>
            <a:xfrm>
              <a:off x="5690309" y="4300299"/>
              <a:ext cx="111761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TRS   =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833227" y="4300295"/>
              <a:ext cx="809837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QTR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697541" y="4300295"/>
              <a:ext cx="107433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+  TQR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4180231" y="241490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… (i)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2111302" y="2763112"/>
            <a:ext cx="1083195" cy="721580"/>
            <a:chOff x="2133600" y="2348706"/>
            <a:chExt cx="1083195" cy="722248"/>
          </a:xfrm>
        </p:grpSpPr>
        <p:sp>
          <p:nvSpPr>
            <p:cNvPr id="189" name="TextBox 188"/>
            <p:cNvSpPr txBox="1"/>
            <p:nvPr/>
          </p:nvSpPr>
          <p:spPr>
            <a:xfrm>
              <a:off x="2134271" y="2348706"/>
              <a:ext cx="32412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134271" y="2732087"/>
              <a:ext cx="32412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447032" y="2504797"/>
              <a:ext cx="76976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PRS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2133600" y="2723634"/>
              <a:ext cx="3286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3554499" y="2763112"/>
            <a:ext cx="1119683" cy="721580"/>
            <a:chOff x="3626415" y="2348706"/>
            <a:chExt cx="1119683" cy="722248"/>
          </a:xfrm>
        </p:grpSpPr>
        <p:sp>
          <p:nvSpPr>
            <p:cNvPr id="197" name="TextBox 196"/>
            <p:cNvSpPr txBox="1"/>
            <p:nvPr/>
          </p:nvSpPr>
          <p:spPr>
            <a:xfrm>
              <a:off x="3627086" y="2348706"/>
              <a:ext cx="32412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627086" y="2732087"/>
              <a:ext cx="32412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944275" y="2504797"/>
              <a:ext cx="80182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PQR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3626415" y="2723634"/>
              <a:ext cx="3286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>
            <a:off x="2090932" y="3490257"/>
            <a:ext cx="36016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560429" y="3490257"/>
            <a:ext cx="36016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710331" y="3651501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… (ii)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94541" y="4107803"/>
            <a:ext cx="3886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PRS is an exterior angle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PQR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953016" y="4373023"/>
            <a:ext cx="2974160" cy="338558"/>
            <a:chOff x="5690309" y="4300295"/>
            <a:chExt cx="2974160" cy="338871"/>
          </a:xfrm>
        </p:grpSpPr>
        <p:sp>
          <p:nvSpPr>
            <p:cNvPr id="220" name="TextBox 219"/>
            <p:cNvSpPr txBox="1"/>
            <p:nvPr/>
          </p:nvSpPr>
          <p:spPr>
            <a:xfrm>
              <a:off x="5690309" y="4300299"/>
              <a:ext cx="1109599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PRS   =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833227" y="4300295"/>
              <a:ext cx="801823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PQR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598151" y="4300295"/>
              <a:ext cx="106631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+  QPR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5612875" y="3399046"/>
            <a:ext cx="0" cy="1687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894550" y="4693595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PRS 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799337" y="469359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PQR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587123" y="4693595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QPR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9497" y="2938834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69497" y="365150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69497" y="2414904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646330" y="411508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69497" y="469359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174463" y="349555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2173809" y="3870135"/>
            <a:ext cx="3286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638422" y="368422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(PRS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173648" y="391151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173648" y="429453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063781" y="4115081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QTR   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476885" y="41150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QPR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7172979" y="4286093"/>
            <a:ext cx="3286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6.3  - 6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4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500"/>
                            </p:stCondLst>
                            <p:childTnLst>
                              <p:par>
                                <p:cTn id="2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500"/>
                            </p:stCondLst>
                            <p:childTnLst>
                              <p:par>
                                <p:cTn id="3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1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0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5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500"/>
                            </p:stCondLst>
                            <p:childTnLst>
                              <p:par>
                                <p:cTn id="4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489" dur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1" dur="1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492" dur="1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4" dur="1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495" dur="1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0"/>
                            </p:stCondLst>
                            <p:childTnLst>
                              <p:par>
                                <p:cTn id="4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10"/>
                            </p:stCondLst>
                            <p:childTnLst>
                              <p:par>
                                <p:cTn id="5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010"/>
                            </p:stCondLst>
                            <p:childTnLst>
                              <p:par>
                                <p:cTn id="5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510"/>
                            </p:stCondLst>
                            <p:childTnLst>
                              <p:par>
                                <p:cTn id="5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3010"/>
                            </p:stCondLst>
                            <p:childTnLst>
                              <p:par>
                                <p:cTn id="522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1500"/>
                            </p:stCondLst>
                            <p:childTnLst>
                              <p:par>
                                <p:cTn id="5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500"/>
                            </p:stCondLst>
                            <p:childTnLst>
                              <p:par>
                                <p:cTn id="6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000"/>
                            </p:stCondLst>
                            <p:childTnLst>
                              <p:par>
                                <p:cTn id="6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1500"/>
                            </p:stCondLst>
                            <p:childTnLst>
                              <p:par>
                                <p:cTn id="6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2000"/>
                            </p:stCondLst>
                            <p:childTnLst>
                              <p:par>
                                <p:cTn id="6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2500"/>
                            </p:stCondLst>
                            <p:childTnLst>
                              <p:par>
                                <p:cTn id="6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235" grpId="0"/>
      <p:bldP spid="239" grpId="0" animBg="1"/>
      <p:bldP spid="239" grpId="1" animBg="1"/>
      <p:bldP spid="236" grpId="0" animBg="1"/>
      <p:bldP spid="236" grpId="1" animBg="1"/>
      <p:bldP spid="193" grpId="0" animBg="1"/>
      <p:bldP spid="193" grpId="1" animBg="1"/>
      <p:bldP spid="185" grpId="0" animBg="1"/>
      <p:bldP spid="185" grpId="1" animBg="1"/>
      <p:bldP spid="155" grpId="0"/>
      <p:bldP spid="121" grpId="0" animBg="1"/>
      <p:bldP spid="120" grpId="0" animBg="1"/>
      <p:bldP spid="46" grpId="0"/>
      <p:bldP spid="44" grpId="0"/>
      <p:bldP spid="44" grpId="1"/>
      <p:bldP spid="44" grpId="2"/>
      <p:bldP spid="6" grpId="0"/>
      <p:bldP spid="8" grpId="0"/>
      <p:bldP spid="37" grpId="0" animBg="1"/>
      <p:bldP spid="39" grpId="0" animBg="1"/>
      <p:bldP spid="39" grpId="1" animBg="1"/>
      <p:bldP spid="39" grpId="2" animBg="1"/>
      <p:bldP spid="39" grpId="3" animBg="1"/>
      <p:bldP spid="42" grpId="0"/>
      <p:bldP spid="43" grpId="0"/>
      <p:bldP spid="45" grpId="0"/>
      <p:bldP spid="47" grpId="0"/>
      <p:bldP spid="129" grpId="0" animBg="1"/>
      <p:bldP spid="130" grpId="0" animBg="1"/>
      <p:bldP spid="130" grpId="1" animBg="1"/>
      <p:bldP spid="130" grpId="2" animBg="1"/>
      <p:bldP spid="138" grpId="0"/>
      <p:bldP spid="139" grpId="0"/>
      <p:bldP spid="140" grpId="0"/>
      <p:bldP spid="141" grpId="0"/>
      <p:bldP spid="143" grpId="0"/>
      <p:bldP spid="150" grpId="0"/>
      <p:bldP spid="152" grpId="0"/>
      <p:bldP spid="27" grpId="0"/>
      <p:bldP spid="27" grpId="1"/>
      <p:bldP spid="28" grpId="0"/>
      <p:bldP spid="28" grpId="1"/>
      <p:bldP spid="36" grpId="0"/>
      <p:bldP spid="36" grpId="1"/>
      <p:bldP spid="49" grpId="0"/>
      <p:bldP spid="49" grpId="1"/>
      <p:bldP spid="52" grpId="0"/>
      <p:bldP spid="52" grpId="1"/>
      <p:bldP spid="41" grpId="0" animBg="1"/>
      <p:bldP spid="41" grpId="1" animBg="1"/>
      <p:bldP spid="41" grpId="2" animBg="1"/>
      <p:bldP spid="2" grpId="0"/>
      <p:bldP spid="2" grpId="1"/>
      <p:bldP spid="3" grpId="0"/>
      <p:bldP spid="3" grpId="1"/>
      <p:bldP spid="5" grpId="0"/>
      <p:bldP spid="5" grpId="1"/>
      <p:bldP spid="5" grpId="2"/>
      <p:bldP spid="5" grpId="3"/>
      <p:bldP spid="19" grpId="0"/>
      <p:bldP spid="19" grpId="1"/>
      <p:bldP spid="23" grpId="0"/>
      <p:bldP spid="23" grpId="1"/>
      <p:bldP spid="34" grpId="0"/>
      <p:bldP spid="34" grpId="1"/>
      <p:bldP spid="176" grpId="0"/>
      <p:bldP spid="184" grpId="0"/>
      <p:bldP spid="202" grpId="0"/>
      <p:bldP spid="218" grpId="0"/>
      <p:bldP spid="228" grpId="0"/>
      <p:bldP spid="229" grpId="0"/>
      <p:bldP spid="230" grpId="0"/>
      <p:bldP spid="63" grpId="0"/>
      <p:bldP spid="241" grpId="0"/>
      <p:bldP spid="244" grpId="0"/>
      <p:bldP spid="242" grpId="0"/>
      <p:bldP spid="243" grpId="0"/>
      <p:bldP spid="154" grpId="0"/>
      <p:bldP spid="151" grpId="0"/>
      <p:bldP spid="171" grpId="0"/>
      <p:bldP spid="172" grpId="0"/>
      <p:bldP spid="173" grpId="0"/>
      <p:bldP spid="174" grpId="0"/>
      <p:bldP spid="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30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3da4ca80f3b041e2105bc0e46c754822256d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817</Words>
  <Application>Microsoft Office PowerPoint</Application>
  <PresentationFormat>On-screen Show (16:9)</PresentationFormat>
  <Paragraphs>277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Agent Orange</vt:lpstr>
      <vt:lpstr>Arial</vt:lpstr>
      <vt:lpstr>Arial Rounded MT Bold</vt:lpstr>
      <vt:lpstr>Bookman Old Style</vt:lpstr>
      <vt:lpstr>Calibri</vt:lpstr>
      <vt:lpstr>Cambria Math</vt:lpstr>
      <vt:lpstr>Symbol</vt:lpstr>
      <vt:lpstr>Wingdings</vt:lpstr>
      <vt:lpstr>3_Office Theme</vt:lpstr>
      <vt:lpstr>7_Office Theme</vt:lpstr>
      <vt:lpstr>11_Office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481</cp:revision>
  <dcterms:created xsi:type="dcterms:W3CDTF">2014-04-01T17:52:15Z</dcterms:created>
  <dcterms:modified xsi:type="dcterms:W3CDTF">2022-04-23T03:53:16Z</dcterms:modified>
</cp:coreProperties>
</file>