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836" r:id="rId2"/>
  </p:sldMasterIdLst>
  <p:notesMasterIdLst>
    <p:notesMasterId r:id="rId30"/>
  </p:notesMasterIdLst>
  <p:sldIdLst>
    <p:sldId id="405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000"/>
    <a:srgbClr val="00FFFF"/>
    <a:srgbClr val="FF7C80"/>
    <a:srgbClr val="800000"/>
    <a:srgbClr val="0000FF"/>
    <a:srgbClr val="66FFFF"/>
    <a:srgbClr val="FFCCFF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5" autoAdjust="0"/>
    <p:restoredTop sz="99756" autoAdjust="0"/>
  </p:normalViewPr>
  <p:slideViewPr>
    <p:cSldViewPr>
      <p:cViewPr varScale="1">
        <p:scale>
          <a:sx n="151" d="100"/>
          <a:sy n="151" d="100"/>
        </p:scale>
        <p:origin x="762" y="126"/>
      </p:cViewPr>
      <p:guideLst>
        <p:guide orient="horz" pos="1620"/>
        <p:guide pos="28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30EA9-51EB-48F2-9082-6FAF428F396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B7754-69D8-4E42-9660-CF67AAC0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CBA3-A854-4E94-AE77-F39D69E1A761}" type="slidenum">
              <a:rPr lang="en-IN" smtClean="0">
                <a:solidFill>
                  <a:prstClr val="black"/>
                </a:solidFill>
              </a:rPr>
              <a:pPr/>
              <a:t>15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0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07315B8-61D3-4D7E-9445-759FCE3D592A}" type="slidenum">
              <a:rPr lang="en-IN">
                <a:solidFill>
                  <a:prstClr val="black"/>
                </a:solidFill>
              </a:rPr>
              <a:pPr/>
              <a:t>26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9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54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051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59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704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3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992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738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44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371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552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201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26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145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481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503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8382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8353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317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539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6278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526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219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40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887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8135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2529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7956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6705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4148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8032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858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9038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7421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52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1390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8678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8083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2299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312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3785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373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2875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756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3944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88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9590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978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7908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8317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3517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1439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9853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7431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9137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9508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3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6105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440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2990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1160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3147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0729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928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58870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2556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4787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24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458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17020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8693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5809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7462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8859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8716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429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88574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56170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57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3087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223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6611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75785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444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4805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7701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3105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3786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076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93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6150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065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8023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3" y="2229"/>
            <a:ext cx="9146673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557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3" y="2229"/>
            <a:ext cx="9146673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583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7E528F8-C674-4605-84E4-F06B7D10DDEE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C87F5C3-06C0-4C5B-B31A-2B09E26B26F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035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54118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97673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49603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240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" y="0"/>
            <a:ext cx="910742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0"/>
            <a:ext cx="914400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77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9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512337" y="252132"/>
            <a:ext cx="8648700" cy="4891368"/>
            <a:chOff x="495300" y="252132"/>
            <a:chExt cx="8648700" cy="4891368"/>
          </a:xfrm>
        </p:grpSpPr>
        <p:sp>
          <p:nvSpPr>
            <p:cNvPr id="5" name="Rectangle 4"/>
            <p:cNvSpPr/>
            <p:nvPr/>
          </p:nvSpPr>
          <p:spPr>
            <a:xfrm>
              <a:off x="5486400" y="2266950"/>
              <a:ext cx="3657600" cy="2876550"/>
            </a:xfrm>
            <a:prstGeom prst="rect">
              <a:avLst/>
            </a:prstGeom>
            <a:solidFill>
              <a:srgbClr val="C00000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</a:rPr>
                <a:t>TEACHER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543799" y="261657"/>
              <a:ext cx="1077445" cy="4050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prstClr val="white"/>
                  </a:solidFill>
                </a:rPr>
                <a:t>ROBOMATE LOGO</a:t>
              </a:r>
              <a:endParaRPr 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44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4" r:id="rId22"/>
    <p:sldLayoutId id="2147483765" r:id="rId23"/>
    <p:sldLayoutId id="2147483766" r:id="rId24"/>
    <p:sldLayoutId id="2147483767" r:id="rId25"/>
    <p:sldLayoutId id="2147483768" r:id="rId26"/>
    <p:sldLayoutId id="2147483769" r:id="rId27"/>
    <p:sldLayoutId id="2147483770" r:id="rId28"/>
    <p:sldLayoutId id="2147483771" r:id="rId29"/>
    <p:sldLayoutId id="2147483772" r:id="rId30"/>
    <p:sldLayoutId id="2147483773" r:id="rId31"/>
    <p:sldLayoutId id="2147483774" r:id="rId32"/>
    <p:sldLayoutId id="2147483775" r:id="rId33"/>
    <p:sldLayoutId id="2147483776" r:id="rId34"/>
    <p:sldLayoutId id="2147483777" r:id="rId35"/>
    <p:sldLayoutId id="2147483778" r:id="rId36"/>
    <p:sldLayoutId id="2147483779" r:id="rId37"/>
    <p:sldLayoutId id="2147483780" r:id="rId38"/>
    <p:sldLayoutId id="2147483781" r:id="rId39"/>
    <p:sldLayoutId id="2147483782" r:id="rId40"/>
    <p:sldLayoutId id="2147483783" r:id="rId41"/>
    <p:sldLayoutId id="2147483784" r:id="rId42"/>
    <p:sldLayoutId id="2147483785" r:id="rId43"/>
    <p:sldLayoutId id="2147483786" r:id="rId44"/>
    <p:sldLayoutId id="2147483787" r:id="rId45"/>
    <p:sldLayoutId id="2147483788" r:id="rId46"/>
    <p:sldLayoutId id="2147483789" r:id="rId47"/>
    <p:sldLayoutId id="2147483790" r:id="rId48"/>
    <p:sldLayoutId id="2147483791" r:id="rId49"/>
    <p:sldLayoutId id="2147483792" r:id="rId50"/>
    <p:sldLayoutId id="2147483793" r:id="rId51"/>
    <p:sldLayoutId id="2147483794" r:id="rId52"/>
    <p:sldLayoutId id="2147483795" r:id="rId53"/>
    <p:sldLayoutId id="2147483796" r:id="rId54"/>
    <p:sldLayoutId id="2147483797" r:id="rId55"/>
    <p:sldLayoutId id="2147483798" r:id="rId56"/>
    <p:sldLayoutId id="2147483799" r:id="rId57"/>
    <p:sldLayoutId id="2147483800" r:id="rId58"/>
    <p:sldLayoutId id="2147483801" r:id="rId59"/>
    <p:sldLayoutId id="2147483802" r:id="rId60"/>
    <p:sldLayoutId id="2147483803" r:id="rId61"/>
    <p:sldLayoutId id="2147483804" r:id="rId62"/>
    <p:sldLayoutId id="2147483805" r:id="rId63"/>
    <p:sldLayoutId id="2147483806" r:id="rId64"/>
    <p:sldLayoutId id="2147483807" r:id="rId65"/>
    <p:sldLayoutId id="2147483808" r:id="rId66"/>
    <p:sldLayoutId id="2147483809" r:id="rId67"/>
    <p:sldLayoutId id="2147483810" r:id="rId68"/>
    <p:sldLayoutId id="2147483811" r:id="rId69"/>
    <p:sldLayoutId id="2147483812" r:id="rId70"/>
    <p:sldLayoutId id="2147483813" r:id="rId71"/>
    <p:sldLayoutId id="2147483814" r:id="rId72"/>
    <p:sldLayoutId id="2147483815" r:id="rId73"/>
    <p:sldLayoutId id="2147483816" r:id="rId74"/>
    <p:sldLayoutId id="2147483817" r:id="rId75"/>
    <p:sldLayoutId id="2147483818" r:id="rId76"/>
    <p:sldLayoutId id="2147483819" r:id="rId77"/>
    <p:sldLayoutId id="2147483820" r:id="rId78"/>
    <p:sldLayoutId id="2147483821" r:id="rId79"/>
    <p:sldLayoutId id="2147483822" r:id="rId80"/>
    <p:sldLayoutId id="2147483823" r:id="rId81"/>
    <p:sldLayoutId id="2147483824" r:id="rId82"/>
    <p:sldLayoutId id="2147483825" r:id="rId83"/>
    <p:sldLayoutId id="2147483826" r:id="rId84"/>
    <p:sldLayoutId id="2147483827" r:id="rId85"/>
    <p:sldLayoutId id="2147483828" r:id="rId86"/>
    <p:sldLayoutId id="2147483829" r:id="rId87"/>
    <p:sldLayoutId id="2147483830" r:id="rId88"/>
    <p:sldLayoutId id="2147483831" r:id="rId89"/>
    <p:sldLayoutId id="2147483832" r:id="rId90"/>
    <p:sldLayoutId id="2147483833" r:id="rId9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2813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225" indent="-2270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027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758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491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223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4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6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8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6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9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25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59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1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3" y="2229"/>
            <a:ext cx="9146673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13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Lecture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15274" y="911545"/>
            <a:ext cx="3194726" cy="1677091"/>
            <a:chOff x="439678" y="911545"/>
            <a:chExt cx="3194726" cy="1677091"/>
          </a:xfrm>
        </p:grpSpPr>
        <p:sp>
          <p:nvSpPr>
            <p:cNvPr id="2" name="Isosceles Triangle 1"/>
            <p:cNvSpPr/>
            <p:nvPr/>
          </p:nvSpPr>
          <p:spPr>
            <a:xfrm>
              <a:off x="630178" y="1157774"/>
              <a:ext cx="2813726" cy="1071896"/>
            </a:xfrm>
            <a:prstGeom prst="triangle">
              <a:avLst>
                <a:gd name="adj" fmla="val 23853"/>
              </a:avLst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1089" y="911545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9678" y="2280859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B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53404" y="2229670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869434" y="91154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6482" y="2181271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27802" y="2144695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flipH="1">
            <a:off x="4794921" y="1132808"/>
            <a:ext cx="2807938" cy="2124742"/>
            <a:chOff x="4204447" y="1499854"/>
            <a:chExt cx="2813726" cy="2124742"/>
          </a:xfrm>
        </p:grpSpPr>
        <p:sp>
          <p:nvSpPr>
            <p:cNvPr id="7" name="Isosceles Triangle 6"/>
            <p:cNvSpPr/>
            <p:nvPr/>
          </p:nvSpPr>
          <p:spPr>
            <a:xfrm>
              <a:off x="4204447" y="1499854"/>
              <a:ext cx="2813726" cy="1071896"/>
            </a:xfrm>
            <a:prstGeom prst="triangle">
              <a:avLst>
                <a:gd name="adj" fmla="val 23853"/>
              </a:avLst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4204447" y="2552700"/>
              <a:ext cx="2813726" cy="1071896"/>
            </a:xfrm>
            <a:prstGeom prst="triangle">
              <a:avLst>
                <a:gd name="adj" fmla="val 23853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47981" y="3391635"/>
            <a:ext cx="3252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  </a:t>
            </a:r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  RQP</a:t>
            </a:r>
            <a:endParaRPr lang="en-US" sz="2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7981" y="3810735"/>
            <a:ext cx="3252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  </a:t>
            </a:r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  QPR</a:t>
            </a:r>
            <a:endParaRPr lang="en-US" sz="2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7981" y="4229835"/>
            <a:ext cx="3252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  </a:t>
            </a:r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  PRQ</a:t>
            </a:r>
            <a:endParaRPr lang="en-US" sz="2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9980" y="3297814"/>
            <a:ext cx="49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39980" y="3700900"/>
            <a:ext cx="49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9980" y="4158100"/>
            <a:ext cx="49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4000" b="1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378622" y="2952750"/>
            <a:ext cx="2400821" cy="769441"/>
            <a:chOff x="2361679" y="430709"/>
            <a:chExt cx="2400821" cy="769441"/>
          </a:xfrm>
        </p:grpSpPr>
        <p:sp>
          <p:nvSpPr>
            <p:cNvPr id="19" name="TextBox 18"/>
            <p:cNvSpPr txBox="1"/>
            <p:nvPr/>
          </p:nvSpPr>
          <p:spPr>
            <a:xfrm>
              <a:off x="4267200" y="430709"/>
              <a:ext cx="4953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4400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61679" y="520409"/>
              <a:ext cx="2348536" cy="519351"/>
            </a:xfrm>
            <a:prstGeom prst="roundRect">
              <a:avLst>
                <a:gd name="adj" fmla="val 50000"/>
              </a:avLst>
            </a:prstGeom>
            <a:solidFill>
              <a:srgbClr val="E46C0A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ABC  </a:t>
              </a:r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  PQR</a:t>
              </a:r>
              <a:endParaRPr lang="en-US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3292292" y="3408659"/>
            <a:ext cx="0" cy="1321083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481987" y="3805217"/>
            <a:ext cx="4400600" cy="774703"/>
          </a:xfrm>
          <a:prstGeom prst="roundRect">
            <a:avLst/>
          </a:prstGeom>
          <a:solidFill>
            <a:srgbClr val="66FFFF"/>
          </a:solidFill>
          <a:ln w="12700">
            <a:solidFill>
              <a:srgbClr val="FFFF00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95492" y="3762217"/>
            <a:ext cx="4551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We observed that 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  and  </a:t>
            </a:r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PQR  are congruent  for  ABC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 PQR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Therefore, we write it as 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 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@ D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PQR.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400" y="438150"/>
            <a:ext cx="449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 and 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PQR are congruent to each other.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39271E-6 C -0.00173 -0.04785 0.0257 -0.18215 0.09809 -0.25934 C 0.14462 -0.29855 0.19254 -0.30534 0.229 -0.28959 " pathEditMode="relative" rAng="0" ptsTypes="sfs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-1528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31 C 0.04965 0.04753 0.08628 0.19876 0.0559 0.33549 C 0.03941 0.40401 0.00764 0.44815 -0.01181 0.46728 " pathEditMode="relative" rAng="0" ptsTypes="sfs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1" y="233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0061 C -0.00677 0.0753 -0.02448 0.19567 -0.10747 0.26141 C -0.15122 0.28919 -0.21545 0.27222 -0.24809 0.23981 " pathEditMode="relative" rAng="0" ptsTypes="sfs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13" y="144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73E-6 L -0.46337 0.00031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7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872E-6 L 0.14427 -0.03919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5" y="-197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 -0.28941 L -0.23489 -0.29157 " pathEditMode="relative" rAng="0" ptsTypes="AA">
                                      <p:cBhvr>
                                        <p:cTn id="30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94" y="-12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 0.46729 L -0.475 0.4676 " pathEditMode="relative" rAng="0" ptsTypes="AA">
                                      <p:cBhvr>
                                        <p:cTn id="32" dur="1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6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09 0.23982 L -0.70954 0.23611 " pathEditMode="relative" rAng="0" ptsTypes="AA">
                                      <p:cBhvr>
                                        <p:cTn id="34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7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337 0.00031 L 0.00017 -0.00061 " pathEditMode="relative" rAng="0" ptsTypes="AA">
                                      <p:cBhvr>
                                        <p:cTn id="48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-6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27 -0.03918 L 0.00277 -0.00309 " pathEditMode="relative" rAng="0" ptsTypes="AA">
                                      <p:cBhvr>
                                        <p:cTn id="50" dur="1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178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489 -0.29157 L 0.22761 -0.29065 " pathEditMode="relative" rAng="0" ptsTypes="AA">
                                      <p:cBhvr>
                                        <p:cTn id="52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3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0.4676 L -0.01233 0.46791 " pathEditMode="relative" rAng="0" ptsTypes="AA">
                                      <p:cBhvr>
                                        <p:cTn id="54" dur="1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955 0.23611 L -0.24827 0.2392 " pathEditMode="relative" rAng="0" ptsTypes="AA">
                                      <p:cBhvr>
                                        <p:cTn id="56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6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 -0.28941 C 0.26129 -0.25794 0.33455 -0.18235 0.33299 0.00031 C 0.32969 0.07992 0.29358 0.1805 0.25556 0.21167 " pathEditMode="relative" rAng="0" ptsTypes="sfs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2505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1 0.46728 C -0.04427 0.49506 -0.14514 0.51389 -0.19878 0.41944 C -0.21875 0.37747 -0.24514 0.29537 -0.24444 0.21049 " pathEditMode="relative" rAng="0" ptsTypes="sfs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-1052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09 0.23981 C -0.28143 0.21666 -0.31788 0.11296 -0.32205 0.0574 C -0.34775 -0.09939 -0.28924 -0.23889 -0.24757 -0.28272 " pathEditMode="relative" rAng="0" ptsTypes="sfs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5" y="-26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62 L -0.46302 0.03056 " pathEditMode="relative" rAng="0" ptsTypes="AA">
                                      <p:cBhvr>
                                        <p:cTn id="70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60" y="154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56 0.21167 L -0.20625 0.21136 " pathEditMode="relative" rAng="0" ptsTypes="AA">
                                      <p:cBhvr>
                                        <p:cTn id="72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0" y="-3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44 0.2108 L -0.70381 0.21296 " pathEditMode="relative" rAng="0" ptsTypes="AA">
                                      <p:cBhvr>
                                        <p:cTn id="74" dur="1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69" y="93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57 -0.28272 L -0.70851 -0.28241 " pathEditMode="relative" rAng="0" ptsTypes="AA">
                                      <p:cBhvr>
                                        <p:cTn id="76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302 0.03056 L -0.0007 -0.00123 " pathEditMode="relative" rAng="0" ptsTypes="AA">
                                      <p:cBhvr>
                                        <p:cTn id="90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08" y="-160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25 0.21136 L 0.25556 0.21105 " pathEditMode="relative" rAng="0" ptsTypes="AA">
                                      <p:cBhvr>
                                        <p:cTn id="92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0" y="-3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208 0.20593 L -0.24271 0.20439 " pathEditMode="relative" rAng="0" ptsTypes="AA">
                                      <p:cBhvr>
                                        <p:cTn id="94" dur="1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69" y="-9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851 -0.28241 L -0.25052 -0.2821 " pathEditMode="relative" rAng="0" ptsTypes="AA">
                                      <p:cBhvr>
                                        <p:cTn id="96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0" presetClass="pat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56 0.21167 C 0.21615 0.25857 0.15313 0.26597 0.10296 0.23326 C 0.05278 0.20056 0.004 0.12404 -0.00034 -0.00061 " pathEditMode="relative" rAng="0" ptsTypes="sss">
                                      <p:cBhvr>
                                        <p:cTn id="10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5" y="-7899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323 0.21235 C -0.24253 0.13396 -0.20642 0.02439 -0.16996 -0.01296 C -0.1335 -0.05123 -0.06527 -0.08734 -0.01389 -0.00679 " pathEditMode="relative" rAng="3966840" ptsTypes="sss">
                                      <p:cBhvr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7" y="-16759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57 -0.28272 C -0.19966 -0.32562 -0.1092 -0.32284 -0.06997 -0.26791 C -0.03073 -0.21266 0.00764 -0.10926 -0.00035 0.00154 " pathEditMode="relative" rAng="0" ptsTypes="sss">
                                      <p:cBhvr>
                                        <p:cTn id="1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12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6085E-6 L -0.45504 0.00494 " pathEditMode="relative" ptsTypes="AA">
                                      <p:cBhvr>
                                        <p:cTn id="110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4.5679E-6 L -0.45833 0.00186 " pathEditMode="relative" rAng="0" ptsTypes="AA">
                                      <p:cBhvr>
                                        <p:cTn id="112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9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5 -0.00123 L -0.4632 0.00371 " pathEditMode="relative" rAng="0" ptsTypes="AA">
                                      <p:cBhvr>
                                        <p:cTn id="114" dur="1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91" y="247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-0.44757 0.00679 " pathEditMode="relative" rAng="0" ptsTypes="AA">
                                      <p:cBhvr>
                                        <p:cTn id="116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78" y="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503 0.00525 L -0.00295 0.00556 " pathEditMode="relative" rAng="0" ptsTypes="AA">
                                      <p:cBhvr>
                                        <p:cTn id="130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04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833 0.00185 L -0.00243 0.00216 " pathEditMode="relative" rAng="0" ptsTypes="AA">
                                      <p:cBhvr>
                                        <p:cTn id="132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5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319 0.0037 L -0.00799 0.00123 " pathEditMode="relative" rAng="0" ptsTypes="AA">
                                      <p:cBhvr>
                                        <p:cTn id="134" dur="1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60" y="-123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757 0.00679 L -0.00191 0.00217 " pathEditMode="relative" rAng="0" ptsTypes="AA">
                                      <p:cBhvr>
                                        <p:cTn id="136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4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1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3" grpId="3"/>
      <p:bldP spid="3" grpId="4"/>
      <p:bldP spid="3" grpId="5"/>
      <p:bldP spid="3" grpId="6"/>
      <p:bldP spid="3" grpId="7"/>
      <p:bldP spid="3" grpId="8"/>
      <p:bldP spid="3" grpId="9"/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5" grpId="9"/>
      <p:bldP spid="12" grpId="0"/>
      <p:bldP spid="13" grpId="0"/>
      <p:bldP spid="14" grpId="0"/>
      <p:bldP spid="15" grpId="0"/>
      <p:bldP spid="16" grpId="0"/>
      <p:bldP spid="17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3954" y="2847439"/>
            <a:ext cx="53127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5030" y="438150"/>
            <a:ext cx="2392983" cy="2082740"/>
            <a:chOff x="625030" y="1482043"/>
            <a:chExt cx="2392983" cy="2082740"/>
          </a:xfrm>
        </p:grpSpPr>
        <p:sp>
          <p:nvSpPr>
            <p:cNvPr id="4" name="Isosceles Triangle 3"/>
            <p:cNvSpPr/>
            <p:nvPr/>
          </p:nvSpPr>
          <p:spPr>
            <a:xfrm>
              <a:off x="894500" y="1771650"/>
              <a:ext cx="1856232" cy="1600200"/>
            </a:xfrm>
            <a:prstGeom prst="triangl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91678" y="148204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A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32357" y="3257006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C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5030" y="3239076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B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48655" y="456449"/>
            <a:ext cx="2377321" cy="2416835"/>
            <a:chOff x="5248655" y="456449"/>
            <a:chExt cx="2377321" cy="2416835"/>
          </a:xfrm>
        </p:grpSpPr>
        <p:sp>
          <p:nvSpPr>
            <p:cNvPr id="9" name="TextBox 8"/>
            <p:cNvSpPr txBox="1"/>
            <p:nvPr/>
          </p:nvSpPr>
          <p:spPr>
            <a:xfrm>
              <a:off x="6316671" y="456449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P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40320" y="2188938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R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48655" y="2188938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Q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363387" y="722258"/>
              <a:ext cx="2151026" cy="2151026"/>
              <a:chOff x="5363387" y="1496237"/>
              <a:chExt cx="2151026" cy="2151026"/>
            </a:xfrm>
          </p:grpSpPr>
          <p:sp>
            <p:nvSpPr>
              <p:cNvPr id="13" name="Isosceles Triangle 12"/>
              <p:cNvSpPr/>
              <p:nvPr/>
            </p:nvSpPr>
            <p:spPr>
              <a:xfrm>
                <a:off x="5510784" y="1496237"/>
                <a:ext cx="1856232" cy="1600200"/>
              </a:xfrm>
              <a:prstGeom prst="triangle">
                <a:avLst/>
              </a:prstGeom>
              <a:solidFill>
                <a:srgbClr val="00B0F0">
                  <a:alpha val="50196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363387" y="1496237"/>
                <a:ext cx="2151026" cy="2151026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689984" y="2839819"/>
            <a:ext cx="533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Consider two equilateral  </a:t>
            </a:r>
            <a:r>
              <a:rPr lang="en-US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 and </a:t>
            </a:r>
            <a:r>
              <a:rPr lang="en-US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PQR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8000000">
            <a:off x="752397" y="133537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 cm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90652" y="229255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 cm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3594467">
            <a:off x="1955365" y="133552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 cm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000000">
            <a:off x="5382952" y="133537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 cm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21207" y="229255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 cm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3594467">
            <a:off x="6585920" y="133552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 cm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25030" y="438150"/>
            <a:ext cx="2392983" cy="2082740"/>
            <a:chOff x="625030" y="1482043"/>
            <a:chExt cx="2392983" cy="2082740"/>
          </a:xfrm>
        </p:grpSpPr>
        <p:sp>
          <p:nvSpPr>
            <p:cNvPr id="3" name="Isosceles Triangle 2"/>
            <p:cNvSpPr/>
            <p:nvPr/>
          </p:nvSpPr>
          <p:spPr>
            <a:xfrm>
              <a:off x="894500" y="1771650"/>
              <a:ext cx="1856232" cy="1600200"/>
            </a:xfrm>
            <a:prstGeom prst="triangl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91678" y="148204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A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32357" y="3257006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C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5030" y="3239076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B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316671" y="45644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P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0320" y="218893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R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8655" y="2188938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Q</a:t>
            </a:r>
            <a:endParaRPr lang="en-US" sz="1400" b="1" dirty="0">
              <a:solidFill>
                <a:prstClr val="black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3387" y="722258"/>
            <a:ext cx="2151026" cy="2151026"/>
            <a:chOff x="5363387" y="1496237"/>
            <a:chExt cx="2151026" cy="2151026"/>
          </a:xfrm>
        </p:grpSpPr>
        <p:sp>
          <p:nvSpPr>
            <p:cNvPr id="11" name="Isosceles Triangle 10"/>
            <p:cNvSpPr/>
            <p:nvPr/>
          </p:nvSpPr>
          <p:spPr>
            <a:xfrm>
              <a:off x="5510784" y="1496237"/>
              <a:ext cx="1856232" cy="1600200"/>
            </a:xfrm>
            <a:prstGeom prst="triangle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63387" y="1496237"/>
              <a:ext cx="2151026" cy="2151026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19574" y="2952750"/>
            <a:ext cx="313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  </a:t>
            </a:r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  PQR</a:t>
            </a:r>
            <a:endParaRPr lang="en-US" sz="2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574" y="3370907"/>
            <a:ext cx="313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  </a:t>
            </a:r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  QRP</a:t>
            </a:r>
            <a:endParaRPr lang="en-US" sz="2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9574" y="3789064"/>
            <a:ext cx="313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  </a:t>
            </a:r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  RPQ</a:t>
            </a:r>
            <a:endParaRPr lang="en-US" sz="2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47330" y="3707309"/>
            <a:ext cx="495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44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7330" y="2854464"/>
            <a:ext cx="49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sym typeface="Wingdings"/>
              </a:rPr>
              <a:t>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7330" y="3311664"/>
            <a:ext cx="49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sym typeface="Wingdings"/>
              </a:rPr>
              <a:t>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04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0399 0.00031 " pathEditMode="relative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0399 0.00031 " pathEditMode="relative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0399 0.00031 " pathEditMode="relative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0399 0.00031 " pathEditMode="relative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417 0.00031 L -0.00295 0.00062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52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417 0.0003 L -0.00295 0.00061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5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417 0.00031 L -0.00295 0.00062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52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416 0.00031 L -0.00295 0.0006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01142E-6 C 0.05 -0.00587 0.10156 0.05986 0.11979 0.14378 C 0.13802 0.2277 0.12517 0.2996 0.11527 0.33786 " pathEditMode="relative" rAng="0" ptsTypes="sss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166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81481E-6 C -0.00608 0.04197 -0.04653 0.11975 -0.10347 0.12716 C -0.16042 0.13456 -0.21441 0.0753 -0.23143 -0.00062 " pathEditMode="relative" rAng="0" ptsTypes="sss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80" y="669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72E-6 C -0.02135 -0.04782 -0.0217 -0.16569 0.00382 -0.22647 C 0.02709 -0.29744 0.07032 -0.33847 0.11754 -0.33755 " pathEditMode="relative" rAng="0" ptsTypes="fff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169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4198E-7 L -0.50521 0.0003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27 0.33797 L -0.39236 0.33828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82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42 -0.00062 L -0.73628 -0.00031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43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54 -0.33755 L -0.38958 -0.33724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521 0.00031 L -0.00052 8.64198E-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26" y="-3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236 0.33828 L 0.11545 0.33859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82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629 -0.00031 L -0.23264 1.24653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4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958 -0.33734 L 0.11736 -0.33796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47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54 -0.33765 C 0.1717 -0.33796 0.21407 -0.27314 0.2323 -0.20926 C 0.25608 -0.1216 0.2441 -0.04568 0.23212 0.00093 " pathEditMode="relative" rAng="0" ptsTypes="sfs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1691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27 0.33785 C 0.10468 0.36778 0.0776 0.45449 0.00677 0.46405 C -0.05365 0.46775 -0.09983 0.40573 -0.11719 0.33971 " pathEditMode="relative" rAng="0" ptsTypes="sff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32" y="647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43 -0.00062 C -0.25452 -0.05801 -0.24931 -0.16847 -0.22413 -0.2345 C -0.20347 -0.29158 -0.16094 -0.33755 -0.11337 -0.33909 " pathEditMode="relative" rAng="0" ptsTypes="sfs">
                                      <p:cBhvr>
                                        <p:cTn id="8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169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28047E-6 L -0.50486 0.00031 " pathEditMode="relative" ptsTypes="AA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77 0.00124 L -0.27604 0.00124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99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89 0.33612 L -0.6224 0.33673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26" y="3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5 -0.33765 L -0.61962 -0.33734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521 0.00031 L -0.00035 1.32675E-6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43" y="-3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86 0.00154 L 0.23143 0.00185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65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62 -0.33724 L -0.11597 -0.33693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4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275 0.33632 L -0.11789 0.33663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7" grpId="4"/>
      <p:bldP spid="7" grpId="5"/>
      <p:bldP spid="7" grpId="6"/>
      <p:bldP spid="7" grpId="7"/>
      <p:bldP spid="8" grpId="0"/>
      <p:bldP spid="8" grpId="1"/>
      <p:bldP spid="8" grpId="2"/>
      <p:bldP spid="8" grpId="3"/>
      <p:bldP spid="8" grpId="4"/>
      <p:bldP spid="8" grpId="5"/>
      <p:bldP spid="8" grpId="6"/>
      <p:bldP spid="8" grpId="7"/>
      <p:bldP spid="9" grpId="0"/>
      <p:bldP spid="9" grpId="1"/>
      <p:bldP spid="9" grpId="2"/>
      <p:bldP spid="9" grpId="3"/>
      <p:bldP spid="9" grpId="4"/>
      <p:bldP spid="9" grpId="5"/>
      <p:bldP spid="9" grpId="6"/>
      <p:bldP spid="9" grpId="7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25030" y="438150"/>
            <a:ext cx="2392983" cy="2082740"/>
            <a:chOff x="625030" y="1482043"/>
            <a:chExt cx="2392983" cy="2082740"/>
          </a:xfrm>
        </p:grpSpPr>
        <p:sp>
          <p:nvSpPr>
            <p:cNvPr id="3" name="Isosceles Triangle 2"/>
            <p:cNvSpPr/>
            <p:nvPr/>
          </p:nvSpPr>
          <p:spPr>
            <a:xfrm>
              <a:off x="894500" y="1771650"/>
              <a:ext cx="1856232" cy="1600200"/>
            </a:xfrm>
            <a:prstGeom prst="triangl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91678" y="148204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A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32357" y="3257006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C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5030" y="3239076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B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34369" y="456449"/>
            <a:ext cx="2417798" cy="2047409"/>
            <a:chOff x="5234369" y="1500342"/>
            <a:chExt cx="2417798" cy="2047409"/>
          </a:xfrm>
        </p:grpSpPr>
        <p:sp>
          <p:nvSpPr>
            <p:cNvPr id="8" name="TextBox 7"/>
            <p:cNvSpPr txBox="1"/>
            <p:nvPr/>
          </p:nvSpPr>
          <p:spPr>
            <a:xfrm>
              <a:off x="6281710" y="1500342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P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66511" y="3239974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R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34369" y="322806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Q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5508403" y="1768532"/>
              <a:ext cx="1856232" cy="1600200"/>
            </a:xfrm>
            <a:prstGeom prst="triangle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91726" y="449289"/>
            <a:ext cx="2088066" cy="2053425"/>
            <a:chOff x="5234369" y="1500342"/>
            <a:chExt cx="2417798" cy="2053425"/>
          </a:xfrm>
        </p:grpSpPr>
        <p:sp>
          <p:nvSpPr>
            <p:cNvPr id="13" name="TextBox 12"/>
            <p:cNvSpPr txBox="1"/>
            <p:nvPr/>
          </p:nvSpPr>
          <p:spPr>
            <a:xfrm>
              <a:off x="6260249" y="1500342"/>
              <a:ext cx="3251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P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66511" y="3245990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R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34369" y="3234085"/>
              <a:ext cx="356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Q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08403" y="1768532"/>
              <a:ext cx="1856232" cy="1600200"/>
            </a:xfrm>
            <a:prstGeom prst="triangle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02015" y="451184"/>
            <a:ext cx="1582245" cy="2053425"/>
            <a:chOff x="5173416" y="1500342"/>
            <a:chExt cx="2407631" cy="2053425"/>
          </a:xfrm>
        </p:grpSpPr>
        <p:sp>
          <p:nvSpPr>
            <p:cNvPr id="18" name="TextBox 17"/>
            <p:cNvSpPr txBox="1"/>
            <p:nvPr/>
          </p:nvSpPr>
          <p:spPr>
            <a:xfrm>
              <a:off x="6208476" y="1500342"/>
              <a:ext cx="427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P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95391" y="3245990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R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73416" y="3234085"/>
              <a:ext cx="468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Q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508403" y="1768532"/>
              <a:ext cx="1856232" cy="1600200"/>
            </a:xfrm>
            <a:prstGeom prst="triangle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42952" y="455551"/>
            <a:ext cx="1105983" cy="2047409"/>
            <a:chOff x="5083913" y="1500342"/>
            <a:chExt cx="2528581" cy="2047409"/>
          </a:xfrm>
        </p:grpSpPr>
        <p:sp>
          <p:nvSpPr>
            <p:cNvPr id="23" name="TextBox 22"/>
            <p:cNvSpPr txBox="1"/>
            <p:nvPr/>
          </p:nvSpPr>
          <p:spPr>
            <a:xfrm>
              <a:off x="6086557" y="1500342"/>
              <a:ext cx="642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P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26838" y="3239974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R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83913" y="3234085"/>
              <a:ext cx="704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Q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5508403" y="1768532"/>
              <a:ext cx="1856232" cy="1600200"/>
            </a:xfrm>
            <a:prstGeom prst="triangle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19800" y="455041"/>
            <a:ext cx="701055" cy="2047409"/>
            <a:chOff x="4789040" y="1500342"/>
            <a:chExt cx="2786089" cy="2047409"/>
          </a:xfrm>
        </p:grpSpPr>
        <p:sp>
          <p:nvSpPr>
            <p:cNvPr id="28" name="TextBox 27"/>
            <p:cNvSpPr txBox="1"/>
            <p:nvPr/>
          </p:nvSpPr>
          <p:spPr>
            <a:xfrm>
              <a:off x="5824840" y="1500342"/>
              <a:ext cx="1116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P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89472" y="3239974"/>
              <a:ext cx="285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R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89040" y="3234085"/>
              <a:ext cx="1224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Q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5508403" y="1768532"/>
              <a:ext cx="1856232" cy="1600200"/>
            </a:xfrm>
            <a:prstGeom prst="triangle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68902" y="455041"/>
            <a:ext cx="407676" cy="2047409"/>
            <a:chOff x="2217358" y="1500342"/>
            <a:chExt cx="6615549" cy="2047409"/>
          </a:xfrm>
        </p:grpSpPr>
        <p:sp>
          <p:nvSpPr>
            <p:cNvPr id="33" name="TextBox 32"/>
            <p:cNvSpPr txBox="1"/>
            <p:nvPr/>
          </p:nvSpPr>
          <p:spPr>
            <a:xfrm>
              <a:off x="4275488" y="1500342"/>
              <a:ext cx="4557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P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58989" y="3239974"/>
              <a:ext cx="2856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R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17358" y="3234085"/>
              <a:ext cx="4999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Q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5508403" y="1768532"/>
              <a:ext cx="1856232" cy="1600200"/>
            </a:xfrm>
            <a:prstGeom prst="triangle">
              <a:avLst/>
            </a:prstGeom>
            <a:solidFill>
              <a:srgbClr val="00B0F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250753" y="453128"/>
            <a:ext cx="2424030" cy="2047409"/>
            <a:chOff x="5250579" y="1500342"/>
            <a:chExt cx="2424030" cy="2047409"/>
          </a:xfrm>
        </p:grpSpPr>
        <p:sp>
          <p:nvSpPr>
            <p:cNvPr id="38" name="TextBox 37"/>
            <p:cNvSpPr txBox="1"/>
            <p:nvPr/>
          </p:nvSpPr>
          <p:spPr>
            <a:xfrm>
              <a:off x="6281710" y="1500342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P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66511" y="3239974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Q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50579" y="3234084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R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5508403" y="1768532"/>
              <a:ext cx="1856232" cy="1600200"/>
            </a:xfrm>
            <a:prstGeom prst="triangle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238876" y="448072"/>
            <a:ext cx="314324" cy="2054552"/>
            <a:chOff x="-3253805" y="1493199"/>
            <a:chExt cx="16008096" cy="2054552"/>
          </a:xfrm>
        </p:grpSpPr>
        <p:sp>
          <p:nvSpPr>
            <p:cNvPr id="43" name="TextBox 42"/>
            <p:cNvSpPr txBox="1"/>
            <p:nvPr/>
          </p:nvSpPr>
          <p:spPr>
            <a:xfrm>
              <a:off x="-248557" y="1493199"/>
              <a:ext cx="13002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P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69153" y="3239974"/>
              <a:ext cx="285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R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-3253805" y="3234085"/>
              <a:ext cx="156910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Q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>
              <a:off x="5508403" y="1768532"/>
              <a:ext cx="1856232" cy="1600200"/>
            </a:xfrm>
            <a:prstGeom prst="triangle">
              <a:avLst/>
            </a:prstGeom>
            <a:solidFill>
              <a:srgbClr val="00B0F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397475" y="451913"/>
            <a:ext cx="2149466" cy="2053425"/>
            <a:chOff x="5234369" y="1500342"/>
            <a:chExt cx="2488895" cy="2053425"/>
          </a:xfrm>
        </p:grpSpPr>
        <p:sp>
          <p:nvSpPr>
            <p:cNvPr id="48" name="TextBox 47"/>
            <p:cNvSpPr txBox="1"/>
            <p:nvPr/>
          </p:nvSpPr>
          <p:spPr>
            <a:xfrm>
              <a:off x="6260249" y="1500342"/>
              <a:ext cx="3251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P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66513" y="3245990"/>
              <a:ext cx="356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Q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34369" y="3234085"/>
              <a:ext cx="3307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R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5508403" y="1768532"/>
              <a:ext cx="1856232" cy="1600200"/>
            </a:xfrm>
            <a:prstGeom prst="triangle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07766" y="453808"/>
            <a:ext cx="1702617" cy="2053425"/>
            <a:chOff x="5173416" y="1500342"/>
            <a:chExt cx="2590796" cy="2053425"/>
          </a:xfrm>
        </p:grpSpPr>
        <p:sp>
          <p:nvSpPr>
            <p:cNvPr id="53" name="TextBox 52"/>
            <p:cNvSpPr txBox="1"/>
            <p:nvPr/>
          </p:nvSpPr>
          <p:spPr>
            <a:xfrm>
              <a:off x="6208476" y="1500342"/>
              <a:ext cx="427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P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95393" y="3245990"/>
              <a:ext cx="4688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Q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73416" y="3234085"/>
              <a:ext cx="434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R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5508403" y="1768532"/>
              <a:ext cx="1856232" cy="1600200"/>
            </a:xfrm>
            <a:prstGeom prst="triangle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848705" y="453413"/>
            <a:ext cx="1289136" cy="2052171"/>
            <a:chOff x="5083915" y="1495580"/>
            <a:chExt cx="2947321" cy="2052171"/>
          </a:xfrm>
        </p:grpSpPr>
        <p:sp>
          <p:nvSpPr>
            <p:cNvPr id="58" name="TextBox 57"/>
            <p:cNvSpPr txBox="1"/>
            <p:nvPr/>
          </p:nvSpPr>
          <p:spPr>
            <a:xfrm>
              <a:off x="6075669" y="1495580"/>
              <a:ext cx="642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P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26839" y="3239974"/>
              <a:ext cx="704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Q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83915" y="3234085"/>
              <a:ext cx="2056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R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5508403" y="1768532"/>
              <a:ext cx="1856232" cy="1600200"/>
            </a:xfrm>
            <a:prstGeom prst="triangle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083142" y="450522"/>
            <a:ext cx="650053" cy="2054552"/>
            <a:chOff x="5017911" y="1493199"/>
            <a:chExt cx="2583401" cy="2054552"/>
          </a:xfrm>
        </p:grpSpPr>
        <p:sp>
          <p:nvSpPr>
            <p:cNvPr id="63" name="TextBox 62"/>
            <p:cNvSpPr txBox="1"/>
            <p:nvPr/>
          </p:nvSpPr>
          <p:spPr>
            <a:xfrm>
              <a:off x="5786990" y="1493199"/>
              <a:ext cx="1116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P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406138" y="3239974"/>
              <a:ext cx="195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Q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017911" y="3234085"/>
              <a:ext cx="181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R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66" name="Isosceles Triangle 65"/>
            <p:cNvSpPr/>
            <p:nvPr/>
          </p:nvSpPr>
          <p:spPr>
            <a:xfrm>
              <a:off x="5508403" y="1768532"/>
              <a:ext cx="1856232" cy="1600200"/>
            </a:xfrm>
            <a:prstGeom prst="triangle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53016" y="452903"/>
            <a:ext cx="308467" cy="2052171"/>
            <a:chOff x="3488975" y="1495580"/>
            <a:chExt cx="5005638" cy="2052171"/>
          </a:xfrm>
        </p:grpSpPr>
        <p:sp>
          <p:nvSpPr>
            <p:cNvPr id="68" name="TextBox 67"/>
            <p:cNvSpPr txBox="1"/>
            <p:nvPr/>
          </p:nvSpPr>
          <p:spPr>
            <a:xfrm>
              <a:off x="3937194" y="1495580"/>
              <a:ext cx="4557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P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372613" y="3239974"/>
              <a:ext cx="74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Q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488975" y="3234085"/>
              <a:ext cx="74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R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5508403" y="1768532"/>
              <a:ext cx="1856232" cy="1600200"/>
            </a:xfrm>
            <a:prstGeom prst="triangle">
              <a:avLst/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385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25030" y="438150"/>
            <a:ext cx="2392983" cy="2082740"/>
            <a:chOff x="625030" y="1482043"/>
            <a:chExt cx="2392983" cy="2082740"/>
          </a:xfrm>
        </p:grpSpPr>
        <p:sp>
          <p:nvSpPr>
            <p:cNvPr id="24" name="Isosceles Triangle 23"/>
            <p:cNvSpPr/>
            <p:nvPr/>
          </p:nvSpPr>
          <p:spPr>
            <a:xfrm>
              <a:off x="894500" y="1771650"/>
              <a:ext cx="1856232" cy="1600200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 smtClean="0">
                <a:solidFill>
                  <a:prstClr val="white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91678" y="148204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</a:rPr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32357" y="3257006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</a:rPr>
                <a:t>C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5030" y="3239076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</a:rPr>
                <a:t>B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287303" y="45644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40320" y="2188938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Q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37897" y="218893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R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363387" y="722258"/>
            <a:ext cx="2151026" cy="2151026"/>
            <a:chOff x="5363387" y="1496237"/>
            <a:chExt cx="2151026" cy="2151026"/>
          </a:xfrm>
        </p:grpSpPr>
        <p:sp>
          <p:nvSpPr>
            <p:cNvPr id="32" name="Isosceles Triangle 31"/>
            <p:cNvSpPr/>
            <p:nvPr/>
          </p:nvSpPr>
          <p:spPr>
            <a:xfrm>
              <a:off x="5510784" y="1496237"/>
              <a:ext cx="1856232" cy="1600200"/>
            </a:xfrm>
            <a:prstGeom prst="triangle">
              <a:avLst/>
            </a:prstGeom>
            <a:solidFill>
              <a:srgbClr val="00B0F0">
                <a:alpha val="50196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b="1" kern="0" smtClean="0">
                <a:solidFill>
                  <a:prstClr val="white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363387" y="1496237"/>
              <a:ext cx="2151026" cy="2151026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19574" y="2974836"/>
            <a:ext cx="313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  </a:t>
            </a:r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  PRQ</a:t>
            </a:r>
            <a:endParaRPr lang="en-US" sz="2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9574" y="3392993"/>
            <a:ext cx="313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  </a:t>
            </a:r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  RQP</a:t>
            </a:r>
            <a:endParaRPr lang="en-US" sz="2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9574" y="3811150"/>
            <a:ext cx="313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  </a:t>
            </a:r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  QPR</a:t>
            </a:r>
            <a:endParaRPr lang="en-US" sz="2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47330" y="3729395"/>
            <a:ext cx="495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400" b="1" kern="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4400" b="1" kern="0" dirty="0" smtClean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47330" y="2876550"/>
            <a:ext cx="49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000" b="1" kern="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4000" b="1" kern="0" dirty="0" smtClean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7330" y="3333750"/>
            <a:ext cx="49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000" b="1" kern="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4000" b="1" kern="0" dirty="0" smtClean="0">
              <a:solidFill>
                <a:srgbClr val="00B05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962400" y="3258528"/>
            <a:ext cx="3686018" cy="989622"/>
            <a:chOff x="3962400" y="3258528"/>
            <a:chExt cx="3686018" cy="989622"/>
          </a:xfrm>
        </p:grpSpPr>
        <p:sp>
          <p:nvSpPr>
            <p:cNvPr id="41" name="Rectangle 40"/>
            <p:cNvSpPr/>
            <p:nvPr/>
          </p:nvSpPr>
          <p:spPr>
            <a:xfrm>
              <a:off x="3962400" y="3258528"/>
              <a:ext cx="3663069" cy="989622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61617" y="3286303"/>
              <a:ext cx="3586801" cy="923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b="1" kern="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Two equilateral triangles of </a:t>
              </a:r>
            </a:p>
            <a:p>
              <a:pPr>
                <a:defRPr/>
              </a:pPr>
              <a:r>
                <a:rPr lang="en-US" b="1" kern="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same size are congruent for </a:t>
              </a:r>
            </a:p>
            <a:p>
              <a:pPr>
                <a:defRPr/>
              </a:pPr>
              <a:r>
                <a:rPr lang="en-US" b="1" kern="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all six  correspondences. </a:t>
              </a: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3733800" y="2724150"/>
            <a:ext cx="0" cy="19812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glow rad="63500">
              <a:srgbClr val="C0504D">
                <a:satMod val="175000"/>
                <a:alpha val="40000"/>
              </a:srgbClr>
            </a:glow>
          </a:effectLst>
        </p:spPr>
      </p:cxnSp>
    </p:spTree>
    <p:extLst>
      <p:ext uri="{BB962C8B-B14F-4D97-AF65-F5344CB8AC3E}">
        <p14:creationId xmlns:p14="http://schemas.microsoft.com/office/powerpoint/2010/main" val="378692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0399 0.00031 " pathEditMode="relative" ptsTypes="AA">
                                      <p:cBhvr>
                                        <p:cTn id="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0399 0.00031 " pathEditMode="relative" ptsTypes="AA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0399 0.00031 " pathEditMode="relative" ptsTypes="AA">
                                      <p:cBhvr>
                                        <p:cTn id="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0399 0.00031 " pathEditMode="relative" ptsTypes="AA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417 0.00031 L -0.00295 0.00062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52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417 0.0003 L -0.00295 0.00061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5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417 0.00031 L -0.00295 0.00062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52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416 0.00031 L -0.00295 0.0006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01142E-6 C 0.05 -0.00587 0.10156 0.05986 0.11979 0.14378 C 0.13802 0.2277 0.12517 0.2996 0.11527 0.33786 " pathEditMode="relative" rAng="0" ptsTypes="sss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166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81481E-6 C -0.00608 0.04197 -0.04653 0.11975 -0.10347 0.12716 C -0.16042 0.13456 -0.21441 0.0753 -0.23143 -0.00062 " pathEditMode="relative" rAng="0" ptsTypes="sss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80" y="669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72E-6 C -0.02135 -0.04782 -0.0217 -0.16569 0.00382 -0.22647 C 0.02709 -0.29744 0.07032 -0.33847 0.11754 -0.33755 " pathEditMode="relative" rAng="0" ptsTypes="fff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169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4198E-7 L -0.50521 0.0003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27 0.33797 L -0.39236 0.33828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82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42 -0.00062 L -0.73628 -0.00031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43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54 -0.33755 L -0.38958 -0.33724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521 0.00031 L -0.00052 8.64198E-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26" y="-3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236 0.33828 L 0.11545 0.33859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82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629 -0.00031 L -0.23264 1.24653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4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958 -0.33734 L 0.11736 -0.33796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47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54 -0.33765 C 0.1717 -0.33796 0.21407 -0.27314 0.2323 -0.20926 C 0.25608 -0.1216 0.2441 -0.04568 0.23212 0.00093 " pathEditMode="relative" rAng="0" ptsTypes="sfs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1691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27 0.33785 C 0.10468 0.36778 0.0776 0.45449 0.00677 0.46405 C -0.05365 0.46775 -0.09983 0.40573 -0.11719 0.33971 " pathEditMode="relative" rAng="0" ptsTypes="sff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32" y="647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43 -0.00062 C -0.25452 -0.05801 -0.24931 -0.16847 -0.22413 -0.2345 C -0.20347 -0.29158 -0.16094 -0.33755 -0.11337 -0.33909 " pathEditMode="relative" rAng="0" ptsTypes="sfs"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169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28047E-6 L -0.50486 0.00031 " pathEditMode="relative" ptsTypes="AA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77 0.00124 L -0.27604 0.00124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99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89 0.33612 L -0.6224 0.33673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26" y="3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5 -0.33765 L -0.61962 -0.33734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521 0.00031 L -0.00035 1.32675E-6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43" y="-3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86 0.00154 L 0.23143 0.00185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65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62 -0.33724 L -0.11597 -0.33693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4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275 0.33632 L -0.11789 0.33663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8" grpId="2"/>
      <p:bldP spid="28" grpId="3"/>
      <p:bldP spid="28" grpId="4"/>
      <p:bldP spid="28" grpId="5"/>
      <p:bldP spid="28" grpId="6"/>
      <p:bldP spid="28" grpId="7"/>
      <p:bldP spid="29" grpId="0"/>
      <p:bldP spid="29" grpId="1"/>
      <p:bldP spid="29" grpId="2"/>
      <p:bldP spid="29" grpId="3"/>
      <p:bldP spid="29" grpId="4"/>
      <p:bldP spid="29" grpId="5"/>
      <p:bldP spid="29" grpId="6"/>
      <p:bldP spid="29" grpId="7"/>
      <p:bldP spid="30" grpId="0"/>
      <p:bldP spid="30" grpId="1"/>
      <p:bldP spid="30" grpId="2"/>
      <p:bldP spid="30" grpId="3"/>
      <p:bldP spid="30" grpId="4"/>
      <p:bldP spid="30" grpId="5"/>
      <p:bldP spid="30" grpId="6"/>
      <p:bldP spid="30" grpId="7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38588" y="1264346"/>
            <a:ext cx="6562919" cy="3372267"/>
          </a:xfrm>
          <a:prstGeom prst="roundRect">
            <a:avLst>
              <a:gd name="adj" fmla="val 4605"/>
            </a:avLst>
          </a:prstGeom>
          <a:gradFill>
            <a:gsLst>
              <a:gs pos="0">
                <a:srgbClr val="FFC000">
                  <a:alpha val="61000"/>
                </a:srgbClr>
              </a:gs>
              <a:gs pos="100000">
                <a:schemeClr val="bg1"/>
              </a:gs>
            </a:gsLst>
            <a:lin ang="5400000" scaled="0"/>
          </a:gradFill>
          <a:ln w="190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rgbClr val="FFC000"/>
                </a:solidFill>
              </a:ln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45" name="Picture 2" descr="C:\$Recycle.Bin\S-1-5-21-560004579-1362052095-2744495591-1004\$RWFPCJC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26" y="2404556"/>
            <a:ext cx="1503801" cy="208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ounded Rectangle 45"/>
          <p:cNvSpPr/>
          <p:nvPr/>
        </p:nvSpPr>
        <p:spPr>
          <a:xfrm>
            <a:off x="2240910" y="323850"/>
            <a:ext cx="4662181" cy="715089"/>
          </a:xfrm>
          <a:prstGeom prst="roundRect">
            <a:avLst/>
          </a:prstGeom>
          <a:solidFill>
            <a:srgbClr val="800000"/>
          </a:solidFill>
          <a:ln>
            <a:solidFill>
              <a:schemeClr val="bg1"/>
            </a:solidFill>
          </a:ln>
          <a:effectLst>
            <a:glow rad="63500">
              <a:srgbClr val="800000">
                <a:alpha val="4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SUFFICIENT CONDITIONS 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FOR </a:t>
            </a:r>
            <a:endParaRPr lang="en-US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CONGRUENCE OF TWO TRIANGLES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7828" y="1414338"/>
            <a:ext cx="65805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We know that, SIX conditions (i.e. 3 pairs of sides and 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 pairs of angles) are required to determine the congruency 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of two triangles.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52056" y="3508178"/>
            <a:ext cx="506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Do we really need all the six conditions?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47516" y="3858220"/>
            <a:ext cx="2566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Stencil" panose="040409050D0802020404" pitchFamily="82" charset="0"/>
              </a:rPr>
              <a:t>NO</a:t>
            </a:r>
            <a:endParaRPr lang="en-US" sz="5400" dirty="0">
              <a:solidFill>
                <a:srgbClr val="FF0000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51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6" grpId="0" animBg="1"/>
      <p:bldP spid="48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28540" y="1264346"/>
            <a:ext cx="6562919" cy="3372267"/>
          </a:xfrm>
          <a:prstGeom prst="roundRect">
            <a:avLst>
              <a:gd name="adj" fmla="val 4605"/>
            </a:avLst>
          </a:prstGeom>
          <a:gradFill>
            <a:gsLst>
              <a:gs pos="0">
                <a:srgbClr val="FFC000">
                  <a:alpha val="61000"/>
                </a:srgbClr>
              </a:gs>
              <a:gs pos="100000">
                <a:schemeClr val="bg1"/>
              </a:gs>
            </a:gsLst>
            <a:lin ang="5400000" scaled="0"/>
          </a:gradFill>
          <a:ln w="190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rgbClr val="FFC000"/>
                </a:solidFill>
              </a:ln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4754" y="1532414"/>
            <a:ext cx="6466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Out of six conditions, only THREE conditions 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(if properly chosen) are sufficient for determining the 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congruency of the two triangles.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6169" y="2621400"/>
            <a:ext cx="6545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When these three conditions are satisfied,  then the other 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three automatically get satisfied, hence the triangles 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become congruent.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554" y="3739575"/>
            <a:ext cx="6542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These sufficient conditions will be referred to as  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‘</a:t>
            </a:r>
            <a:r>
              <a:rPr lang="en-US" sz="1600" b="1" u="sng" cap="all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Tests of </a:t>
            </a:r>
            <a:r>
              <a:rPr lang="en-US" sz="1600" b="1" u="sng" cap="all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congruencE</a:t>
            </a:r>
            <a:r>
              <a:rPr lang="en-US" sz="1600" b="1" u="sng" cap="all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of triangles</a:t>
            </a:r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’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40910" y="323850"/>
            <a:ext cx="4662181" cy="715089"/>
          </a:xfrm>
          <a:prstGeom prst="roundRect">
            <a:avLst/>
          </a:prstGeom>
          <a:solidFill>
            <a:srgbClr val="800000"/>
          </a:solidFill>
          <a:ln>
            <a:solidFill>
              <a:schemeClr val="bg1"/>
            </a:solidFill>
          </a:ln>
          <a:effectLst>
            <a:glow rad="63500">
              <a:srgbClr val="800000">
                <a:alpha val="4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SUFFICIENT CONDITIONS 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FOR </a:t>
            </a:r>
            <a:endParaRPr lang="en-US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CONGRUENCE OF TWO TRIANGLES </a:t>
            </a:r>
          </a:p>
        </p:txBody>
      </p:sp>
    </p:spTree>
    <p:extLst>
      <p:ext uri="{BB962C8B-B14F-4D97-AF65-F5344CB8AC3E}">
        <p14:creationId xmlns:p14="http://schemas.microsoft.com/office/powerpoint/2010/main" val="101177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6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592728" y="1295366"/>
            <a:ext cx="7731274" cy="3512144"/>
          </a:xfrm>
          <a:prstGeom prst="roundRect">
            <a:avLst>
              <a:gd name="adj" fmla="val 4605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rgbClr val="FFC000"/>
                </a:solidFill>
              </a:ln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1392" y="314954"/>
            <a:ext cx="3515217" cy="369332"/>
          </a:xfrm>
          <a:prstGeom prst="rect">
            <a:avLst/>
          </a:prstGeom>
          <a:solidFill>
            <a:srgbClr val="800000"/>
          </a:solidFill>
          <a:ln>
            <a:solidFill>
              <a:schemeClr val="bg1"/>
            </a:solidFill>
          </a:ln>
          <a:effectLst>
            <a:glow rad="63500">
              <a:srgbClr val="800000">
                <a:alpha val="4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prstClr val="white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 smtClean="0"/>
              <a:t>Criteria </a:t>
            </a:r>
            <a:r>
              <a:rPr lang="en-US" dirty="0"/>
              <a:t>OF </a:t>
            </a:r>
            <a:r>
              <a:rPr lang="en-US" dirty="0" smtClean="0"/>
              <a:t>CONGRUENCY</a:t>
            </a:r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634122" y="726047"/>
            <a:ext cx="3031370" cy="418960"/>
            <a:chOff x="415669" y="770443"/>
            <a:chExt cx="2046481" cy="810907"/>
          </a:xfrm>
        </p:grpSpPr>
        <p:sp>
          <p:nvSpPr>
            <p:cNvPr id="5" name="Rounded Rectangle 4"/>
            <p:cNvSpPr/>
            <p:nvPr/>
          </p:nvSpPr>
          <p:spPr>
            <a:xfrm>
              <a:off x="456901" y="770443"/>
              <a:ext cx="1434052" cy="719725"/>
            </a:xfrm>
            <a:prstGeom prst="roundRect">
              <a:avLst/>
            </a:prstGeom>
            <a:solidFill>
              <a:srgbClr val="FF6347"/>
            </a:solidFill>
            <a:ln w="12700">
              <a:solidFill>
                <a:srgbClr val="193DEF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15669" y="806927"/>
              <a:ext cx="2046481" cy="7744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itchFamily="18" charset="0"/>
                </a:rPr>
                <a:t>1. SAS criteria</a:t>
              </a:r>
              <a:endParaRPr lang="en-IN" sz="20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99316" y="2902510"/>
            <a:ext cx="2516188" cy="1773332"/>
            <a:chOff x="1620000" y="1296000"/>
            <a:chExt cx="2516188" cy="1773332"/>
          </a:xfrm>
        </p:grpSpPr>
        <p:sp>
          <p:nvSpPr>
            <p:cNvPr id="7" name="Isosceles Triangle 6"/>
            <p:cNvSpPr/>
            <p:nvPr/>
          </p:nvSpPr>
          <p:spPr>
            <a:xfrm>
              <a:off x="1800000" y="1620000"/>
              <a:ext cx="2160000" cy="1080000"/>
            </a:xfrm>
            <a:prstGeom prst="triangle">
              <a:avLst>
                <a:gd name="adj" fmla="val 33067"/>
              </a:avLst>
            </a:prstGeom>
            <a:solidFill>
              <a:srgbClr val="FFC000">
                <a:alpha val="6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0000" y="12960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20000" y="2700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0000" y="2700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40395" y="2902510"/>
            <a:ext cx="2524202" cy="1773332"/>
            <a:chOff x="4860000" y="1296000"/>
            <a:chExt cx="2524202" cy="1773332"/>
          </a:xfrm>
        </p:grpSpPr>
        <p:sp>
          <p:nvSpPr>
            <p:cNvPr id="12" name="Isosceles Triangle 11"/>
            <p:cNvSpPr/>
            <p:nvPr/>
          </p:nvSpPr>
          <p:spPr>
            <a:xfrm>
              <a:off x="5040000" y="1620000"/>
              <a:ext cx="2160000" cy="1080000"/>
            </a:xfrm>
            <a:prstGeom prst="triangle">
              <a:avLst>
                <a:gd name="adj" fmla="val 33067"/>
              </a:avLst>
            </a:prstGeom>
            <a:solidFill>
              <a:srgbClr val="00FFFF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80000" y="129600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60000" y="2700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Q</a:t>
              </a:r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20000" y="27000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210496" y="2399102"/>
            <a:ext cx="198002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ABC and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PQR,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06277" y="3480986"/>
            <a:ext cx="1088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SAS test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]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06277" y="2675528"/>
            <a:ext cx="81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Given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]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06277" y="2943555"/>
            <a:ext cx="81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Given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]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06277" y="3185408"/>
            <a:ext cx="81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Given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]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-3360000">
            <a:off x="1038897" y="3468344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 Rounded MT Bold" pitchFamily="34" charset="0"/>
              </a:rPr>
              <a:t>l</a:t>
            </a:r>
            <a:endParaRPr lang="en-IN" sz="24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9316" y="405031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prstClr val="black"/>
                </a:solidFill>
                <a:latin typeface="Arial Rounded MT Bold" pitchFamily="34" charset="0"/>
              </a:rPr>
              <a:t>ll</a:t>
            </a:r>
            <a:endParaRPr lang="en-IN" sz="24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-3360000">
            <a:off x="3838178" y="3435686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 Rounded MT Bold" pitchFamily="34" charset="0"/>
              </a:rPr>
              <a:t>l</a:t>
            </a:r>
            <a:endParaRPr lang="en-IN" sz="24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0395" y="406630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prstClr val="black"/>
                </a:solidFill>
                <a:latin typeface="Arial Rounded MT Bold" pitchFamily="34" charset="0"/>
              </a:rPr>
              <a:t>ll</a:t>
            </a:r>
            <a:endParaRPr lang="en-IN" sz="24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10186" y="3452762"/>
            <a:ext cx="142218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ABC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 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PQR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99986" y="3206428"/>
            <a:ext cx="18277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side BC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side QR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99676" y="2915331"/>
            <a:ext cx="1476686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ABC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 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PQR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10496" y="2647304"/>
            <a:ext cx="1803699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side AB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side PQ</a:t>
            </a:r>
          </a:p>
        </p:txBody>
      </p:sp>
      <p:sp>
        <p:nvSpPr>
          <p:cNvPr id="29" name="Arc 28"/>
          <p:cNvSpPr/>
          <p:nvPr/>
        </p:nvSpPr>
        <p:spPr>
          <a:xfrm>
            <a:off x="505760" y="4011114"/>
            <a:ext cx="585216" cy="581072"/>
          </a:xfrm>
          <a:prstGeom prst="arc">
            <a:avLst>
              <a:gd name="adj1" fmla="val 18147454"/>
              <a:gd name="adj2" fmla="val 0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Arc 29"/>
          <p:cNvSpPr/>
          <p:nvPr/>
        </p:nvSpPr>
        <p:spPr>
          <a:xfrm>
            <a:off x="3248960" y="4006354"/>
            <a:ext cx="585216" cy="581072"/>
          </a:xfrm>
          <a:prstGeom prst="arc">
            <a:avLst>
              <a:gd name="adj1" fmla="val 18217697"/>
              <a:gd name="adj2" fmla="val 0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87440" y="3452762"/>
            <a:ext cx="340158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4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352640" y="1386299"/>
            <a:ext cx="1068139" cy="268232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767584" y="1387784"/>
            <a:ext cx="3183346" cy="268232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91217" y="1645325"/>
            <a:ext cx="2649178" cy="268232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857954" y="1397316"/>
            <a:ext cx="1615078" cy="243847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764552" y="1375160"/>
            <a:ext cx="3191801" cy="295055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200714" y="1644712"/>
            <a:ext cx="2882336" cy="268232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 rot="3636244">
            <a:off x="1136314" y="3940256"/>
            <a:ext cx="174244" cy="267048"/>
          </a:xfrm>
          <a:prstGeom prst="downArrow">
            <a:avLst>
              <a:gd name="adj1" fmla="val 38670"/>
              <a:gd name="adj2" fmla="val 60674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 rot="3636244">
            <a:off x="3867389" y="3954388"/>
            <a:ext cx="174244" cy="267048"/>
          </a:xfrm>
          <a:prstGeom prst="downArrow">
            <a:avLst>
              <a:gd name="adj1" fmla="val 38670"/>
              <a:gd name="adj2" fmla="val 60674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97106" y="1637065"/>
            <a:ext cx="1574778" cy="268232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811996" y="1644149"/>
            <a:ext cx="2271054" cy="268232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5627" y="1345852"/>
            <a:ext cx="7983237" cy="823302"/>
          </a:xfrm>
          <a:prstGeom prst="rect">
            <a:avLst/>
          </a:prstGeom>
          <a:noFill/>
          <a:ln>
            <a:noFill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When two sides and included angle of one triangle are congruent to </a:t>
            </a:r>
          </a:p>
          <a:p>
            <a:pPr>
              <a:lnSpc>
                <a:spcPts val="1900"/>
              </a:lnSpc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corresponding two sides and the included angle of the other triangle, </a:t>
            </a:r>
          </a:p>
          <a:p>
            <a:pPr>
              <a:lnSpc>
                <a:spcPts val="1900"/>
              </a:lnSpc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then these two triangles are congruent.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2" grpId="0" animBg="1"/>
      <p:bldP spid="42" grpId="1" animBg="1"/>
      <p:bldP spid="43" grpId="0" animBg="1"/>
      <p:bldP spid="4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610422" y="1255173"/>
            <a:ext cx="7731274" cy="3511296"/>
          </a:xfrm>
          <a:prstGeom prst="roundRect">
            <a:avLst>
              <a:gd name="adj" fmla="val 4605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rgbClr val="FFC000"/>
                </a:solidFill>
              </a:ln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1138" y="2557518"/>
            <a:ext cx="2516188" cy="1773332"/>
            <a:chOff x="1620000" y="1296000"/>
            <a:chExt cx="2516188" cy="1773332"/>
          </a:xfrm>
        </p:grpSpPr>
        <p:sp>
          <p:nvSpPr>
            <p:cNvPr id="7" name="Isosceles Triangle 6"/>
            <p:cNvSpPr/>
            <p:nvPr/>
          </p:nvSpPr>
          <p:spPr>
            <a:xfrm>
              <a:off x="1800000" y="1620000"/>
              <a:ext cx="2160000" cy="1080000"/>
            </a:xfrm>
            <a:prstGeom prst="triangle">
              <a:avLst>
                <a:gd name="adj" fmla="val 33067"/>
              </a:avLst>
            </a:prstGeom>
            <a:solidFill>
              <a:srgbClr val="FFC000">
                <a:alpha val="6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0000" y="12960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20000" y="2700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0000" y="2700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8" name="Arc 17"/>
          <p:cNvSpPr/>
          <p:nvPr/>
        </p:nvSpPr>
        <p:spPr>
          <a:xfrm>
            <a:off x="459704" y="3670314"/>
            <a:ext cx="585216" cy="581072"/>
          </a:xfrm>
          <a:prstGeom prst="arc">
            <a:avLst>
              <a:gd name="adj1" fmla="val 18147454"/>
              <a:gd name="adj2" fmla="val 0"/>
            </a:avLst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5771" y="1305660"/>
            <a:ext cx="7983237" cy="823302"/>
          </a:xfrm>
          <a:prstGeom prst="rect">
            <a:avLst/>
          </a:prstGeom>
          <a:noFill/>
          <a:ln>
            <a:noFill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When two angles and included side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of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one triangle are congruent to 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>
              <a:lnSpc>
                <a:spcPts val="1900"/>
              </a:lnSpc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corresponding two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angles and the included side of the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other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triangle, 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>
              <a:lnSpc>
                <a:spcPts val="1900"/>
              </a:lnSpc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then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these two triangles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congruent.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226017" y="2557518"/>
            <a:ext cx="2524202" cy="1773332"/>
            <a:chOff x="4860000" y="1296000"/>
            <a:chExt cx="2524202" cy="1773332"/>
          </a:xfrm>
        </p:grpSpPr>
        <p:sp>
          <p:nvSpPr>
            <p:cNvPr id="12" name="Isosceles Triangle 11"/>
            <p:cNvSpPr/>
            <p:nvPr/>
          </p:nvSpPr>
          <p:spPr>
            <a:xfrm>
              <a:off x="5040000" y="1620000"/>
              <a:ext cx="2160000" cy="1080000"/>
            </a:xfrm>
            <a:prstGeom prst="triangle">
              <a:avLst>
                <a:gd name="adj" fmla="val 33067"/>
              </a:avLst>
            </a:prstGeom>
            <a:solidFill>
              <a:srgbClr val="00FFFF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80000" y="129600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60000" y="2700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Q</a:t>
              </a:r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20000" y="27000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52238" y="372944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prstClr val="black"/>
                </a:solidFill>
                <a:latin typeface="Arial Rounded MT Bold" pitchFamily="34" charset="0"/>
              </a:rPr>
              <a:t>ll</a:t>
            </a:r>
            <a:endParaRPr lang="en-IN" sz="24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7117" y="371674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prstClr val="black"/>
                </a:solidFill>
                <a:latin typeface="Arial Rounded MT Bold" pitchFamily="34" charset="0"/>
              </a:rPr>
              <a:t>ll</a:t>
            </a:r>
            <a:endParaRPr lang="en-IN" sz="24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9" name="Arc 18"/>
          <p:cNvSpPr/>
          <p:nvPr/>
        </p:nvSpPr>
        <p:spPr>
          <a:xfrm>
            <a:off x="3126704" y="3665554"/>
            <a:ext cx="585216" cy="581072"/>
          </a:xfrm>
          <a:prstGeom prst="arc">
            <a:avLst>
              <a:gd name="adj1" fmla="val 18217697"/>
              <a:gd name="adj2" fmla="val 0"/>
            </a:avLst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22515" y="3609806"/>
            <a:ext cx="700100" cy="702093"/>
            <a:chOff x="2289221" y="3790730"/>
            <a:chExt cx="700100" cy="702093"/>
          </a:xfrm>
        </p:grpSpPr>
        <p:sp>
          <p:nvSpPr>
            <p:cNvPr id="21" name="Arc 20"/>
            <p:cNvSpPr/>
            <p:nvPr/>
          </p:nvSpPr>
          <p:spPr>
            <a:xfrm>
              <a:off x="2342377" y="3842921"/>
              <a:ext cx="585216" cy="581072"/>
            </a:xfrm>
            <a:prstGeom prst="arc">
              <a:avLst>
                <a:gd name="adj1" fmla="val 10787216"/>
                <a:gd name="adj2" fmla="val 13082253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Arc 21"/>
            <p:cNvSpPr/>
            <p:nvPr/>
          </p:nvSpPr>
          <p:spPr>
            <a:xfrm>
              <a:off x="2289221" y="3790730"/>
              <a:ext cx="700100" cy="702093"/>
            </a:xfrm>
            <a:prstGeom prst="arc">
              <a:avLst>
                <a:gd name="adj1" fmla="val 10844244"/>
                <a:gd name="adj2" fmla="val 132686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44" y="3606174"/>
            <a:ext cx="700100" cy="702093"/>
            <a:chOff x="2289221" y="3790730"/>
            <a:chExt cx="700100" cy="702093"/>
          </a:xfrm>
        </p:grpSpPr>
        <p:sp>
          <p:nvSpPr>
            <p:cNvPr id="24" name="Arc 23"/>
            <p:cNvSpPr/>
            <p:nvPr/>
          </p:nvSpPr>
          <p:spPr>
            <a:xfrm>
              <a:off x="2342377" y="3842921"/>
              <a:ext cx="585216" cy="581072"/>
            </a:xfrm>
            <a:prstGeom prst="arc">
              <a:avLst>
                <a:gd name="adj1" fmla="val 10787216"/>
                <a:gd name="adj2" fmla="val 13082253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Arc 24"/>
            <p:cNvSpPr/>
            <p:nvPr/>
          </p:nvSpPr>
          <p:spPr>
            <a:xfrm>
              <a:off x="2289221" y="3790730"/>
              <a:ext cx="700100" cy="702093"/>
            </a:xfrm>
            <a:prstGeom prst="arc">
              <a:avLst>
                <a:gd name="adj1" fmla="val 10844244"/>
                <a:gd name="adj2" fmla="val 132686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31554" y="2166016"/>
            <a:ext cx="1980029" cy="32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ABC and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PQR,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67429" y="3192006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ASA test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]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67429" y="2419467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Given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]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67429" y="2683758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Given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]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67429" y="2934483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Given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]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31796" y="3192006"/>
            <a:ext cx="142218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ABC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 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PQR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97094" y="2934483"/>
            <a:ext cx="119776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  </a:t>
            </a:r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</a:rPr>
              <a:t>@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 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45504" y="2683758"/>
            <a:ext cx="18277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side BC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side QR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08969" y="2419467"/>
            <a:ext cx="1199367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  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@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Q 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31704" y="3192006"/>
            <a:ext cx="340158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4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399783" y="1342521"/>
            <a:ext cx="1184847" cy="268232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777221" y="1330716"/>
            <a:ext cx="3215370" cy="268232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48107" y="1594583"/>
            <a:ext cx="2754700" cy="268232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 rot="10800000">
            <a:off x="1648021" y="4114073"/>
            <a:ext cx="174244" cy="267048"/>
          </a:xfrm>
          <a:prstGeom prst="downArrow">
            <a:avLst>
              <a:gd name="adj1" fmla="val 38670"/>
              <a:gd name="adj2" fmla="val 60674"/>
            </a:avLst>
          </a:prstGeom>
          <a:solidFill>
            <a:srgbClr val="00B0F0">
              <a:alpha val="50196"/>
            </a:srgbClr>
          </a:solidFill>
          <a:ln w="285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Down Arrow 40"/>
          <p:cNvSpPr/>
          <p:nvPr/>
        </p:nvSpPr>
        <p:spPr>
          <a:xfrm rot="10800000">
            <a:off x="4311773" y="4114073"/>
            <a:ext cx="174244" cy="267048"/>
          </a:xfrm>
          <a:prstGeom prst="downArrow">
            <a:avLst>
              <a:gd name="adj1" fmla="val 38670"/>
              <a:gd name="adj2" fmla="val 60674"/>
            </a:avLst>
          </a:prstGeom>
          <a:solidFill>
            <a:srgbClr val="00B0F0">
              <a:alpha val="50196"/>
            </a:srgbClr>
          </a:solidFill>
          <a:ln w="285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023256" y="1349642"/>
            <a:ext cx="4969335" cy="243847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37533" y="1607093"/>
            <a:ext cx="1608091" cy="255722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365978" y="1589112"/>
            <a:ext cx="3775357" cy="261828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20380" y="4383435"/>
            <a:ext cx="1283322" cy="244183"/>
          </a:xfrm>
          <a:prstGeom prst="roundRect">
            <a:avLst/>
          </a:prstGeom>
          <a:solidFill>
            <a:srgbClr val="00B0F0">
              <a:alpha val="50196"/>
            </a:srgbClr>
          </a:solidFill>
          <a:ln w="285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/>
              <a:t>Included side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82472" y="4383435"/>
            <a:ext cx="1279756" cy="246888"/>
          </a:xfrm>
          <a:prstGeom prst="roundRect">
            <a:avLst/>
          </a:prstGeom>
          <a:solidFill>
            <a:srgbClr val="00B0F0">
              <a:alpha val="50196"/>
            </a:srgbClr>
          </a:solidFill>
          <a:ln w="285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 b="1">
                <a:solidFill>
                  <a:prstClr val="black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Included side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883044" y="1581614"/>
            <a:ext cx="2184700" cy="269326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46772" y="762114"/>
            <a:ext cx="3135699" cy="423044"/>
            <a:chOff x="415669" y="782534"/>
            <a:chExt cx="2948256" cy="446892"/>
          </a:xfrm>
        </p:grpSpPr>
        <p:sp>
          <p:nvSpPr>
            <p:cNvPr id="52" name="Rounded Rectangle 51"/>
            <p:cNvSpPr/>
            <p:nvPr/>
          </p:nvSpPr>
          <p:spPr>
            <a:xfrm>
              <a:off x="425202" y="782534"/>
              <a:ext cx="2099594" cy="446892"/>
            </a:xfrm>
            <a:prstGeom prst="roundRect">
              <a:avLst/>
            </a:prstGeom>
            <a:solidFill>
              <a:srgbClr val="FF6347"/>
            </a:solidFill>
            <a:ln w="12700">
              <a:solidFill>
                <a:srgbClr val="193DEF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5669" y="806927"/>
              <a:ext cx="29482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itchFamily="18" charset="0"/>
                </a:rPr>
                <a:t>2. ASA criterion</a:t>
              </a:r>
              <a:endParaRPr lang="en-IN" sz="20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959461" y="314954"/>
            <a:ext cx="3517539" cy="369332"/>
          </a:xfrm>
          <a:prstGeom prst="rect">
            <a:avLst/>
          </a:prstGeom>
          <a:solidFill>
            <a:srgbClr val="800000"/>
          </a:solidFill>
          <a:ln>
            <a:solidFill>
              <a:schemeClr val="bg1"/>
            </a:solidFill>
          </a:ln>
          <a:effectLst>
            <a:glow rad="63500">
              <a:srgbClr val="800000">
                <a:alpha val="4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prstClr val="white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 smtClean="0"/>
              <a:t>Criteria </a:t>
            </a:r>
            <a:r>
              <a:rPr lang="en-US" dirty="0"/>
              <a:t>OF </a:t>
            </a:r>
            <a:r>
              <a:rPr lang="en-US" dirty="0" smtClean="0"/>
              <a:t>CONGRUENCY</a:t>
            </a:r>
            <a:endParaRPr lang="en-I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727701" y="3962440"/>
            <a:ext cx="219456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388737" y="3962424"/>
            <a:ext cx="219456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18" grpId="0" animBg="1"/>
      <p:bldP spid="16" grpId="0"/>
      <p:bldP spid="17" grpId="0"/>
      <p:bldP spid="19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7" grpId="0" animBg="1"/>
      <p:bldP spid="47" grpId="1" animBg="1"/>
      <p:bldP spid="48" grpId="0" animBg="1"/>
      <p:bldP spid="48" grpId="1" animBg="1"/>
      <p:bldP spid="50" grpId="0" animBg="1"/>
      <p:bldP spid="5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64658" y="1146947"/>
            <a:ext cx="8026131" cy="367665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4230" y="5038202"/>
            <a:ext cx="9135541" cy="1143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355" tIns="45678" rIns="91355" bIns="45678" anchor="ctr" compatLnSpc="1"/>
          <a:lstStyle/>
          <a:p>
            <a:endParaRPr lang="en-US" sz="1798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521385" y="249174"/>
            <a:ext cx="85229" cy="4572001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355" tIns="45678" rIns="91355" bIns="45678" anchor="ctr" compatLnSpc="1"/>
          <a:lstStyle/>
          <a:p>
            <a:endParaRPr lang="en-US" sz="1798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1928" y="4657155"/>
            <a:ext cx="8179008" cy="200603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355" tIns="45678" rIns="91355" bIns="45678" anchor="ctr" compatLnSpc="1"/>
          <a:lstStyle/>
          <a:p>
            <a:endParaRPr lang="en-US" sz="1798" dirty="0">
              <a:solidFill>
                <a:prstClr val="black"/>
              </a:solidFill>
              <a:latin typeface="BadaBoom BB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white">
          <a:xfrm>
            <a:off x="8571833" y="251207"/>
            <a:ext cx="114967" cy="4593844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355" tIns="45678" rIns="91355" bIns="45678" anchor="ctr" compatLnSpc="1"/>
          <a:lstStyle/>
          <a:p>
            <a:endParaRPr lang="en-US" sz="1798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2375" y="940932"/>
            <a:ext cx="456777" cy="450669"/>
          </a:xfrm>
          <a:prstGeom prst="ellipse">
            <a:avLst/>
          </a:prstGeom>
          <a:solidFill>
            <a:schemeClr val="bg2">
              <a:lumMod val="75000"/>
            </a:schemeClr>
          </a:solidFill>
          <a:ln w="50800" cap="rnd" cmpd="dbl" algn="ctr">
            <a:solidFill>
              <a:srgbClr val="00206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798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689898" y="436459"/>
            <a:ext cx="7764205" cy="667784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355" tIns="45678" rIns="91355" bIns="45678" anchor="ctr" compatLnSpc="1"/>
          <a:lstStyle/>
          <a:p>
            <a:endParaRPr lang="en-US" sz="1798" dirty="0">
              <a:solidFill>
                <a:prstClr val="black"/>
              </a:solidFill>
            </a:endParaRPr>
          </a:p>
        </p:txBody>
      </p:sp>
      <p:sp>
        <p:nvSpPr>
          <p:cNvPr id="7" name="Title 7"/>
          <p:cNvSpPr>
            <a:spLocks noGrp="1"/>
          </p:cNvSpPr>
          <p:nvPr>
            <p:ph type="ctrTitle" idx="4294967295"/>
          </p:nvPr>
        </p:nvSpPr>
        <p:spPr>
          <a:xfrm>
            <a:off x="1149350" y="363538"/>
            <a:ext cx="799465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>
              <a:tabLst>
                <a:tab pos="142746" algn="l"/>
                <a:tab pos="456789" algn="l"/>
                <a:tab pos="754970" algn="l"/>
                <a:tab pos="1084873" algn="l"/>
                <a:tab pos="1398915" algn="l"/>
                <a:tab pos="1712957" algn="l"/>
                <a:tab pos="2026999" algn="l"/>
                <a:tab pos="2341041" algn="l"/>
                <a:tab pos="2655083" algn="l"/>
                <a:tab pos="2969125" algn="l"/>
                <a:tab pos="3283167" algn="l"/>
                <a:tab pos="3597210" algn="l"/>
                <a:tab pos="3911252" algn="l"/>
                <a:tab pos="4225294" algn="l"/>
                <a:tab pos="4539336" algn="l"/>
                <a:tab pos="4853378" algn="l"/>
                <a:tab pos="5167420" algn="l"/>
                <a:tab pos="5481462" algn="l"/>
              </a:tabLst>
            </a:pPr>
            <a:r>
              <a:rPr lang="en-US" sz="3197" b="1" dirty="0" smtClean="0">
                <a:solidFill>
                  <a:srgbClr val="FF0000"/>
                </a:solidFill>
                <a:latin typeface="Bookman Old Style" pitchFamily="18" charset="0"/>
              </a:rPr>
              <a:t>Triangles</a:t>
            </a:r>
            <a:endParaRPr lang="en-US" sz="3197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677115" y="1217703"/>
            <a:ext cx="2026800" cy="1607087"/>
            <a:chOff x="698808" y="2949592"/>
            <a:chExt cx="2026800" cy="1607087"/>
          </a:xfrm>
        </p:grpSpPr>
        <p:sp>
          <p:nvSpPr>
            <p:cNvPr id="57" name="Hexagon 56"/>
            <p:cNvSpPr/>
            <p:nvPr/>
          </p:nvSpPr>
          <p:spPr>
            <a:xfrm>
              <a:off x="698808" y="2949592"/>
              <a:ext cx="2026800" cy="1607087"/>
            </a:xfrm>
            <a:prstGeom prst="hexagon">
              <a:avLst/>
            </a:prstGeom>
            <a:solidFill>
              <a:schemeClr val="accent4">
                <a:lumMod val="75000"/>
                <a:alpha val="2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 rot="3266006">
              <a:off x="884194" y="3159896"/>
              <a:ext cx="1247516" cy="1247668"/>
              <a:chOff x="5551417" y="1195022"/>
              <a:chExt cx="2887581" cy="2643968"/>
            </a:xfrm>
          </p:grpSpPr>
          <p:sp>
            <p:nvSpPr>
              <p:cNvPr id="60" name="TextBox 59"/>
              <p:cNvSpPr txBox="1"/>
              <p:nvPr/>
            </p:nvSpPr>
            <p:spPr>
              <a:xfrm rot="18333994">
                <a:off x="7832211" y="1158335"/>
                <a:ext cx="501174" cy="712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B</a:t>
                </a:r>
                <a:endParaRPr lang="en-IN" sz="1400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61" name="Arc 1"/>
              <p:cNvSpPr/>
              <p:nvPr/>
            </p:nvSpPr>
            <p:spPr>
              <a:xfrm>
                <a:off x="6507754" y="2898743"/>
                <a:ext cx="415965" cy="415947"/>
              </a:xfrm>
              <a:custGeom>
                <a:avLst/>
                <a:gdLst>
                  <a:gd name="connsiteX0" fmla="*/ 76312 w 540000"/>
                  <a:gd name="connsiteY0" fmla="*/ 81891 h 540000"/>
                  <a:gd name="connsiteX1" fmla="*/ 292532 w 540000"/>
                  <a:gd name="connsiteY1" fmla="*/ 942 h 540000"/>
                  <a:gd name="connsiteX2" fmla="*/ 492277 w 540000"/>
                  <a:gd name="connsiteY2" fmla="*/ 116726 h 540000"/>
                  <a:gd name="connsiteX3" fmla="*/ 270000 w 540000"/>
                  <a:gd name="connsiteY3" fmla="*/ 270000 h 540000"/>
                  <a:gd name="connsiteX4" fmla="*/ 76312 w 540000"/>
                  <a:gd name="connsiteY4" fmla="*/ 81891 h 540000"/>
                  <a:gd name="connsiteX0" fmla="*/ 76312 w 540000"/>
                  <a:gd name="connsiteY0" fmla="*/ 81891 h 540000"/>
                  <a:gd name="connsiteX1" fmla="*/ 292532 w 540000"/>
                  <a:gd name="connsiteY1" fmla="*/ 942 h 540000"/>
                  <a:gd name="connsiteX2" fmla="*/ 492277 w 540000"/>
                  <a:gd name="connsiteY2" fmla="*/ 116726 h 540000"/>
                  <a:gd name="connsiteX0" fmla="*/ 0 w 415965"/>
                  <a:gd name="connsiteY0" fmla="*/ 81891 h 415947"/>
                  <a:gd name="connsiteX1" fmla="*/ 216220 w 415965"/>
                  <a:gd name="connsiteY1" fmla="*/ 942 h 415947"/>
                  <a:gd name="connsiteX2" fmla="*/ 415965 w 415965"/>
                  <a:gd name="connsiteY2" fmla="*/ 116726 h 415947"/>
                  <a:gd name="connsiteX3" fmla="*/ 184752 w 415965"/>
                  <a:gd name="connsiteY3" fmla="*/ 415947 h 415947"/>
                  <a:gd name="connsiteX4" fmla="*/ 0 w 415965"/>
                  <a:gd name="connsiteY4" fmla="*/ 81891 h 415947"/>
                  <a:gd name="connsiteX0" fmla="*/ 0 w 415965"/>
                  <a:gd name="connsiteY0" fmla="*/ 81891 h 415947"/>
                  <a:gd name="connsiteX1" fmla="*/ 216220 w 415965"/>
                  <a:gd name="connsiteY1" fmla="*/ 942 h 415947"/>
                  <a:gd name="connsiteX2" fmla="*/ 415965 w 415965"/>
                  <a:gd name="connsiteY2" fmla="*/ 116726 h 415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5965" h="415947" stroke="0" extrusionOk="0">
                    <a:moveTo>
                      <a:pt x="0" y="81891"/>
                    </a:moveTo>
                    <a:cubicBezTo>
                      <a:pt x="56321" y="23900"/>
                      <a:pt x="135663" y="-5804"/>
                      <a:pt x="216220" y="942"/>
                    </a:cubicBezTo>
                    <a:cubicBezTo>
                      <a:pt x="296777" y="7688"/>
                      <a:pt x="370074" y="50175"/>
                      <a:pt x="415965" y="116726"/>
                    </a:cubicBezTo>
                    <a:lnTo>
                      <a:pt x="184752" y="415947"/>
                    </a:lnTo>
                    <a:cubicBezTo>
                      <a:pt x="120189" y="353244"/>
                      <a:pt x="64563" y="144594"/>
                      <a:pt x="0" y="81891"/>
                    </a:cubicBezTo>
                    <a:close/>
                  </a:path>
                  <a:path w="415965" h="415947" fill="none">
                    <a:moveTo>
                      <a:pt x="0" y="81891"/>
                    </a:moveTo>
                    <a:cubicBezTo>
                      <a:pt x="56321" y="23900"/>
                      <a:pt x="135663" y="-5804"/>
                      <a:pt x="216220" y="942"/>
                    </a:cubicBezTo>
                    <a:cubicBezTo>
                      <a:pt x="296777" y="7688"/>
                      <a:pt x="370074" y="50175"/>
                      <a:pt x="415965" y="116726"/>
                    </a:cubicBezTo>
                  </a:path>
                </a:pathLst>
              </a:custGeom>
              <a:solidFill>
                <a:srgbClr val="00FFCC"/>
              </a:solidFill>
              <a:ln w="38100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2" name="Arc 1"/>
              <p:cNvSpPr/>
              <p:nvPr/>
            </p:nvSpPr>
            <p:spPr>
              <a:xfrm flipH="1">
                <a:off x="7470208" y="1615477"/>
                <a:ext cx="444633" cy="291834"/>
              </a:xfrm>
              <a:custGeom>
                <a:avLst/>
                <a:gdLst>
                  <a:gd name="connsiteX0" fmla="*/ 539998 w 540000"/>
                  <a:gd name="connsiteY0" fmla="*/ 269072 h 540000"/>
                  <a:gd name="connsiteX1" fmla="*/ 458117 w 540000"/>
                  <a:gd name="connsiteY1" fmla="*/ 463680 h 540000"/>
                  <a:gd name="connsiteX2" fmla="*/ 261207 w 540000"/>
                  <a:gd name="connsiteY2" fmla="*/ 539857 h 540000"/>
                  <a:gd name="connsiteX3" fmla="*/ 270000 w 540000"/>
                  <a:gd name="connsiteY3" fmla="*/ 270000 h 540000"/>
                  <a:gd name="connsiteX4" fmla="*/ 539998 w 540000"/>
                  <a:gd name="connsiteY4" fmla="*/ 269072 h 540000"/>
                  <a:gd name="connsiteX0" fmla="*/ 539998 w 540000"/>
                  <a:gd name="connsiteY0" fmla="*/ 269072 h 540000"/>
                  <a:gd name="connsiteX1" fmla="*/ 458117 w 540000"/>
                  <a:gd name="connsiteY1" fmla="*/ 463680 h 540000"/>
                  <a:gd name="connsiteX2" fmla="*/ 261207 w 540000"/>
                  <a:gd name="connsiteY2" fmla="*/ 539857 h 540000"/>
                  <a:gd name="connsiteX0" fmla="*/ 444632 w 444633"/>
                  <a:gd name="connsiteY0" fmla="*/ 20906 h 291834"/>
                  <a:gd name="connsiteX1" fmla="*/ 362751 w 444633"/>
                  <a:gd name="connsiteY1" fmla="*/ 215514 h 291834"/>
                  <a:gd name="connsiteX2" fmla="*/ 165841 w 444633"/>
                  <a:gd name="connsiteY2" fmla="*/ 291691 h 291834"/>
                  <a:gd name="connsiteX3" fmla="*/ 0 w 444633"/>
                  <a:gd name="connsiteY3" fmla="*/ 4 h 291834"/>
                  <a:gd name="connsiteX4" fmla="*/ 444632 w 444633"/>
                  <a:gd name="connsiteY4" fmla="*/ 20906 h 291834"/>
                  <a:gd name="connsiteX0" fmla="*/ 444632 w 444633"/>
                  <a:gd name="connsiteY0" fmla="*/ 20906 h 291834"/>
                  <a:gd name="connsiteX1" fmla="*/ 362751 w 444633"/>
                  <a:gd name="connsiteY1" fmla="*/ 215514 h 291834"/>
                  <a:gd name="connsiteX2" fmla="*/ 165841 w 444633"/>
                  <a:gd name="connsiteY2" fmla="*/ 291691 h 291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633" h="291834" stroke="0" extrusionOk="0">
                    <a:moveTo>
                      <a:pt x="444632" y="20906"/>
                    </a:moveTo>
                    <a:cubicBezTo>
                      <a:pt x="444884" y="94200"/>
                      <a:pt x="415328" y="164447"/>
                      <a:pt x="362751" y="215514"/>
                    </a:cubicBezTo>
                    <a:cubicBezTo>
                      <a:pt x="310175" y="266581"/>
                      <a:pt x="239096" y="294078"/>
                      <a:pt x="165841" y="291691"/>
                    </a:cubicBezTo>
                    <a:lnTo>
                      <a:pt x="0" y="4"/>
                    </a:lnTo>
                    <a:cubicBezTo>
                      <a:pt x="89999" y="-305"/>
                      <a:pt x="354633" y="21215"/>
                      <a:pt x="444632" y="20906"/>
                    </a:cubicBezTo>
                    <a:close/>
                  </a:path>
                  <a:path w="444633" h="291834" fill="none">
                    <a:moveTo>
                      <a:pt x="444632" y="20906"/>
                    </a:moveTo>
                    <a:cubicBezTo>
                      <a:pt x="444884" y="94200"/>
                      <a:pt x="415328" y="164447"/>
                      <a:pt x="362751" y="215514"/>
                    </a:cubicBezTo>
                    <a:cubicBezTo>
                      <a:pt x="310175" y="266581"/>
                      <a:pt x="239096" y="294078"/>
                      <a:pt x="165841" y="291691"/>
                    </a:cubicBezTo>
                  </a:path>
                </a:pathLst>
              </a:custGeom>
              <a:solidFill>
                <a:srgbClr val="FF3300"/>
              </a:solidFill>
              <a:ln w="38100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3" name="Arc 1"/>
              <p:cNvSpPr/>
              <p:nvPr/>
            </p:nvSpPr>
            <p:spPr>
              <a:xfrm>
                <a:off x="5801516" y="1598713"/>
                <a:ext cx="444633" cy="291834"/>
              </a:xfrm>
              <a:custGeom>
                <a:avLst/>
                <a:gdLst>
                  <a:gd name="connsiteX0" fmla="*/ 539998 w 540000"/>
                  <a:gd name="connsiteY0" fmla="*/ 269072 h 540000"/>
                  <a:gd name="connsiteX1" fmla="*/ 458117 w 540000"/>
                  <a:gd name="connsiteY1" fmla="*/ 463680 h 540000"/>
                  <a:gd name="connsiteX2" fmla="*/ 261207 w 540000"/>
                  <a:gd name="connsiteY2" fmla="*/ 539857 h 540000"/>
                  <a:gd name="connsiteX3" fmla="*/ 270000 w 540000"/>
                  <a:gd name="connsiteY3" fmla="*/ 270000 h 540000"/>
                  <a:gd name="connsiteX4" fmla="*/ 539998 w 540000"/>
                  <a:gd name="connsiteY4" fmla="*/ 269072 h 540000"/>
                  <a:gd name="connsiteX0" fmla="*/ 539998 w 540000"/>
                  <a:gd name="connsiteY0" fmla="*/ 269072 h 540000"/>
                  <a:gd name="connsiteX1" fmla="*/ 458117 w 540000"/>
                  <a:gd name="connsiteY1" fmla="*/ 463680 h 540000"/>
                  <a:gd name="connsiteX2" fmla="*/ 261207 w 540000"/>
                  <a:gd name="connsiteY2" fmla="*/ 539857 h 540000"/>
                  <a:gd name="connsiteX0" fmla="*/ 444632 w 444633"/>
                  <a:gd name="connsiteY0" fmla="*/ 20906 h 291834"/>
                  <a:gd name="connsiteX1" fmla="*/ 362751 w 444633"/>
                  <a:gd name="connsiteY1" fmla="*/ 215514 h 291834"/>
                  <a:gd name="connsiteX2" fmla="*/ 165841 w 444633"/>
                  <a:gd name="connsiteY2" fmla="*/ 291691 h 291834"/>
                  <a:gd name="connsiteX3" fmla="*/ 0 w 444633"/>
                  <a:gd name="connsiteY3" fmla="*/ 4 h 291834"/>
                  <a:gd name="connsiteX4" fmla="*/ 444632 w 444633"/>
                  <a:gd name="connsiteY4" fmla="*/ 20906 h 291834"/>
                  <a:gd name="connsiteX0" fmla="*/ 444632 w 444633"/>
                  <a:gd name="connsiteY0" fmla="*/ 20906 h 291834"/>
                  <a:gd name="connsiteX1" fmla="*/ 362751 w 444633"/>
                  <a:gd name="connsiteY1" fmla="*/ 215514 h 291834"/>
                  <a:gd name="connsiteX2" fmla="*/ 165841 w 444633"/>
                  <a:gd name="connsiteY2" fmla="*/ 291691 h 291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633" h="291834" stroke="0" extrusionOk="0">
                    <a:moveTo>
                      <a:pt x="444632" y="20906"/>
                    </a:moveTo>
                    <a:cubicBezTo>
                      <a:pt x="444884" y="94200"/>
                      <a:pt x="415328" y="164447"/>
                      <a:pt x="362751" y="215514"/>
                    </a:cubicBezTo>
                    <a:cubicBezTo>
                      <a:pt x="310175" y="266581"/>
                      <a:pt x="239096" y="294078"/>
                      <a:pt x="165841" y="291691"/>
                    </a:cubicBezTo>
                    <a:lnTo>
                      <a:pt x="0" y="4"/>
                    </a:lnTo>
                    <a:cubicBezTo>
                      <a:pt x="89999" y="-305"/>
                      <a:pt x="354633" y="21215"/>
                      <a:pt x="444632" y="20906"/>
                    </a:cubicBezTo>
                    <a:close/>
                  </a:path>
                  <a:path w="444633" h="291834" fill="none">
                    <a:moveTo>
                      <a:pt x="444632" y="20906"/>
                    </a:moveTo>
                    <a:cubicBezTo>
                      <a:pt x="444884" y="94200"/>
                      <a:pt x="415328" y="164447"/>
                      <a:pt x="362751" y="215514"/>
                    </a:cubicBezTo>
                    <a:cubicBezTo>
                      <a:pt x="310175" y="266581"/>
                      <a:pt x="239096" y="294078"/>
                      <a:pt x="165841" y="291691"/>
                    </a:cubicBezTo>
                  </a:path>
                </a:pathLst>
              </a:custGeom>
              <a:solidFill>
                <a:srgbClr val="FFFF00"/>
              </a:solidFill>
              <a:ln w="38100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H="1" flipV="1">
                <a:off x="5788231" y="1604564"/>
                <a:ext cx="2143391" cy="27676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6653804" y="1632240"/>
                <a:ext cx="1293887" cy="1739425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5792248" y="1543988"/>
                <a:ext cx="900000" cy="180000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5753137" y="1526085"/>
                <a:ext cx="153139" cy="14356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18333994">
                <a:off x="5659466" y="1086973"/>
                <a:ext cx="496302" cy="712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A</a:t>
                </a:r>
                <a:endParaRPr lang="en-IN" sz="1400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610781" y="3261708"/>
                <a:ext cx="153138" cy="14356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18333994">
                <a:off x="6220220" y="3234640"/>
                <a:ext cx="496300" cy="712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C</a:t>
                </a:r>
                <a:endParaRPr lang="en-IN" sz="1400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836131" y="1553049"/>
                <a:ext cx="153138" cy="14356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887321" y="4016351"/>
              <a:ext cx="1697901" cy="374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1" dirty="0" smtClean="0">
                  <a:solidFill>
                    <a:srgbClr val="FFFF00"/>
                  </a:solidFill>
                  <a:effectLst>
                    <a:glow rad="139700">
                      <a:srgbClr val="8064A2">
                        <a:satMod val="175000"/>
                        <a:alpha val="40000"/>
                      </a:srgbClr>
                    </a:glow>
                  </a:effectLst>
                  <a:latin typeface="Bookman Old Style" panose="02050604050505020204" pitchFamily="18" charset="0"/>
                  <a:sym typeface="Symbol" panose="05050102010706020507" pitchFamily="18" charset="2"/>
                </a:rPr>
                <a:t></a:t>
              </a:r>
              <a:r>
                <a:rPr lang="en-IN" sz="1100" b="1" dirty="0" smtClean="0">
                  <a:solidFill>
                    <a:srgbClr val="FFFF00"/>
                  </a:solidFill>
                  <a:effectLst>
                    <a:glow rad="139700">
                      <a:srgbClr val="8064A2">
                        <a:satMod val="175000"/>
                        <a:alpha val="40000"/>
                      </a:srgbClr>
                    </a:glow>
                  </a:effectLst>
                  <a:latin typeface="Bookman Old Style" panose="02050604050505020204" pitchFamily="18" charset="0"/>
                </a:rPr>
                <a:t>A + </a:t>
              </a:r>
              <a:r>
                <a:rPr lang="en-IN" sz="1100" b="1" dirty="0" smtClean="0">
                  <a:solidFill>
                    <a:srgbClr val="FFFF00"/>
                  </a:solidFill>
                  <a:effectLst>
                    <a:glow rad="139700">
                      <a:srgbClr val="8064A2">
                        <a:satMod val="175000"/>
                        <a:alpha val="40000"/>
                      </a:srgbClr>
                    </a:glow>
                  </a:effectLst>
                  <a:latin typeface="Bookman Old Style" panose="02050604050505020204" pitchFamily="18" charset="0"/>
                  <a:sym typeface="Symbol" panose="05050102010706020507" pitchFamily="18" charset="2"/>
                </a:rPr>
                <a:t></a:t>
              </a:r>
              <a:r>
                <a:rPr lang="en-IN" sz="1100" b="1" dirty="0" smtClean="0">
                  <a:solidFill>
                    <a:srgbClr val="FFFF00"/>
                  </a:solidFill>
                  <a:effectLst>
                    <a:glow rad="139700">
                      <a:srgbClr val="8064A2">
                        <a:satMod val="175000"/>
                        <a:alpha val="40000"/>
                      </a:srgbClr>
                    </a:glow>
                  </a:effectLst>
                  <a:latin typeface="Bookman Old Style" panose="02050604050505020204" pitchFamily="18" charset="0"/>
                </a:rPr>
                <a:t>B + </a:t>
              </a:r>
              <a:r>
                <a:rPr lang="en-IN" sz="1100" b="1" dirty="0" smtClean="0">
                  <a:solidFill>
                    <a:srgbClr val="FFFF00"/>
                  </a:solidFill>
                  <a:effectLst>
                    <a:glow rad="139700">
                      <a:srgbClr val="8064A2">
                        <a:satMod val="175000"/>
                        <a:alpha val="40000"/>
                      </a:srgbClr>
                    </a:glow>
                  </a:effectLst>
                  <a:latin typeface="Bookman Old Style" panose="02050604050505020204" pitchFamily="18" charset="0"/>
                  <a:sym typeface="Symbol" panose="05050102010706020507" pitchFamily="18" charset="2"/>
                </a:rPr>
                <a:t></a:t>
              </a:r>
              <a:r>
                <a:rPr lang="en-IN" sz="1100" b="1" dirty="0" smtClean="0">
                  <a:solidFill>
                    <a:srgbClr val="FFFF00"/>
                  </a:solidFill>
                  <a:effectLst>
                    <a:glow rad="139700">
                      <a:srgbClr val="8064A2">
                        <a:satMod val="175000"/>
                        <a:alpha val="40000"/>
                      </a:srgbClr>
                    </a:glow>
                  </a:effectLst>
                  <a:latin typeface="Bookman Old Style" panose="02050604050505020204" pitchFamily="18" charset="0"/>
                </a:rPr>
                <a:t>C = 180</a:t>
              </a:r>
              <a:r>
                <a:rPr lang="en-IN" sz="1100" b="1" baseline="50000" dirty="0" smtClean="0">
                  <a:solidFill>
                    <a:srgbClr val="FFFF00"/>
                  </a:solidFill>
                  <a:effectLst>
                    <a:glow rad="139700">
                      <a:srgbClr val="8064A2">
                        <a:satMod val="175000"/>
                        <a:alpha val="40000"/>
                      </a:srgbClr>
                    </a:glow>
                  </a:effectLst>
                  <a:latin typeface="Bookman Old Style" panose="02050604050505020204" pitchFamily="18" charset="0"/>
                </a:rPr>
                <a:t>o</a:t>
              </a:r>
            </a:p>
            <a:p>
              <a:endParaRPr lang="en-IN" sz="1100" b="1" baseline="30000" dirty="0">
                <a:solidFill>
                  <a:srgbClr val="FFFF00"/>
                </a:solidFill>
                <a:effectLst>
                  <a:glow rad="139700">
                    <a:srgbClr val="8064A2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endParaRPr>
            </a:p>
          </p:txBody>
        </p:sp>
      </p:grpSp>
      <p:sp>
        <p:nvSpPr>
          <p:cNvPr id="72" name="Rectangle 71"/>
          <p:cNvSpPr>
            <a:spLocks noChangeArrowheads="1"/>
          </p:cNvSpPr>
          <p:nvPr/>
        </p:nvSpPr>
        <p:spPr bwMode="white">
          <a:xfrm rot="5400000">
            <a:off x="4549646" y="-3760236"/>
            <a:ext cx="85308" cy="810000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86351" y="2052780"/>
            <a:ext cx="2036032" cy="1641247"/>
            <a:chOff x="2386351" y="2052780"/>
            <a:chExt cx="2036032" cy="1641247"/>
          </a:xfrm>
        </p:grpSpPr>
        <p:sp>
          <p:nvSpPr>
            <p:cNvPr id="55" name="Hexagon 54"/>
            <p:cNvSpPr/>
            <p:nvPr/>
          </p:nvSpPr>
          <p:spPr>
            <a:xfrm>
              <a:off x="2386351" y="2086940"/>
              <a:ext cx="2026800" cy="1607087"/>
            </a:xfrm>
            <a:prstGeom prst="hexagon">
              <a:avLst/>
            </a:prstGeom>
            <a:solidFill>
              <a:srgbClr val="92D050">
                <a:alpha val="25000"/>
              </a:srgb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u="sng" dirty="0">
                <a:solidFill>
                  <a:srgbClr val="FFFF00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429782" y="2052780"/>
              <a:ext cx="1018700" cy="1286603"/>
              <a:chOff x="2467598" y="2052780"/>
              <a:chExt cx="1018700" cy="1286603"/>
            </a:xfrm>
          </p:grpSpPr>
          <p:sp>
            <p:nvSpPr>
              <p:cNvPr id="6" name="Isosceles Triangle 5"/>
              <p:cNvSpPr/>
              <p:nvPr/>
            </p:nvSpPr>
            <p:spPr>
              <a:xfrm rot="841760">
                <a:off x="2680950" y="2208779"/>
                <a:ext cx="792000" cy="792000"/>
              </a:xfrm>
              <a:prstGeom prst="triangle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rgbClr val="FFFF00"/>
                  </a:solidFill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2467598" y="2052780"/>
                <a:ext cx="1018700" cy="1286603"/>
                <a:chOff x="2469022" y="2051573"/>
                <a:chExt cx="1018700" cy="1286603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2785768" y="2464180"/>
                  <a:ext cx="169992" cy="17669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2924132" y="2863017"/>
                  <a:ext cx="116459" cy="226468"/>
                  <a:chOff x="2924132" y="2863017"/>
                  <a:chExt cx="116459" cy="226468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 flipH="1">
                    <a:off x="2924132" y="2863017"/>
                    <a:ext cx="60115" cy="20761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2980476" y="2881867"/>
                    <a:ext cx="60115" cy="20761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3165821" y="2608147"/>
                  <a:ext cx="222102" cy="179675"/>
                  <a:chOff x="3165821" y="2608147"/>
                  <a:chExt cx="222102" cy="179675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 rot="4070124">
                    <a:off x="3217753" y="2556215"/>
                    <a:ext cx="118237" cy="222102"/>
                    <a:chOff x="2924132" y="2863017"/>
                    <a:chExt cx="118237" cy="222102"/>
                  </a:xfrm>
                </p:grpSpPr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>
                      <a:off x="2924132" y="2863017"/>
                      <a:ext cx="60115" cy="2076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flipH="1">
                      <a:off x="2982254" y="2877501"/>
                      <a:ext cx="60115" cy="2076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5" name="Straight Connector 74"/>
                  <p:cNvCxnSpPr/>
                  <p:nvPr/>
                </p:nvCxnSpPr>
                <p:spPr>
                  <a:xfrm rot="4070124" flipH="1">
                    <a:off x="3252492" y="2653956"/>
                    <a:ext cx="60115" cy="20761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3134740" y="2051573"/>
                  <a:ext cx="3529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FF00"/>
                      </a:solidFill>
                      <a:latin typeface="Bookman Old Style" panose="02050604050505020204" pitchFamily="18" charset="0"/>
                    </a:rPr>
                    <a:t>M</a:t>
                  </a:r>
                  <a:endParaRPr lang="en-IN" sz="1400" b="1" dirty="0">
                    <a:solidFill>
                      <a:srgbClr val="FFFF00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2469022" y="2878585"/>
                  <a:ext cx="3177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FF00"/>
                      </a:solidFill>
                      <a:latin typeface="Bookman Old Style" panose="02050604050505020204" pitchFamily="18" charset="0"/>
                    </a:rPr>
                    <a:t>N</a:t>
                  </a:r>
                  <a:endParaRPr lang="en-IN" sz="1400" b="1" dirty="0">
                    <a:solidFill>
                      <a:srgbClr val="FFFF00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3174705" y="3030399"/>
                  <a:ext cx="303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FF00"/>
                      </a:solidFill>
                      <a:latin typeface="Bookman Old Style" panose="02050604050505020204" pitchFamily="18" charset="0"/>
                    </a:rPr>
                    <a:t>P</a:t>
                  </a:r>
                  <a:endParaRPr lang="en-IN" sz="1400" b="1" dirty="0">
                    <a:solidFill>
                      <a:srgbClr val="FFFF00"/>
                    </a:solidFill>
                    <a:latin typeface="Bookman Old Style" panose="02050604050505020204" pitchFamily="18" charset="0"/>
                  </a:endParaRPr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 rot="672324">
              <a:off x="3239362" y="2324173"/>
              <a:ext cx="1183021" cy="1328810"/>
              <a:chOff x="3358425" y="2336147"/>
              <a:chExt cx="1183021" cy="1328810"/>
            </a:xfrm>
          </p:grpSpPr>
          <p:sp>
            <p:nvSpPr>
              <p:cNvPr id="38" name="Isosceles Triangle 37"/>
              <p:cNvSpPr/>
              <p:nvPr/>
            </p:nvSpPr>
            <p:spPr>
              <a:xfrm rot="841760" flipH="1" flipV="1">
                <a:off x="3387188" y="2688966"/>
                <a:ext cx="792000" cy="792000"/>
              </a:xfrm>
              <a:prstGeom prst="triangle">
                <a:avLst/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3885431" y="3053667"/>
                <a:ext cx="169992" cy="1766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3824917" y="2600509"/>
                <a:ext cx="116459" cy="226468"/>
                <a:chOff x="2924132" y="2863017"/>
                <a:chExt cx="116459" cy="226468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2924132" y="2863017"/>
                  <a:ext cx="60115" cy="2076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2980476" y="2881867"/>
                  <a:ext cx="60115" cy="2076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 rot="20339076" flipV="1">
                <a:off x="3475955" y="2954945"/>
                <a:ext cx="222102" cy="179675"/>
                <a:chOff x="3165821" y="2608147"/>
                <a:chExt cx="222102" cy="179675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 rot="4070124">
                  <a:off x="3217753" y="2556215"/>
                  <a:ext cx="118237" cy="222102"/>
                  <a:chOff x="2924132" y="2863017"/>
                  <a:chExt cx="118237" cy="222102"/>
                </a:xfrm>
              </p:grpSpPr>
              <p:cxnSp>
                <p:nvCxnSpPr>
                  <p:cNvPr id="79" name="Straight Connector 78"/>
                  <p:cNvCxnSpPr/>
                  <p:nvPr/>
                </p:nvCxnSpPr>
                <p:spPr>
                  <a:xfrm flipH="1">
                    <a:off x="2924132" y="2863017"/>
                    <a:ext cx="60115" cy="20761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2982254" y="2877501"/>
                    <a:ext cx="60115" cy="20761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Straight Connector 77"/>
                <p:cNvCxnSpPr/>
                <p:nvPr/>
              </p:nvCxnSpPr>
              <p:spPr>
                <a:xfrm rot="4070124" flipH="1">
                  <a:off x="3252492" y="2653956"/>
                  <a:ext cx="60115" cy="2076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TextBox 82"/>
              <p:cNvSpPr txBox="1"/>
              <p:nvPr/>
            </p:nvSpPr>
            <p:spPr>
              <a:xfrm>
                <a:off x="3642923" y="3357180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Q</a:t>
                </a:r>
                <a:endParaRPr lang="en-IN" sz="1400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217318" y="2678659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R</a:t>
                </a:r>
                <a:endParaRPr lang="en-IN" sz="1400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358425" y="2336147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S</a:t>
                </a:r>
                <a:endParaRPr lang="en-IN" sz="1400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49887" y="2914199"/>
            <a:ext cx="2026800" cy="1636132"/>
            <a:chOff x="649887" y="2914199"/>
            <a:chExt cx="2026800" cy="1636132"/>
          </a:xfrm>
        </p:grpSpPr>
        <p:sp>
          <p:nvSpPr>
            <p:cNvPr id="52" name="Hexagon 51"/>
            <p:cNvSpPr/>
            <p:nvPr/>
          </p:nvSpPr>
          <p:spPr>
            <a:xfrm>
              <a:off x="649887" y="2923131"/>
              <a:ext cx="2026800" cy="1627200"/>
            </a:xfrm>
            <a:prstGeom prst="hexagon">
              <a:avLst/>
            </a:prstGeom>
            <a:solidFill>
              <a:srgbClr val="FF5050">
                <a:alpha val="25000"/>
              </a:srgb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116" name="Arc 1"/>
            <p:cNvSpPr/>
            <p:nvPr/>
          </p:nvSpPr>
          <p:spPr>
            <a:xfrm rot="17057997" flipH="1">
              <a:off x="2234286" y="3634865"/>
              <a:ext cx="150274" cy="202265"/>
            </a:xfrm>
            <a:custGeom>
              <a:avLst/>
              <a:gdLst>
                <a:gd name="connsiteX0" fmla="*/ 29435 w 179709"/>
                <a:gd name="connsiteY0" fmla="*/ 25499 h 196282"/>
                <a:gd name="connsiteX1" fmla="*/ 130817 w 179709"/>
                <a:gd name="connsiteY1" fmla="*/ 10791 h 196282"/>
                <a:gd name="connsiteX2" fmla="*/ 179709 w 179709"/>
                <a:gd name="connsiteY2" fmla="*/ 98141 h 196282"/>
                <a:gd name="connsiteX3" fmla="*/ 89855 w 179709"/>
                <a:gd name="connsiteY3" fmla="*/ 98141 h 196282"/>
                <a:gd name="connsiteX4" fmla="*/ 29435 w 179709"/>
                <a:gd name="connsiteY4" fmla="*/ 25499 h 196282"/>
                <a:gd name="connsiteX0" fmla="*/ 29435 w 179709"/>
                <a:gd name="connsiteY0" fmla="*/ 25499 h 196282"/>
                <a:gd name="connsiteX1" fmla="*/ 130817 w 179709"/>
                <a:gd name="connsiteY1" fmla="*/ 10791 h 196282"/>
                <a:gd name="connsiteX2" fmla="*/ 179709 w 179709"/>
                <a:gd name="connsiteY2" fmla="*/ 98141 h 196282"/>
                <a:gd name="connsiteX0" fmla="*/ 0 w 150274"/>
                <a:gd name="connsiteY0" fmla="*/ 25500 h 202265"/>
                <a:gd name="connsiteX1" fmla="*/ 101382 w 150274"/>
                <a:gd name="connsiteY1" fmla="*/ 10792 h 202265"/>
                <a:gd name="connsiteX2" fmla="*/ 150274 w 150274"/>
                <a:gd name="connsiteY2" fmla="*/ 98142 h 202265"/>
                <a:gd name="connsiteX3" fmla="*/ 35505 w 150274"/>
                <a:gd name="connsiteY3" fmla="*/ 202265 h 202265"/>
                <a:gd name="connsiteX4" fmla="*/ 0 w 150274"/>
                <a:gd name="connsiteY4" fmla="*/ 25500 h 202265"/>
                <a:gd name="connsiteX0" fmla="*/ 0 w 150274"/>
                <a:gd name="connsiteY0" fmla="*/ 25500 h 202265"/>
                <a:gd name="connsiteX1" fmla="*/ 101382 w 150274"/>
                <a:gd name="connsiteY1" fmla="*/ 10792 h 202265"/>
                <a:gd name="connsiteX2" fmla="*/ 150274 w 150274"/>
                <a:gd name="connsiteY2" fmla="*/ 98142 h 20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274" h="202265" stroke="0" extrusionOk="0">
                  <a:moveTo>
                    <a:pt x="0" y="25500"/>
                  </a:moveTo>
                  <a:cubicBezTo>
                    <a:pt x="27694" y="-1979"/>
                    <a:pt x="68080" y="-7838"/>
                    <a:pt x="101382" y="10792"/>
                  </a:cubicBezTo>
                  <a:cubicBezTo>
                    <a:pt x="131395" y="27582"/>
                    <a:pt x="150274" y="61312"/>
                    <a:pt x="150274" y="98142"/>
                  </a:cubicBezTo>
                  <a:lnTo>
                    <a:pt x="35505" y="202265"/>
                  </a:lnTo>
                  <a:cubicBezTo>
                    <a:pt x="15365" y="178051"/>
                    <a:pt x="20140" y="49714"/>
                    <a:pt x="0" y="25500"/>
                  </a:cubicBezTo>
                  <a:close/>
                </a:path>
                <a:path w="150274" h="202265" fill="none">
                  <a:moveTo>
                    <a:pt x="0" y="25500"/>
                  </a:moveTo>
                  <a:cubicBezTo>
                    <a:pt x="27694" y="-1979"/>
                    <a:pt x="68080" y="-7838"/>
                    <a:pt x="101382" y="10792"/>
                  </a:cubicBezTo>
                  <a:cubicBezTo>
                    <a:pt x="131395" y="27582"/>
                    <a:pt x="150274" y="61312"/>
                    <a:pt x="150274" y="98142"/>
                  </a:cubicBezTo>
                </a:path>
              </a:pathLst>
            </a:custGeom>
            <a:solidFill>
              <a:srgbClr val="00FFCC"/>
            </a:solidFill>
            <a:ln w="381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115" name="Arc 1"/>
            <p:cNvSpPr/>
            <p:nvPr/>
          </p:nvSpPr>
          <p:spPr>
            <a:xfrm rot="3266006">
              <a:off x="848678" y="3625031"/>
              <a:ext cx="150274" cy="202265"/>
            </a:xfrm>
            <a:custGeom>
              <a:avLst/>
              <a:gdLst>
                <a:gd name="connsiteX0" fmla="*/ 29435 w 179709"/>
                <a:gd name="connsiteY0" fmla="*/ 25499 h 196282"/>
                <a:gd name="connsiteX1" fmla="*/ 130817 w 179709"/>
                <a:gd name="connsiteY1" fmla="*/ 10791 h 196282"/>
                <a:gd name="connsiteX2" fmla="*/ 179709 w 179709"/>
                <a:gd name="connsiteY2" fmla="*/ 98141 h 196282"/>
                <a:gd name="connsiteX3" fmla="*/ 89855 w 179709"/>
                <a:gd name="connsiteY3" fmla="*/ 98141 h 196282"/>
                <a:gd name="connsiteX4" fmla="*/ 29435 w 179709"/>
                <a:gd name="connsiteY4" fmla="*/ 25499 h 196282"/>
                <a:gd name="connsiteX0" fmla="*/ 29435 w 179709"/>
                <a:gd name="connsiteY0" fmla="*/ 25499 h 196282"/>
                <a:gd name="connsiteX1" fmla="*/ 130817 w 179709"/>
                <a:gd name="connsiteY1" fmla="*/ 10791 h 196282"/>
                <a:gd name="connsiteX2" fmla="*/ 179709 w 179709"/>
                <a:gd name="connsiteY2" fmla="*/ 98141 h 196282"/>
                <a:gd name="connsiteX0" fmla="*/ 0 w 150274"/>
                <a:gd name="connsiteY0" fmla="*/ 25500 h 202265"/>
                <a:gd name="connsiteX1" fmla="*/ 101382 w 150274"/>
                <a:gd name="connsiteY1" fmla="*/ 10792 h 202265"/>
                <a:gd name="connsiteX2" fmla="*/ 150274 w 150274"/>
                <a:gd name="connsiteY2" fmla="*/ 98142 h 202265"/>
                <a:gd name="connsiteX3" fmla="*/ 35505 w 150274"/>
                <a:gd name="connsiteY3" fmla="*/ 202265 h 202265"/>
                <a:gd name="connsiteX4" fmla="*/ 0 w 150274"/>
                <a:gd name="connsiteY4" fmla="*/ 25500 h 202265"/>
                <a:gd name="connsiteX0" fmla="*/ 0 w 150274"/>
                <a:gd name="connsiteY0" fmla="*/ 25500 h 202265"/>
                <a:gd name="connsiteX1" fmla="*/ 101382 w 150274"/>
                <a:gd name="connsiteY1" fmla="*/ 10792 h 202265"/>
                <a:gd name="connsiteX2" fmla="*/ 150274 w 150274"/>
                <a:gd name="connsiteY2" fmla="*/ 98142 h 20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274" h="202265" stroke="0" extrusionOk="0">
                  <a:moveTo>
                    <a:pt x="0" y="25500"/>
                  </a:moveTo>
                  <a:cubicBezTo>
                    <a:pt x="27694" y="-1979"/>
                    <a:pt x="68080" y="-7838"/>
                    <a:pt x="101382" y="10792"/>
                  </a:cubicBezTo>
                  <a:cubicBezTo>
                    <a:pt x="131395" y="27582"/>
                    <a:pt x="150274" y="61312"/>
                    <a:pt x="150274" y="98142"/>
                  </a:cubicBezTo>
                  <a:lnTo>
                    <a:pt x="35505" y="202265"/>
                  </a:lnTo>
                  <a:cubicBezTo>
                    <a:pt x="15365" y="178051"/>
                    <a:pt x="20140" y="49714"/>
                    <a:pt x="0" y="25500"/>
                  </a:cubicBezTo>
                  <a:close/>
                </a:path>
                <a:path w="150274" h="202265" fill="none">
                  <a:moveTo>
                    <a:pt x="0" y="25500"/>
                  </a:moveTo>
                  <a:cubicBezTo>
                    <a:pt x="27694" y="-1979"/>
                    <a:pt x="68080" y="-7838"/>
                    <a:pt x="101382" y="10792"/>
                  </a:cubicBezTo>
                  <a:cubicBezTo>
                    <a:pt x="131395" y="27582"/>
                    <a:pt x="150274" y="61312"/>
                    <a:pt x="150274" y="98142"/>
                  </a:cubicBezTo>
                </a:path>
              </a:pathLst>
            </a:custGeom>
            <a:solidFill>
              <a:srgbClr val="00FFCC"/>
            </a:solidFill>
            <a:ln w="381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678300" y="2914199"/>
              <a:ext cx="1023399" cy="1286603"/>
              <a:chOff x="2467598" y="2052780"/>
              <a:chExt cx="1023399" cy="1286603"/>
            </a:xfrm>
          </p:grpSpPr>
          <p:sp>
            <p:nvSpPr>
              <p:cNvPr id="87" name="Isosceles Triangle 86"/>
              <p:cNvSpPr/>
              <p:nvPr/>
            </p:nvSpPr>
            <p:spPr>
              <a:xfrm rot="841760">
                <a:off x="2680950" y="2208779"/>
                <a:ext cx="792000" cy="792000"/>
              </a:xfrm>
              <a:prstGeom prst="triangle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rgbClr val="FFFF00"/>
                  </a:solidFill>
                </a:endParaRPr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2467598" y="2052780"/>
                <a:ext cx="1023399" cy="1286603"/>
                <a:chOff x="2469022" y="2051573"/>
                <a:chExt cx="1023399" cy="1286603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785768" y="2464180"/>
                  <a:ext cx="169992" cy="17669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0" name="Group 89"/>
                <p:cNvGrpSpPr/>
                <p:nvPr/>
              </p:nvGrpSpPr>
              <p:grpSpPr>
                <a:xfrm>
                  <a:off x="2924132" y="2863017"/>
                  <a:ext cx="116459" cy="226468"/>
                  <a:chOff x="2924132" y="2863017"/>
                  <a:chExt cx="116459" cy="226468"/>
                </a:xfrm>
              </p:grpSpPr>
              <p:cxnSp>
                <p:nvCxnSpPr>
                  <p:cNvPr id="99" name="Straight Connector 98"/>
                  <p:cNvCxnSpPr/>
                  <p:nvPr/>
                </p:nvCxnSpPr>
                <p:spPr>
                  <a:xfrm flipH="1">
                    <a:off x="2924132" y="2863017"/>
                    <a:ext cx="60115" cy="20761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 flipH="1">
                    <a:off x="2980476" y="2881867"/>
                    <a:ext cx="60115" cy="20761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2" name="TextBox 91"/>
                <p:cNvSpPr txBox="1"/>
                <p:nvPr/>
              </p:nvSpPr>
              <p:spPr>
                <a:xfrm>
                  <a:off x="3134740" y="2051573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FF00"/>
                      </a:solidFill>
                      <a:latin typeface="Bookman Old Style" panose="02050604050505020204" pitchFamily="18" charset="0"/>
                    </a:rPr>
                    <a:t>A</a:t>
                  </a:r>
                  <a:endParaRPr lang="en-IN" sz="1400" b="1" dirty="0">
                    <a:solidFill>
                      <a:srgbClr val="FFFF00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2469022" y="2878585"/>
                  <a:ext cx="3177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FF00"/>
                      </a:solidFill>
                      <a:latin typeface="Bookman Old Style" panose="02050604050505020204" pitchFamily="18" charset="0"/>
                    </a:rPr>
                    <a:t>B</a:t>
                  </a:r>
                  <a:endParaRPr lang="en-IN" sz="1400" b="1" dirty="0">
                    <a:solidFill>
                      <a:srgbClr val="FFFF00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3174705" y="3030399"/>
                  <a:ext cx="3177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400" b="1" dirty="0" smtClean="0">
                      <a:solidFill>
                        <a:srgbClr val="FFFF00"/>
                      </a:solidFill>
                      <a:latin typeface="Bookman Old Style" panose="02050604050505020204" pitchFamily="18" charset="0"/>
                    </a:rPr>
                    <a:t>C</a:t>
                  </a:r>
                  <a:endParaRPr lang="en-IN" sz="1400" b="1" dirty="0">
                    <a:solidFill>
                      <a:srgbClr val="FFFF00"/>
                    </a:solidFill>
                    <a:latin typeface="Bookman Old Style" panose="02050604050505020204" pitchFamily="18" charset="0"/>
                  </a:endParaRPr>
                </a:p>
              </p:txBody>
            </p:sp>
          </p:grpSp>
        </p:grpSp>
        <p:grpSp>
          <p:nvGrpSpPr>
            <p:cNvPr id="101" name="Group 100"/>
            <p:cNvGrpSpPr/>
            <p:nvPr/>
          </p:nvGrpSpPr>
          <p:grpSpPr>
            <a:xfrm rot="672324">
              <a:off x="1477536" y="3184814"/>
              <a:ext cx="1195845" cy="1328810"/>
              <a:chOff x="3348005" y="2336147"/>
              <a:chExt cx="1195845" cy="1328810"/>
            </a:xfrm>
          </p:grpSpPr>
          <p:sp>
            <p:nvSpPr>
              <p:cNvPr id="102" name="Isosceles Triangle 101"/>
              <p:cNvSpPr/>
              <p:nvPr/>
            </p:nvSpPr>
            <p:spPr>
              <a:xfrm rot="841760" flipH="1" flipV="1">
                <a:off x="3387188" y="2688966"/>
                <a:ext cx="792000" cy="792000"/>
              </a:xfrm>
              <a:prstGeom prst="triangle">
                <a:avLst/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3885431" y="3053667"/>
                <a:ext cx="169992" cy="1766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 103"/>
              <p:cNvGrpSpPr/>
              <p:nvPr/>
            </p:nvGrpSpPr>
            <p:grpSpPr>
              <a:xfrm>
                <a:off x="3824917" y="2600509"/>
                <a:ext cx="116459" cy="226468"/>
                <a:chOff x="2924132" y="2863017"/>
                <a:chExt cx="116459" cy="226468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2924132" y="2863017"/>
                  <a:ext cx="60115" cy="2076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H="1">
                  <a:off x="2980476" y="2881867"/>
                  <a:ext cx="60115" cy="2076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TextBox 105"/>
              <p:cNvSpPr txBox="1"/>
              <p:nvPr/>
            </p:nvSpPr>
            <p:spPr>
              <a:xfrm>
                <a:off x="3655747" y="3357180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P</a:t>
                </a:r>
                <a:endParaRPr lang="en-IN" sz="1400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4214914" y="2678659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Q</a:t>
                </a:r>
                <a:endParaRPr lang="en-IN" sz="1400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348005" y="2336147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R</a:t>
                </a:r>
                <a:endParaRPr lang="en-IN" sz="1400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608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600374" y="1285317"/>
            <a:ext cx="7731274" cy="3511296"/>
          </a:xfrm>
          <a:prstGeom prst="roundRect">
            <a:avLst>
              <a:gd name="adj" fmla="val 4605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rgbClr val="FFC000"/>
                </a:solidFill>
              </a:ln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6404" y="3024130"/>
            <a:ext cx="2516188" cy="1725707"/>
            <a:chOff x="1620000" y="1296000"/>
            <a:chExt cx="2516188" cy="1725707"/>
          </a:xfrm>
        </p:grpSpPr>
        <p:sp>
          <p:nvSpPr>
            <p:cNvPr id="7" name="Isosceles Triangle 6"/>
            <p:cNvSpPr/>
            <p:nvPr/>
          </p:nvSpPr>
          <p:spPr>
            <a:xfrm>
              <a:off x="1800000" y="1620000"/>
              <a:ext cx="2160000" cy="1080000"/>
            </a:xfrm>
            <a:prstGeom prst="triangle">
              <a:avLst>
                <a:gd name="adj" fmla="val 33067"/>
              </a:avLst>
            </a:prstGeom>
            <a:solidFill>
              <a:srgbClr val="FFC000">
                <a:alpha val="6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0000" y="12960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20000" y="265237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0000" y="265237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48761" y="3024130"/>
            <a:ext cx="2524202" cy="1725707"/>
            <a:chOff x="4860000" y="1296000"/>
            <a:chExt cx="2524202" cy="1725707"/>
          </a:xfrm>
        </p:grpSpPr>
        <p:sp>
          <p:nvSpPr>
            <p:cNvPr id="12" name="Isosceles Triangle 11"/>
            <p:cNvSpPr/>
            <p:nvPr/>
          </p:nvSpPr>
          <p:spPr>
            <a:xfrm>
              <a:off x="5040000" y="1620000"/>
              <a:ext cx="2160000" cy="1080000"/>
            </a:xfrm>
            <a:prstGeom prst="triangle">
              <a:avLst>
                <a:gd name="adj" fmla="val 33067"/>
              </a:avLst>
            </a:prstGeom>
            <a:solidFill>
              <a:srgbClr val="00FFFF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80000" y="129600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60000" y="265237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Q</a:t>
              </a:r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20000" y="2652375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 rot="-3420000">
            <a:off x="1056266" y="365674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prstClr val="black"/>
                </a:solidFill>
                <a:latin typeface="Arial Rounded MT Bold" pitchFamily="34" charset="0"/>
              </a:rPr>
              <a:t>ll</a:t>
            </a:r>
            <a:endParaRPr lang="en-IN" sz="20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-3480000">
            <a:off x="3848623" y="365674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prstClr val="black"/>
                </a:solidFill>
                <a:latin typeface="Arial Rounded MT Bold" pitchFamily="34" charset="0"/>
              </a:rPr>
              <a:t>ll</a:t>
            </a:r>
            <a:endParaRPr lang="en-IN" sz="20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8" name="Arc 17"/>
          <p:cNvSpPr/>
          <p:nvPr/>
        </p:nvSpPr>
        <p:spPr>
          <a:xfrm>
            <a:off x="550778" y="4132734"/>
            <a:ext cx="585216" cy="581072"/>
          </a:xfrm>
          <a:prstGeom prst="arc">
            <a:avLst>
              <a:gd name="adj1" fmla="val 18147454"/>
              <a:gd name="adj2" fmla="val 0"/>
            </a:avLst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619939" y="4075401"/>
            <a:ext cx="700100" cy="702093"/>
            <a:chOff x="2289221" y="3790730"/>
            <a:chExt cx="700100" cy="702093"/>
          </a:xfrm>
        </p:grpSpPr>
        <p:sp>
          <p:nvSpPr>
            <p:cNvPr id="20" name="Arc 19"/>
            <p:cNvSpPr/>
            <p:nvPr/>
          </p:nvSpPr>
          <p:spPr>
            <a:xfrm>
              <a:off x="2342377" y="3842921"/>
              <a:ext cx="585216" cy="581072"/>
            </a:xfrm>
            <a:prstGeom prst="arc">
              <a:avLst>
                <a:gd name="adj1" fmla="val 10787216"/>
                <a:gd name="adj2" fmla="val 13082253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Arc 20"/>
            <p:cNvSpPr/>
            <p:nvPr/>
          </p:nvSpPr>
          <p:spPr>
            <a:xfrm>
              <a:off x="2289221" y="3790730"/>
              <a:ext cx="700100" cy="702093"/>
            </a:xfrm>
            <a:prstGeom prst="arc">
              <a:avLst>
                <a:gd name="adj1" fmla="val 10844244"/>
                <a:gd name="adj2" fmla="val 131462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Arc 21"/>
          <p:cNvSpPr/>
          <p:nvPr/>
        </p:nvSpPr>
        <p:spPr>
          <a:xfrm>
            <a:off x="3345256" y="4127974"/>
            <a:ext cx="585216" cy="581072"/>
          </a:xfrm>
          <a:prstGeom prst="arc">
            <a:avLst>
              <a:gd name="adj1" fmla="val 18217697"/>
              <a:gd name="adj2" fmla="val 0"/>
            </a:avLst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415782" y="4078118"/>
            <a:ext cx="700100" cy="702093"/>
            <a:chOff x="2289221" y="3790730"/>
            <a:chExt cx="700100" cy="702093"/>
          </a:xfrm>
        </p:grpSpPr>
        <p:sp>
          <p:nvSpPr>
            <p:cNvPr id="24" name="Arc 23"/>
            <p:cNvSpPr/>
            <p:nvPr/>
          </p:nvSpPr>
          <p:spPr>
            <a:xfrm>
              <a:off x="2342377" y="3842921"/>
              <a:ext cx="585216" cy="581072"/>
            </a:xfrm>
            <a:prstGeom prst="arc">
              <a:avLst>
                <a:gd name="adj1" fmla="val 10787216"/>
                <a:gd name="adj2" fmla="val 13082253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Arc 24"/>
            <p:cNvSpPr/>
            <p:nvPr/>
          </p:nvSpPr>
          <p:spPr>
            <a:xfrm>
              <a:off x="2289221" y="3790730"/>
              <a:ext cx="700100" cy="702093"/>
            </a:xfrm>
            <a:prstGeom prst="arc">
              <a:avLst>
                <a:gd name="adj1" fmla="val 10844244"/>
                <a:gd name="adj2" fmla="val 1312617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69256" y="2448972"/>
            <a:ext cx="198002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ABC and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PQR,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15338" y="3432671"/>
            <a:ext cx="10935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SAA test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]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15338" y="2710765"/>
            <a:ext cx="81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Given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]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15338" y="2951145"/>
            <a:ext cx="81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Given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]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115338" y="3204623"/>
            <a:ext cx="81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Given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]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39703" y="3455997"/>
            <a:ext cx="142218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ABC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 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PQR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503887" y="3204623"/>
            <a:ext cx="119776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  </a:t>
            </a:r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</a:rPr>
              <a:t>@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 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38591" y="2696251"/>
            <a:ext cx="1803699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side AB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side PQ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03887" y="2954118"/>
            <a:ext cx="1199367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  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@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Q 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37505" y="3455997"/>
            <a:ext cx="340158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4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295476" y="1358676"/>
            <a:ext cx="729297" cy="256687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57378" y="1594361"/>
            <a:ext cx="1600394" cy="269619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230831" y="1596313"/>
            <a:ext cx="2907760" cy="268232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031859" y="1323829"/>
            <a:ext cx="2502729" cy="295055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393404" y="1358676"/>
            <a:ext cx="2130860" cy="269781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811439" y="1815886"/>
            <a:ext cx="2104277" cy="277956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Down Arrow 43"/>
          <p:cNvSpPr/>
          <p:nvPr/>
        </p:nvSpPr>
        <p:spPr>
          <a:xfrm rot="18370619">
            <a:off x="857647" y="3542336"/>
            <a:ext cx="174244" cy="267048"/>
          </a:xfrm>
          <a:prstGeom prst="downArrow">
            <a:avLst>
              <a:gd name="adj1" fmla="val 38670"/>
              <a:gd name="adj2" fmla="val 60674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Down Arrow 44"/>
          <p:cNvSpPr/>
          <p:nvPr/>
        </p:nvSpPr>
        <p:spPr>
          <a:xfrm rot="18332766">
            <a:off x="3654682" y="3561894"/>
            <a:ext cx="174244" cy="267048"/>
          </a:xfrm>
          <a:prstGeom prst="downArrow">
            <a:avLst>
              <a:gd name="adj1" fmla="val 38670"/>
              <a:gd name="adj2" fmla="val 60674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0373" y="741003"/>
            <a:ext cx="2982139" cy="544315"/>
            <a:chOff x="379318" y="806927"/>
            <a:chExt cx="2082832" cy="707886"/>
          </a:xfrm>
        </p:grpSpPr>
        <p:sp>
          <p:nvSpPr>
            <p:cNvPr id="47" name="Rounded Rectangle 46"/>
            <p:cNvSpPr/>
            <p:nvPr/>
          </p:nvSpPr>
          <p:spPr>
            <a:xfrm>
              <a:off x="379318" y="809459"/>
              <a:ext cx="1735202" cy="446891"/>
            </a:xfrm>
            <a:prstGeom prst="roundRect">
              <a:avLst/>
            </a:prstGeom>
            <a:solidFill>
              <a:srgbClr val="FF6347"/>
            </a:solidFill>
            <a:ln w="12700">
              <a:solidFill>
                <a:srgbClr val="193DEF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15669" y="806927"/>
              <a:ext cx="204648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itchFamily="18" charset="0"/>
                </a:rPr>
                <a:t>3. SAA criterion</a:t>
              </a:r>
              <a:endParaRPr lang="en-IN" sz="20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97899" y="1316348"/>
            <a:ext cx="7851133" cy="1066959"/>
          </a:xfrm>
          <a:prstGeom prst="rect">
            <a:avLst/>
          </a:prstGeom>
          <a:noFill/>
          <a:ln>
            <a:noFill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When a side, an angle adjacent to it and the angle opposite to it </a:t>
            </a:r>
          </a:p>
          <a:p>
            <a:pPr>
              <a:lnSpc>
                <a:spcPts val="1900"/>
              </a:lnSpc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of one triangle are respectively congruent to corresponding side, an </a:t>
            </a:r>
          </a:p>
          <a:p>
            <a:pPr>
              <a:lnSpc>
                <a:spcPts val="1900"/>
              </a:lnSpc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angle adjacent to it and the angle opposite to it of another triangle, </a:t>
            </a:r>
          </a:p>
          <a:p>
            <a:pPr>
              <a:lnSpc>
                <a:spcPts val="1900"/>
              </a:lnSpc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then the two triangles are congruent.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65631" y="314955"/>
            <a:ext cx="3493203" cy="369332"/>
          </a:xfrm>
          <a:prstGeom prst="rect">
            <a:avLst/>
          </a:prstGeom>
          <a:solidFill>
            <a:srgbClr val="800000"/>
          </a:solidFill>
          <a:ln>
            <a:solidFill>
              <a:schemeClr val="bg1"/>
            </a:solidFill>
          </a:ln>
          <a:effectLst>
            <a:glow rad="63500">
              <a:srgbClr val="800000">
                <a:alpha val="4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prstClr val="white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 smtClean="0"/>
              <a:t>Criteria </a:t>
            </a:r>
            <a:r>
              <a:rPr lang="en-US" dirty="0"/>
              <a:t>OF </a:t>
            </a:r>
            <a:r>
              <a:rPr lang="en-US" dirty="0" smtClean="0"/>
              <a:t>CONGRUENCY</a:t>
            </a:r>
            <a:endParaRPr lang="en-IN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837006" y="3362362"/>
            <a:ext cx="704850" cy="105410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618306" y="3343312"/>
            <a:ext cx="730250" cy="109220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rved Left Arrow 1"/>
          <p:cNvSpPr/>
          <p:nvPr/>
        </p:nvSpPr>
        <p:spPr>
          <a:xfrm rot="660000">
            <a:off x="1273425" y="3907659"/>
            <a:ext cx="242146" cy="447290"/>
          </a:xfrm>
          <a:prstGeom prst="curvedLeftArrow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Curved Left Arrow 52"/>
          <p:cNvSpPr/>
          <p:nvPr/>
        </p:nvSpPr>
        <p:spPr>
          <a:xfrm rot="660000">
            <a:off x="4065962" y="3916686"/>
            <a:ext cx="242146" cy="447290"/>
          </a:xfrm>
          <a:prstGeom prst="curvedLeftArrow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Down Arrow 53"/>
          <p:cNvSpPr/>
          <p:nvPr/>
        </p:nvSpPr>
        <p:spPr>
          <a:xfrm rot="17650619">
            <a:off x="1643677" y="3759226"/>
            <a:ext cx="195060" cy="668062"/>
          </a:xfrm>
          <a:prstGeom prst="downArrow">
            <a:avLst>
              <a:gd name="adj1" fmla="val 38670"/>
              <a:gd name="adj2" fmla="val 60674"/>
            </a:avLst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 rot="17650619">
            <a:off x="4380931" y="3759226"/>
            <a:ext cx="195060" cy="668062"/>
          </a:xfrm>
          <a:prstGeom prst="downArrow">
            <a:avLst>
              <a:gd name="adj1" fmla="val 38670"/>
              <a:gd name="adj2" fmla="val 60674"/>
            </a:avLst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983430" y="1601434"/>
            <a:ext cx="3540833" cy="266950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61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5" presetClass="emph" presetSubtype="0" repeatCount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6" grpId="0"/>
      <p:bldP spid="17" grpId="0"/>
      <p:bldP spid="18" grpId="0" animBg="1"/>
      <p:bldP spid="18" grpId="1" animBg="1"/>
      <p:bldP spid="22" grpId="0" animBg="1"/>
      <p:bldP spid="22" grpId="1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2" grpId="0" animBg="1"/>
      <p:bldP spid="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622872" y="1285317"/>
            <a:ext cx="7731274" cy="3511296"/>
          </a:xfrm>
          <a:prstGeom prst="roundRect">
            <a:avLst>
              <a:gd name="adj" fmla="val 4605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rgbClr val="FFC000"/>
                </a:solidFill>
              </a:ln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6555" y="3024130"/>
            <a:ext cx="2516188" cy="1773332"/>
            <a:chOff x="1620000" y="1296000"/>
            <a:chExt cx="2516188" cy="1773332"/>
          </a:xfrm>
        </p:grpSpPr>
        <p:sp>
          <p:nvSpPr>
            <p:cNvPr id="7" name="Isosceles Triangle 6"/>
            <p:cNvSpPr/>
            <p:nvPr/>
          </p:nvSpPr>
          <p:spPr>
            <a:xfrm>
              <a:off x="1800000" y="1620000"/>
              <a:ext cx="2160000" cy="1080000"/>
            </a:xfrm>
            <a:prstGeom prst="triangle">
              <a:avLst>
                <a:gd name="adj" fmla="val 33067"/>
              </a:avLst>
            </a:prstGeom>
            <a:solidFill>
              <a:srgbClr val="FFC000">
                <a:alpha val="6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0000" y="12960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20000" y="2700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0000" y="2700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7704" y="2968662"/>
            <a:ext cx="2524202" cy="1773332"/>
            <a:chOff x="4860000" y="1296000"/>
            <a:chExt cx="2524202" cy="1773332"/>
          </a:xfrm>
        </p:grpSpPr>
        <p:sp>
          <p:nvSpPr>
            <p:cNvPr id="12" name="Isosceles Triangle 11"/>
            <p:cNvSpPr/>
            <p:nvPr/>
          </p:nvSpPr>
          <p:spPr>
            <a:xfrm>
              <a:off x="5040000" y="1620000"/>
              <a:ext cx="2160000" cy="1080000"/>
            </a:xfrm>
            <a:prstGeom prst="triangle">
              <a:avLst>
                <a:gd name="adj" fmla="val 33067"/>
              </a:avLst>
            </a:prstGeom>
            <a:solidFill>
              <a:srgbClr val="00FFFF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80000" y="129600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60000" y="2700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Q</a:t>
              </a:r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20000" y="27000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 rot="-3360000">
            <a:off x="1135349" y="3656741"/>
            <a:ext cx="25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 Rounded MT Bold" pitchFamily="34" charset="0"/>
              </a:rPr>
              <a:t>l</a:t>
            </a:r>
            <a:endParaRPr lang="en-IN" sz="20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8904" y="422545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prstClr val="black"/>
                </a:solidFill>
                <a:latin typeface="Arial Rounded MT Bold" pitchFamily="34" charset="0"/>
              </a:rPr>
              <a:t>ll</a:t>
            </a:r>
            <a:endParaRPr lang="en-IN" sz="20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-3360000">
            <a:off x="3936498" y="3601273"/>
            <a:ext cx="25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 Rounded MT Bold" pitchFamily="34" charset="0"/>
              </a:rPr>
              <a:t>l</a:t>
            </a:r>
            <a:endParaRPr lang="en-IN" sz="20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16653" y="415971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prstClr val="black"/>
                </a:solidFill>
                <a:latin typeface="Arial Rounded MT Bold" pitchFamily="34" charset="0"/>
              </a:rPr>
              <a:t>ll</a:t>
            </a:r>
            <a:endParaRPr lang="en-IN" sz="20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2220000">
            <a:off x="2028937" y="3620741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prstClr val="black"/>
                </a:solidFill>
                <a:latin typeface="Arial Rounded MT Bold" pitchFamily="34" charset="0"/>
              </a:rPr>
              <a:t>lll</a:t>
            </a:r>
            <a:endParaRPr lang="en-IN" sz="20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2220000">
            <a:off x="4830086" y="3565273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prstClr val="black"/>
                </a:solidFill>
                <a:latin typeface="Arial Rounded MT Bold" pitchFamily="34" charset="0"/>
              </a:rPr>
              <a:t>lll</a:t>
            </a:r>
            <a:endParaRPr lang="en-IN" sz="20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4104" y="2487374"/>
            <a:ext cx="198002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ABC and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PQR,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37898" y="3543425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SSS test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]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40884" y="2771127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Given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]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31156" y="3013665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Given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]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0884" y="3275031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Given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]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74404" y="3532197"/>
            <a:ext cx="142218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ABC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 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PQR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8664" y="3275031"/>
            <a:ext cx="1802096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side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AC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side PR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78664" y="2758427"/>
            <a:ext cx="1803699" cy="327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side AB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side PQ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68936" y="3015982"/>
            <a:ext cx="18277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side BC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side QR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51658" y="3532197"/>
            <a:ext cx="340158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4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440305" y="1389756"/>
            <a:ext cx="6521527" cy="275696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82765" y="1665452"/>
            <a:ext cx="3268220" cy="268232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0109" y="1368462"/>
            <a:ext cx="7624037" cy="823302"/>
          </a:xfrm>
          <a:prstGeom prst="rect">
            <a:avLst/>
          </a:prstGeom>
          <a:noFill/>
          <a:ln>
            <a:noFill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When three sides of one triangle are congruent with corresponding three sides of another triangle then the two triangles are </a:t>
            </a:r>
          </a:p>
          <a:p>
            <a:pPr>
              <a:lnSpc>
                <a:spcPts val="1900"/>
              </a:lnSpc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congruent.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1772" y="741002"/>
            <a:ext cx="2590970" cy="400110"/>
            <a:chOff x="396341" y="806927"/>
            <a:chExt cx="2065809" cy="520347"/>
          </a:xfrm>
        </p:grpSpPr>
        <p:sp>
          <p:nvSpPr>
            <p:cNvPr id="39" name="Rounded Rectangle 38"/>
            <p:cNvSpPr/>
            <p:nvPr/>
          </p:nvSpPr>
          <p:spPr>
            <a:xfrm>
              <a:off x="396341" y="815566"/>
              <a:ext cx="1834244" cy="446890"/>
            </a:xfrm>
            <a:prstGeom prst="roundRect">
              <a:avLst/>
            </a:prstGeom>
            <a:solidFill>
              <a:srgbClr val="FF6347"/>
            </a:solidFill>
            <a:ln w="12700">
              <a:solidFill>
                <a:srgbClr val="193DEF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5669" y="806927"/>
              <a:ext cx="2046481" cy="520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itchFamily="18" charset="0"/>
                </a:rPr>
                <a:t>4. SSS criterion</a:t>
              </a:r>
              <a:endParaRPr lang="en-IN" sz="20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965631" y="314954"/>
            <a:ext cx="3511369" cy="369332"/>
          </a:xfrm>
          <a:prstGeom prst="rect">
            <a:avLst/>
          </a:prstGeom>
          <a:solidFill>
            <a:srgbClr val="800000"/>
          </a:solidFill>
          <a:ln>
            <a:solidFill>
              <a:schemeClr val="bg1"/>
            </a:solidFill>
          </a:ln>
          <a:effectLst>
            <a:glow rad="63500">
              <a:srgbClr val="800000">
                <a:alpha val="4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prstClr val="white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 smtClean="0"/>
              <a:t>Criteria </a:t>
            </a:r>
            <a:r>
              <a:rPr lang="en-US" dirty="0"/>
              <a:t>OF </a:t>
            </a:r>
            <a:r>
              <a:rPr lang="en-US" dirty="0" smtClean="0"/>
              <a:t>CONGRUENCY</a:t>
            </a:r>
            <a:endParaRPr lang="en-IN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891504" y="3362362"/>
            <a:ext cx="704850" cy="105410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698560" y="3300096"/>
            <a:ext cx="704850" cy="105410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73855" y="4428130"/>
            <a:ext cx="219456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675344" y="4372012"/>
            <a:ext cx="219456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596354" y="3355204"/>
            <a:ext cx="1441450" cy="106760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407318" y="3292938"/>
            <a:ext cx="1441094" cy="1079074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96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 animBg="1"/>
      <p:bldP spid="33" grpId="1" animBg="1"/>
      <p:bldP spid="35" grpId="0" animBg="1"/>
      <p:bldP spid="3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589934" y="1275269"/>
            <a:ext cx="7731274" cy="3511296"/>
          </a:xfrm>
          <a:prstGeom prst="roundRect">
            <a:avLst>
              <a:gd name="adj" fmla="val 4605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rgbClr val="FFC000"/>
                </a:solidFill>
              </a:ln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7280" y="3014082"/>
            <a:ext cx="2516516" cy="1773332"/>
            <a:chOff x="1619672" y="1296000"/>
            <a:chExt cx="2516516" cy="1773332"/>
          </a:xfrm>
        </p:grpSpPr>
        <p:grpSp>
          <p:nvGrpSpPr>
            <p:cNvPr id="7" name="Group 6"/>
            <p:cNvGrpSpPr/>
            <p:nvPr/>
          </p:nvGrpSpPr>
          <p:grpSpPr>
            <a:xfrm>
              <a:off x="1619672" y="1296000"/>
              <a:ext cx="2516516" cy="1773332"/>
              <a:chOff x="1619672" y="1296000"/>
              <a:chExt cx="2516516" cy="1773332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1800000" y="1620000"/>
                <a:ext cx="2160000" cy="1080000"/>
              </a:xfrm>
              <a:prstGeom prst="triangle">
                <a:avLst>
                  <a:gd name="adj" fmla="val 0"/>
                </a:avLst>
              </a:prstGeom>
              <a:solidFill>
                <a:srgbClr val="FFC000">
                  <a:alpha val="60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19672" y="129600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A</a:t>
                </a:r>
                <a:endParaRPr lang="en-IN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620000" y="2700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prstClr val="black"/>
                    </a:solidFill>
                    <a:latin typeface="Bookman Old Style" pitchFamily="18" charset="0"/>
                  </a:rPr>
                  <a:t>B</a:t>
                </a:r>
                <a:endParaRPr lang="en-IN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780000" y="2700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C</a:t>
                </a:r>
                <a:endParaRPr lang="en-IN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800225" y="2515741"/>
              <a:ext cx="182880" cy="1828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63416" y="3014082"/>
            <a:ext cx="2524202" cy="1773332"/>
            <a:chOff x="4860000" y="1296000"/>
            <a:chExt cx="2524202" cy="1773332"/>
          </a:xfrm>
        </p:grpSpPr>
        <p:grpSp>
          <p:nvGrpSpPr>
            <p:cNvPr id="14" name="Group 13"/>
            <p:cNvGrpSpPr/>
            <p:nvPr/>
          </p:nvGrpSpPr>
          <p:grpSpPr>
            <a:xfrm>
              <a:off x="4860000" y="1296000"/>
              <a:ext cx="2524202" cy="1773332"/>
              <a:chOff x="4860000" y="1296000"/>
              <a:chExt cx="2524202" cy="1773332"/>
            </a:xfrm>
          </p:grpSpPr>
          <p:sp>
            <p:nvSpPr>
              <p:cNvPr id="16" name="Isosceles Triangle 15"/>
              <p:cNvSpPr/>
              <p:nvPr/>
            </p:nvSpPr>
            <p:spPr>
              <a:xfrm>
                <a:off x="5040000" y="1620000"/>
                <a:ext cx="2160000" cy="1080000"/>
              </a:xfrm>
              <a:prstGeom prst="triangle">
                <a:avLst>
                  <a:gd name="adj" fmla="val 0"/>
                </a:avLst>
              </a:prstGeom>
              <a:solidFill>
                <a:srgbClr val="00FFFF">
                  <a:alpha val="50196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92738" y="1296000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prstClr val="black"/>
                    </a:solidFill>
                    <a:latin typeface="Bookman Old Style" pitchFamily="18" charset="0"/>
                  </a:rPr>
                  <a:t>P</a:t>
                </a:r>
                <a:endParaRPr lang="en-IN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860000" y="2700000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Q</a:t>
                </a:r>
                <a:endParaRPr lang="en-IN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020000" y="270000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prstClr val="black"/>
                    </a:solidFill>
                    <a:latin typeface="Bookman Old Style" pitchFamily="18" charset="0"/>
                  </a:rPr>
                  <a:t>R</a:t>
                </a:r>
                <a:endParaRPr lang="en-IN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5040417" y="2516035"/>
              <a:ext cx="182880" cy="1828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43308" y="42212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Arial Rounded MT Bold" pitchFamily="34" charset="0"/>
              </a:rPr>
              <a:t>ll</a:t>
            </a:r>
            <a:endParaRPr lang="en-IN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6741" y="42212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Arial Rounded MT Bold" pitchFamily="34" charset="0"/>
              </a:rPr>
              <a:t>ll</a:t>
            </a:r>
            <a:endParaRPr lang="en-IN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560000">
            <a:off x="1783105" y="36415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Arial Rounded MT Bold" pitchFamily="34" charset="0"/>
              </a:rPr>
              <a:t>lll</a:t>
            </a:r>
            <a:endParaRPr lang="en-IN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560000">
            <a:off x="4561669" y="36415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Arial Rounded MT Bold" pitchFamily="34" charset="0"/>
              </a:rPr>
              <a:t>lll</a:t>
            </a:r>
            <a:endParaRPr lang="en-IN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39392" y="2211737"/>
            <a:ext cx="1980029" cy="32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ABC and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PQR,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53622" y="3304896"/>
            <a:ext cx="2268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Hypotenuse-side test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]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5046" y="2473062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Given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]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55046" y="2779049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Given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]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5046" y="30383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Given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]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49120" y="3293549"/>
            <a:ext cx="142218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ABC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 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PQR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54560" y="3038306"/>
            <a:ext cx="18277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side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BC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side QR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82592" y="2473062"/>
            <a:ext cx="1561646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 =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Q = 90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34688" y="2755966"/>
            <a:ext cx="3241593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Hypotenuse AC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hypotenuse PR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26374" y="3293549"/>
            <a:ext cx="340158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4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288729" y="1359163"/>
            <a:ext cx="1757659" cy="268232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5678" y="1617667"/>
            <a:ext cx="5157871" cy="243847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86972" y="1861312"/>
            <a:ext cx="2224790" cy="243847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453524" y="1378619"/>
            <a:ext cx="739375" cy="243847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94515" y="1612973"/>
            <a:ext cx="3882225" cy="243847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03169" y="1645802"/>
            <a:ext cx="1612025" cy="227442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64054" y="1861514"/>
            <a:ext cx="2747708" cy="243847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9759" y="1328142"/>
            <a:ext cx="7727140" cy="823302"/>
          </a:xfrm>
          <a:prstGeom prst="rect">
            <a:avLst/>
          </a:prstGeom>
          <a:noFill/>
          <a:ln>
            <a:noFill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Two right angled triangles are congruent if the hypotenuse and a side </a:t>
            </a:r>
          </a:p>
          <a:p>
            <a:pPr>
              <a:lnSpc>
                <a:spcPts val="1900"/>
              </a:lnSpc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of one triangle are congruent to the hypotenuse and corresponding </a:t>
            </a:r>
          </a:p>
          <a:p>
            <a:pPr>
              <a:lnSpc>
                <a:spcPts val="1900"/>
              </a:lnSpc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side of the other triangle.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4646" y="712198"/>
            <a:ext cx="2016154" cy="446892"/>
            <a:chOff x="1116122" y="782534"/>
            <a:chExt cx="2016154" cy="446892"/>
          </a:xfrm>
        </p:grpSpPr>
        <p:sp>
          <p:nvSpPr>
            <p:cNvPr id="45" name="Rounded Rectangle 44"/>
            <p:cNvSpPr/>
            <p:nvPr/>
          </p:nvSpPr>
          <p:spPr>
            <a:xfrm>
              <a:off x="1125739" y="782534"/>
              <a:ext cx="1934833" cy="446892"/>
            </a:xfrm>
            <a:prstGeom prst="roundRect">
              <a:avLst/>
            </a:prstGeom>
            <a:solidFill>
              <a:srgbClr val="FF6347"/>
            </a:solidFill>
            <a:ln w="12700">
              <a:solidFill>
                <a:srgbClr val="193DEF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16122" y="806927"/>
              <a:ext cx="201615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itchFamily="18" charset="0"/>
                </a:rPr>
                <a:t>5. RHS rule :</a:t>
              </a:r>
              <a:endParaRPr lang="en-IN" sz="20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965631" y="314955"/>
            <a:ext cx="3678607" cy="369332"/>
          </a:xfrm>
          <a:prstGeom prst="rect">
            <a:avLst/>
          </a:prstGeom>
          <a:solidFill>
            <a:srgbClr val="800000"/>
          </a:solidFill>
          <a:ln>
            <a:solidFill>
              <a:schemeClr val="bg1"/>
            </a:solidFill>
          </a:ln>
          <a:effectLst>
            <a:glow rad="63500">
              <a:srgbClr val="800000">
                <a:alpha val="4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prstClr val="white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 smtClean="0"/>
              <a:t>Criteria </a:t>
            </a:r>
            <a:r>
              <a:rPr lang="en-US" dirty="0"/>
              <a:t>OF </a:t>
            </a:r>
            <a:r>
              <a:rPr lang="en-US" dirty="0" smtClean="0"/>
              <a:t>CONGRUENCY</a:t>
            </a:r>
            <a:endParaRPr lang="en-IN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948617" y="4418082"/>
            <a:ext cx="219456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740581" y="4414090"/>
            <a:ext cx="219456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4"/>
          </p:cNvCxnSpPr>
          <p:nvPr/>
        </p:nvCxnSpPr>
        <p:spPr>
          <a:xfrm flipH="1" flipV="1">
            <a:off x="958590" y="3334068"/>
            <a:ext cx="2159018" cy="1084014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9" idx="0"/>
          </p:cNvCxnSpPr>
          <p:nvPr/>
        </p:nvCxnSpPr>
        <p:spPr>
          <a:xfrm flipH="1" flipV="1">
            <a:off x="3748893" y="3339092"/>
            <a:ext cx="2156624" cy="107899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90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 animBg="1"/>
      <p:bldP spid="35" grpId="1" animBg="1"/>
      <p:bldP spid="36" grpId="0" animBg="1"/>
      <p:bldP spid="36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05136" y="1060640"/>
            <a:ext cx="5170832" cy="3511296"/>
          </a:xfrm>
          <a:prstGeom prst="roundRect">
            <a:avLst>
              <a:gd name="adj" fmla="val 4605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rgbClr val="FFC000"/>
                </a:solidFill>
              </a:ln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1336" y="1327551"/>
            <a:ext cx="5976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1.  SAS criterion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2.  ASA criterion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3.  AAS criterion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4.  SSS criterion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5.  RHS rule</a:t>
            </a:r>
            <a:endParaRPr lang="en-US" sz="2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2" descr="C:\Users\Administrator\Desktop\13428363861300088437dont-forget smiley-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768" y="1533414"/>
            <a:ext cx="1705372" cy="169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49616" y="314955"/>
            <a:ext cx="4044769" cy="369332"/>
          </a:xfrm>
          <a:prstGeom prst="rect">
            <a:avLst/>
          </a:prstGeom>
          <a:solidFill>
            <a:srgbClr val="800000"/>
          </a:solidFill>
          <a:ln>
            <a:solidFill>
              <a:schemeClr val="bg1"/>
            </a:solidFill>
          </a:ln>
          <a:effectLst>
            <a:glow rad="63500">
              <a:srgbClr val="800000">
                <a:alpha val="4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prstClr val="white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 smtClean="0"/>
              <a:t>CRITERIA </a:t>
            </a:r>
            <a:r>
              <a:rPr lang="en-US" dirty="0"/>
              <a:t>OF </a:t>
            </a:r>
            <a:r>
              <a:rPr lang="en-US" dirty="0" smtClean="0"/>
              <a:t>CONGRUENCY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44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Arc 81"/>
          <p:cNvSpPr/>
          <p:nvPr/>
        </p:nvSpPr>
        <p:spPr>
          <a:xfrm>
            <a:off x="5965825" y="2276476"/>
            <a:ext cx="557213" cy="557212"/>
          </a:xfrm>
          <a:prstGeom prst="arc">
            <a:avLst>
              <a:gd name="adj1" fmla="val 19071826"/>
              <a:gd name="adj2" fmla="val 257985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1" name="Arc 80"/>
          <p:cNvSpPr/>
          <p:nvPr/>
        </p:nvSpPr>
        <p:spPr>
          <a:xfrm>
            <a:off x="5965825" y="2282826"/>
            <a:ext cx="557213" cy="557212"/>
          </a:xfrm>
          <a:prstGeom prst="arc">
            <a:avLst>
              <a:gd name="adj1" fmla="val 19071826"/>
              <a:gd name="adj2" fmla="val 257985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241732" y="1722917"/>
            <a:ext cx="1973580" cy="1645920"/>
          </a:xfrm>
          <a:custGeom>
            <a:avLst/>
            <a:gdLst>
              <a:gd name="connsiteX0" fmla="*/ 922020 w 1973580"/>
              <a:gd name="connsiteY0" fmla="*/ 0 h 1645920"/>
              <a:gd name="connsiteX1" fmla="*/ 0 w 1973580"/>
              <a:gd name="connsiteY1" fmla="*/ 822960 h 1645920"/>
              <a:gd name="connsiteX2" fmla="*/ 929640 w 1973580"/>
              <a:gd name="connsiteY2" fmla="*/ 1645920 h 1645920"/>
              <a:gd name="connsiteX3" fmla="*/ 1973580 w 1973580"/>
              <a:gd name="connsiteY3" fmla="*/ 845820 h 1645920"/>
              <a:gd name="connsiteX4" fmla="*/ 922020 w 1973580"/>
              <a:gd name="connsiteY4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580" h="1645920">
                <a:moveTo>
                  <a:pt x="922020" y="0"/>
                </a:moveTo>
                <a:lnTo>
                  <a:pt x="0" y="822960"/>
                </a:lnTo>
                <a:lnTo>
                  <a:pt x="929640" y="1645920"/>
                </a:lnTo>
                <a:lnTo>
                  <a:pt x="1973580" y="845820"/>
                </a:lnTo>
                <a:lnTo>
                  <a:pt x="92202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6231255" y="2544763"/>
            <a:ext cx="1965960" cy="838200"/>
          </a:xfrm>
          <a:custGeom>
            <a:avLst/>
            <a:gdLst>
              <a:gd name="connsiteX0" fmla="*/ 1965960 w 1965960"/>
              <a:gd name="connsiteY0" fmla="*/ 7620 h 838200"/>
              <a:gd name="connsiteX1" fmla="*/ 0 w 1965960"/>
              <a:gd name="connsiteY1" fmla="*/ 0 h 838200"/>
              <a:gd name="connsiteX2" fmla="*/ 922020 w 1965960"/>
              <a:gd name="connsiteY2" fmla="*/ 838200 h 838200"/>
              <a:gd name="connsiteX3" fmla="*/ 1965960 w 1965960"/>
              <a:gd name="connsiteY3" fmla="*/ 762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5960" h="838200">
                <a:moveTo>
                  <a:pt x="1965960" y="7620"/>
                </a:moveTo>
                <a:lnTo>
                  <a:pt x="0" y="0"/>
                </a:lnTo>
                <a:lnTo>
                  <a:pt x="922020" y="838200"/>
                </a:lnTo>
                <a:lnTo>
                  <a:pt x="1965960" y="762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Freeform 78"/>
          <p:cNvSpPr/>
          <p:nvPr/>
        </p:nvSpPr>
        <p:spPr>
          <a:xfrm flipV="1">
            <a:off x="6236969" y="1722917"/>
            <a:ext cx="1965960" cy="838200"/>
          </a:xfrm>
          <a:custGeom>
            <a:avLst/>
            <a:gdLst>
              <a:gd name="connsiteX0" fmla="*/ 1965960 w 1965960"/>
              <a:gd name="connsiteY0" fmla="*/ 7620 h 838200"/>
              <a:gd name="connsiteX1" fmla="*/ 0 w 1965960"/>
              <a:gd name="connsiteY1" fmla="*/ 0 h 838200"/>
              <a:gd name="connsiteX2" fmla="*/ 922020 w 1965960"/>
              <a:gd name="connsiteY2" fmla="*/ 838200 h 838200"/>
              <a:gd name="connsiteX3" fmla="*/ 1965960 w 1965960"/>
              <a:gd name="connsiteY3" fmla="*/ 762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5960" h="838200">
                <a:moveTo>
                  <a:pt x="1965960" y="7620"/>
                </a:moveTo>
                <a:lnTo>
                  <a:pt x="0" y="0"/>
                </a:lnTo>
                <a:lnTo>
                  <a:pt x="922020" y="838200"/>
                </a:lnTo>
                <a:lnTo>
                  <a:pt x="1965960" y="762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900168" y="1111033"/>
            <a:ext cx="2960370" cy="27023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743986" y="826237"/>
            <a:ext cx="2224987" cy="2756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616097" y="806597"/>
            <a:ext cx="1101953" cy="28685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895091" y="829245"/>
            <a:ext cx="2679983" cy="2756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1487944" y="3208782"/>
            <a:ext cx="1818818" cy="33972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3890384" y="1118302"/>
            <a:ext cx="2969438" cy="28120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888374" y="1388721"/>
            <a:ext cx="1390193" cy="2926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5193531" y="845664"/>
            <a:ext cx="1771756" cy="25457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3624426" y="822705"/>
            <a:ext cx="1063298" cy="27023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3103088" y="1117426"/>
            <a:ext cx="741642" cy="25968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159560" y="1117426"/>
            <a:ext cx="741642" cy="25968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Arc 142"/>
          <p:cNvSpPr/>
          <p:nvPr/>
        </p:nvSpPr>
        <p:spPr>
          <a:xfrm>
            <a:off x="5965825" y="2271713"/>
            <a:ext cx="557213" cy="557212"/>
          </a:xfrm>
          <a:prstGeom prst="arc">
            <a:avLst>
              <a:gd name="adj1" fmla="val 21577323"/>
              <a:gd name="adj2" fmla="val 257985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Arc 54"/>
          <p:cNvSpPr/>
          <p:nvPr/>
        </p:nvSpPr>
        <p:spPr>
          <a:xfrm>
            <a:off x="5965825" y="2271713"/>
            <a:ext cx="557213" cy="557212"/>
          </a:xfrm>
          <a:prstGeom prst="arc">
            <a:avLst>
              <a:gd name="adj1" fmla="val 19061491"/>
              <a:gd name="adj2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95300" y="778958"/>
            <a:ext cx="7886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Q. In quadrilateral ACBD, AC = AD and AB bisects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Show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that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ABC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@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ABD. What can you say about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BC and BD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?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6238875" y="2552700"/>
            <a:ext cx="198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238875" y="1743075"/>
            <a:ext cx="914400" cy="809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153275" y="1743075"/>
            <a:ext cx="1066800" cy="809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238875" y="2552700"/>
            <a:ext cx="914400" cy="809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7153275" y="2552700"/>
            <a:ext cx="1066800" cy="809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943600" y="2409825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40" name="TextBox 139"/>
          <p:cNvSpPr txBox="1">
            <a:spLocks noChangeArrowheads="1"/>
          </p:cNvSpPr>
          <p:nvPr/>
        </p:nvSpPr>
        <p:spPr bwMode="auto">
          <a:xfrm>
            <a:off x="8153400" y="2409825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41" name="TextBox 140"/>
          <p:cNvSpPr txBox="1">
            <a:spLocks noChangeArrowheads="1"/>
          </p:cNvSpPr>
          <p:nvPr/>
        </p:nvSpPr>
        <p:spPr bwMode="auto">
          <a:xfrm>
            <a:off x="6973888" y="3302000"/>
            <a:ext cx="3444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142" name="TextBox 141"/>
          <p:cNvSpPr txBox="1">
            <a:spLocks noChangeArrowheads="1"/>
          </p:cNvSpPr>
          <p:nvPr/>
        </p:nvSpPr>
        <p:spPr bwMode="auto">
          <a:xfrm>
            <a:off x="6973888" y="1473200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cxnSp>
        <p:nvCxnSpPr>
          <p:cNvPr id="149" name="Straight Connector 148"/>
          <p:cNvCxnSpPr/>
          <p:nvPr/>
        </p:nvCxnSpPr>
        <p:spPr>
          <a:xfrm flipV="1">
            <a:off x="6238875" y="1743075"/>
            <a:ext cx="914400" cy="8096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238875" y="2552700"/>
            <a:ext cx="914400" cy="81121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6238875" y="2552700"/>
            <a:ext cx="1981200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6238875" y="1743075"/>
            <a:ext cx="914400" cy="809625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238875" y="2554288"/>
            <a:ext cx="914400" cy="809625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1512327" y="1785938"/>
            <a:ext cx="248858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ABC and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ABD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,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779587" y="2179638"/>
            <a:ext cx="1321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AC  =  AD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3522662" y="2179638"/>
            <a:ext cx="1172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00"/>
                </a:solidFill>
                <a:latin typeface="Bookman Old Style" pitchFamily="18" charset="0"/>
              </a:rPr>
              <a:t>[ Given ]</a:t>
            </a:r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172" name="Rectangle 171"/>
          <p:cNvSpPr>
            <a:spLocks noChangeArrowheads="1"/>
          </p:cNvSpPr>
          <p:nvPr/>
        </p:nvSpPr>
        <p:spPr bwMode="auto">
          <a:xfrm>
            <a:off x="1433512" y="2505075"/>
            <a:ext cx="20104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CAB  = 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DAB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3522662" y="2505075"/>
            <a:ext cx="23599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[ 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  <a:ea typeface="Cambria Math" pitchFamily="18" charset="0"/>
                <a:cs typeface="Cambria Math" pitchFamily="18" charset="0"/>
              </a:rPr>
              <a:t>∵ AB bisects 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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A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1035050" y="2846388"/>
            <a:ext cx="2056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and    AB  =  AB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78" name="Rectangle 177"/>
          <p:cNvSpPr>
            <a:spLocks noChangeArrowheads="1"/>
          </p:cNvSpPr>
          <p:nvPr/>
        </p:nvSpPr>
        <p:spPr bwMode="auto">
          <a:xfrm>
            <a:off x="3522662" y="2846388"/>
            <a:ext cx="13981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ea typeface="Cambria Math" pitchFamily="18" charset="0"/>
                <a:cs typeface="Cambria Math" pitchFamily="18" charset="0"/>
              </a:rPr>
              <a:t>Common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83" name="Rectangle 182"/>
          <p:cNvSpPr>
            <a:spLocks noChangeArrowheads="1"/>
          </p:cNvSpPr>
          <p:nvPr/>
        </p:nvSpPr>
        <p:spPr bwMode="auto">
          <a:xfrm>
            <a:off x="1477962" y="3195638"/>
            <a:ext cx="1870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ABC 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@  D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ABD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3522662" y="3195638"/>
            <a:ext cx="19255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ea typeface="Cambria Math" pitchFamily="18" charset="0"/>
                <a:cs typeface="Cambria Math" pitchFamily="18" charset="0"/>
              </a:rPr>
              <a:t>SAS criterion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1783954" y="3583742"/>
            <a:ext cx="1321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BC 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=  BD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3522662" y="3583742"/>
            <a:ext cx="10807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ea typeface="Cambria Math" pitchFamily="18" charset="0"/>
                <a:cs typeface="Cambria Math" pitchFamily="18" charset="0"/>
              </a:rPr>
              <a:t>c.p.c.t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6238875" y="2549525"/>
            <a:ext cx="1981200" cy="0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238875" y="1743075"/>
            <a:ext cx="914400" cy="809625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238875" y="2535238"/>
            <a:ext cx="914400" cy="809625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238875" y="2520950"/>
            <a:ext cx="1981200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718300" y="2038350"/>
            <a:ext cx="92075" cy="9207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718300" y="2976563"/>
            <a:ext cx="92075" cy="9207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44537" y="316892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44537" y="3583742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 dirty="0">
              <a:solidFill>
                <a:prstClr val="black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06314" y="275702"/>
            <a:ext cx="2731373" cy="457200"/>
            <a:chOff x="2890835" y="25400"/>
            <a:chExt cx="2731373" cy="457200"/>
          </a:xfrm>
          <a:solidFill>
            <a:srgbClr val="00FFFF"/>
          </a:solidFill>
        </p:grpSpPr>
        <p:sp>
          <p:nvSpPr>
            <p:cNvPr id="5" name="Rounded Rectangle 4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97576" y="40192"/>
              <a:ext cx="2375971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Exercise 7.1 Q.1</a:t>
              </a:r>
              <a:endParaRPr lang="en-US" sz="20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95380" y="1755794"/>
            <a:ext cx="894797" cy="393700"/>
            <a:chOff x="238180" y="1785938"/>
            <a:chExt cx="894797" cy="393700"/>
          </a:xfrm>
        </p:grpSpPr>
        <p:sp>
          <p:nvSpPr>
            <p:cNvPr id="8" name="Rectangle 7"/>
            <p:cNvSpPr/>
            <p:nvPr/>
          </p:nvSpPr>
          <p:spPr>
            <a:xfrm>
              <a:off x="278767" y="1798638"/>
              <a:ext cx="807311" cy="381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238180" y="1785938"/>
              <a:ext cx="8947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Proof: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97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2" dur="4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withGroup">
                            <p:stCondLst>
                              <p:cond delay="12000"/>
                            </p:stCondLst>
                            <p:childTnLst>
                              <p:par>
                                <p:cTn id="2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2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2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000"/>
                            </p:stCondLst>
                            <p:childTnLst>
                              <p:par>
                                <p:cTn id="3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2" grpId="2" animBg="1"/>
      <p:bldP spid="81" grpId="0" animBg="1"/>
      <p:bldP spid="81" grpId="1" animBg="1"/>
      <p:bldP spid="81" grpId="2" animBg="1"/>
      <p:bldP spid="4" grpId="0" animBg="1"/>
      <p:bldP spid="4" grpId="1" animBg="1"/>
      <p:bldP spid="3" grpId="0" animBg="1"/>
      <p:bldP spid="79" grpId="0" animBg="1"/>
      <p:bldP spid="143" grpId="0" animBg="1"/>
      <p:bldP spid="55" grpId="0" animBg="1"/>
      <p:bldP spid="54" grpId="0"/>
      <p:bldP spid="140" grpId="0"/>
      <p:bldP spid="141" grpId="0"/>
      <p:bldP spid="142" grpId="0"/>
      <p:bldP spid="67" grpId="0"/>
      <p:bldP spid="84" grpId="0"/>
      <p:bldP spid="164" grpId="0"/>
      <p:bldP spid="172" grpId="0"/>
      <p:bldP spid="173" grpId="0"/>
      <p:bldP spid="177" grpId="0"/>
      <p:bldP spid="178" grpId="0"/>
      <p:bldP spid="183" grpId="0"/>
      <p:bldP spid="184" grpId="0"/>
      <p:bldP spid="188" grpId="0"/>
      <p:bldP spid="189" grpId="0"/>
      <p:bldP spid="2" grpId="0"/>
      <p:bldP spid="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41"/>
          <p:cNvSpPr/>
          <p:nvPr/>
        </p:nvSpPr>
        <p:spPr>
          <a:xfrm rot="21540000" flipV="1">
            <a:off x="5507126" y="1374911"/>
            <a:ext cx="2291317" cy="1703243"/>
          </a:xfrm>
          <a:custGeom>
            <a:avLst/>
            <a:gdLst>
              <a:gd name="connsiteX0" fmla="*/ 0 w 2646219"/>
              <a:gd name="connsiteY0" fmla="*/ 0 h 1579418"/>
              <a:gd name="connsiteX1" fmla="*/ 0 w 2646219"/>
              <a:gd name="connsiteY1" fmla="*/ 1371600 h 1579418"/>
              <a:gd name="connsiteX2" fmla="*/ 2646219 w 2646219"/>
              <a:gd name="connsiteY2" fmla="*/ 1579418 h 1579418"/>
              <a:gd name="connsiteX3" fmla="*/ 0 w 2646219"/>
              <a:gd name="connsiteY3" fmla="*/ 0 h 1579418"/>
              <a:gd name="connsiteX0" fmla="*/ 0 w 2246169"/>
              <a:gd name="connsiteY0" fmla="*/ 0 h 1703243"/>
              <a:gd name="connsiteX1" fmla="*/ 0 w 2246169"/>
              <a:gd name="connsiteY1" fmla="*/ 1371600 h 1703243"/>
              <a:gd name="connsiteX2" fmla="*/ 2246169 w 2246169"/>
              <a:gd name="connsiteY2" fmla="*/ 1703243 h 1703243"/>
              <a:gd name="connsiteX3" fmla="*/ 0 w 2246169"/>
              <a:gd name="connsiteY3" fmla="*/ 0 h 170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6169" h="1703243">
                <a:moveTo>
                  <a:pt x="0" y="0"/>
                </a:moveTo>
                <a:lnTo>
                  <a:pt x="0" y="1371600"/>
                </a:lnTo>
                <a:lnTo>
                  <a:pt x="2246169" y="1703243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5523355" y="1736889"/>
            <a:ext cx="2646219" cy="1579418"/>
          </a:xfrm>
          <a:custGeom>
            <a:avLst/>
            <a:gdLst>
              <a:gd name="connsiteX0" fmla="*/ 0 w 2646219"/>
              <a:gd name="connsiteY0" fmla="*/ 0 h 1579418"/>
              <a:gd name="connsiteX1" fmla="*/ 0 w 2646219"/>
              <a:gd name="connsiteY1" fmla="*/ 1371600 h 1579418"/>
              <a:gd name="connsiteX2" fmla="*/ 2646219 w 2646219"/>
              <a:gd name="connsiteY2" fmla="*/ 1579418 h 1579418"/>
              <a:gd name="connsiteX3" fmla="*/ 0 w 2646219"/>
              <a:gd name="connsiteY3" fmla="*/ 0 h 157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6219" h="1579418">
                <a:moveTo>
                  <a:pt x="0" y="0"/>
                </a:moveTo>
                <a:lnTo>
                  <a:pt x="0" y="1371600"/>
                </a:lnTo>
                <a:lnTo>
                  <a:pt x="2646219" y="1579418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297011" y="1956943"/>
            <a:ext cx="1714680" cy="24708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545725" y="1663082"/>
            <a:ext cx="1088490" cy="24955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1254005" y="1390381"/>
            <a:ext cx="1719552" cy="2545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907956" y="1143131"/>
            <a:ext cx="1341448" cy="2729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6506766" y="859435"/>
            <a:ext cx="1685949" cy="29555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4870995" y="859435"/>
            <a:ext cx="1071098" cy="29555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5519965" y="1360219"/>
            <a:ext cx="2648139" cy="1958340"/>
          </a:xfrm>
          <a:custGeom>
            <a:avLst/>
            <a:gdLst>
              <a:gd name="connsiteX0" fmla="*/ 2308860 w 2674620"/>
              <a:gd name="connsiteY0" fmla="*/ 0 h 1958340"/>
              <a:gd name="connsiteX1" fmla="*/ 0 w 2674620"/>
              <a:gd name="connsiteY1" fmla="*/ 350520 h 1958340"/>
              <a:gd name="connsiteX2" fmla="*/ 0 w 2674620"/>
              <a:gd name="connsiteY2" fmla="*/ 1737360 h 1958340"/>
              <a:gd name="connsiteX3" fmla="*/ 2674620 w 2674620"/>
              <a:gd name="connsiteY3" fmla="*/ 1958340 h 1958340"/>
              <a:gd name="connsiteX4" fmla="*/ 2308860 w 2674620"/>
              <a:gd name="connsiteY4" fmla="*/ 0 h 195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4620" h="1958340">
                <a:moveTo>
                  <a:pt x="2308860" y="0"/>
                </a:moveTo>
                <a:lnTo>
                  <a:pt x="0" y="350520"/>
                </a:lnTo>
                <a:lnTo>
                  <a:pt x="0" y="1737360"/>
                </a:lnTo>
                <a:lnTo>
                  <a:pt x="2674620" y="1958340"/>
                </a:lnTo>
                <a:lnTo>
                  <a:pt x="230886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907956" y="864060"/>
            <a:ext cx="2858772" cy="29555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1300989" y="1974637"/>
            <a:ext cx="1704975" cy="20962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934" tIns="45967" rIns="91934" bIns="45967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276084" y="3692013"/>
            <a:ext cx="2131191" cy="319473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567238" y="1684389"/>
            <a:ext cx="1061076" cy="20962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934" tIns="45967" rIns="91934" bIns="45967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Arc 129"/>
          <p:cNvSpPr/>
          <p:nvPr/>
        </p:nvSpPr>
        <p:spPr>
          <a:xfrm>
            <a:off x="5298345" y="1467461"/>
            <a:ext cx="407146" cy="507048"/>
          </a:xfrm>
          <a:prstGeom prst="arc">
            <a:avLst>
              <a:gd name="adj1" fmla="val 21441230"/>
              <a:gd name="adj2" fmla="val 5415293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31" name="Arc 130"/>
          <p:cNvSpPr/>
          <p:nvPr/>
        </p:nvSpPr>
        <p:spPr>
          <a:xfrm rot="16381140">
            <a:off x="5310061" y="2833166"/>
            <a:ext cx="413878" cy="515432"/>
          </a:xfrm>
          <a:prstGeom prst="arc">
            <a:avLst>
              <a:gd name="adj1" fmla="val 21441230"/>
              <a:gd name="adj2" fmla="val 5415293"/>
            </a:avLst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1265484" y="1410795"/>
            <a:ext cx="1700430" cy="20962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934" tIns="45967" rIns="91934" bIns="45967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Arc 85"/>
          <p:cNvSpPr/>
          <p:nvPr/>
        </p:nvSpPr>
        <p:spPr>
          <a:xfrm rot="16381140">
            <a:off x="5308246" y="2832464"/>
            <a:ext cx="404808" cy="504136"/>
          </a:xfrm>
          <a:prstGeom prst="arc">
            <a:avLst>
              <a:gd name="adj1" fmla="val 21441230"/>
              <a:gd name="adj2" fmla="val 5415293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83" name="Arc 82"/>
          <p:cNvSpPr/>
          <p:nvPr/>
        </p:nvSpPr>
        <p:spPr>
          <a:xfrm>
            <a:off x="5299657" y="1467186"/>
            <a:ext cx="402936" cy="506010"/>
          </a:xfrm>
          <a:prstGeom prst="arc">
            <a:avLst>
              <a:gd name="adj1" fmla="val 21441230"/>
              <a:gd name="adj2" fmla="val 5415293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6924" y="834035"/>
            <a:ext cx="7831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Q. ABCD is a quadrilateral in which AD = BC and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DAB =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CBA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66961" y="2289772"/>
            <a:ext cx="2566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ABD and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BAC,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1423" y="2659660"/>
            <a:ext cx="527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AD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86098" y="2659660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65511" y="2659660"/>
            <a:ext cx="527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BC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43423" y="2659660"/>
            <a:ext cx="1015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[Given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62173" y="3002560"/>
            <a:ext cx="87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DAB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86098" y="3002560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65511" y="3002560"/>
            <a:ext cx="862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CBA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43423" y="3002560"/>
            <a:ext cx="1015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[Given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611423" y="3345460"/>
            <a:ext cx="514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BA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86098" y="3345460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65511" y="3345460"/>
            <a:ext cx="518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BA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643423" y="3345460"/>
            <a:ext cx="13981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[Common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82748" y="3674072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228836" y="3674072"/>
            <a:ext cx="896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D 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ABD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192448" y="3674072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@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563923" y="3674072"/>
            <a:ext cx="884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D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BAC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597136" y="4016972"/>
            <a:ext cx="541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BD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186098" y="4016972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563923" y="4016972"/>
            <a:ext cx="522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AC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643423" y="3997922"/>
            <a:ext cx="1159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[c.p.c.t.]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637073" y="3674072"/>
            <a:ext cx="19255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[SAS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ea typeface="Cambria Math" pitchFamily="18" charset="0"/>
                <a:cs typeface="Cambria Math" pitchFamily="18" charset="0"/>
              </a:rPr>
              <a:t>criterion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262173" y="4377335"/>
            <a:ext cx="876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ABD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186098" y="4377335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565511" y="4377335"/>
            <a:ext cx="862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BAC</a:t>
            </a:r>
            <a:endParaRPr lang="en-US" b="1" dirty="0">
              <a:solidFill>
                <a:prstClr val="black"/>
              </a:solidFill>
            </a:endParaRPr>
          </a:p>
        </p:txBody>
      </p:sp>
      <p:grpSp>
        <p:nvGrpSpPr>
          <p:cNvPr id="21" name="Group 34"/>
          <p:cNvGrpSpPr>
            <a:grpSpLocks/>
          </p:cNvGrpSpPr>
          <p:nvPr/>
        </p:nvGrpSpPr>
        <p:grpSpPr bwMode="auto">
          <a:xfrm>
            <a:off x="5228868" y="1116032"/>
            <a:ext cx="3252788" cy="2382837"/>
            <a:chOff x="5743342" y="592931"/>
            <a:chExt cx="3252234" cy="2385510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5334539" y="1888195"/>
              <a:ext cx="1371549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019520" y="821787"/>
              <a:ext cx="2285611" cy="3814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 flipV="1">
              <a:off x="6019520" y="821787"/>
              <a:ext cx="2285611" cy="17529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019520" y="1203215"/>
              <a:ext cx="2645912" cy="15829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019520" y="2574764"/>
              <a:ext cx="2657022" cy="220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7508654" y="1618264"/>
              <a:ext cx="1973887" cy="380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31" name="Rectangle 48"/>
            <p:cNvSpPr>
              <a:spLocks noChangeArrowheads="1"/>
            </p:cNvSpPr>
            <p:nvPr/>
          </p:nvSpPr>
          <p:spPr bwMode="auto">
            <a:xfrm>
              <a:off x="5791200" y="918997"/>
              <a:ext cx="3321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600" b="1">
                <a:solidFill>
                  <a:prstClr val="black"/>
                </a:solidFill>
              </a:endParaRPr>
            </a:p>
          </p:txBody>
        </p:sp>
        <p:sp>
          <p:nvSpPr>
            <p:cNvPr id="30832" name="Rectangle 49"/>
            <p:cNvSpPr>
              <a:spLocks noChangeArrowheads="1"/>
            </p:cNvSpPr>
            <p:nvPr/>
          </p:nvSpPr>
          <p:spPr bwMode="auto">
            <a:xfrm>
              <a:off x="8658624" y="2639887"/>
              <a:ext cx="33695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600" b="1">
                <a:solidFill>
                  <a:prstClr val="black"/>
                </a:solidFill>
              </a:endParaRPr>
            </a:p>
          </p:txBody>
        </p:sp>
        <p:sp>
          <p:nvSpPr>
            <p:cNvPr id="30833" name="Rectangle 50"/>
            <p:cNvSpPr>
              <a:spLocks noChangeArrowheads="1"/>
            </p:cNvSpPr>
            <p:nvPr/>
          </p:nvSpPr>
          <p:spPr bwMode="auto">
            <a:xfrm>
              <a:off x="5743342" y="2387977"/>
              <a:ext cx="3321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600" b="1">
                <a:solidFill>
                  <a:prstClr val="black"/>
                </a:solidFill>
              </a:endParaRPr>
            </a:p>
          </p:txBody>
        </p:sp>
        <p:sp>
          <p:nvSpPr>
            <p:cNvPr id="30834" name="Rectangle 51"/>
            <p:cNvSpPr>
              <a:spLocks noChangeArrowheads="1"/>
            </p:cNvSpPr>
            <p:nvPr/>
          </p:nvSpPr>
          <p:spPr bwMode="auto">
            <a:xfrm>
              <a:off x="8305800" y="592931"/>
              <a:ext cx="3449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  <a:endParaRPr lang="en-US" sz="1600" b="1">
                <a:solidFill>
                  <a:prstClr val="black"/>
                </a:solidFill>
              </a:endParaRP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58061" y="1105497"/>
            <a:ext cx="159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FF"/>
                </a:solidFill>
                <a:latin typeface="Bookman Old Style" pitchFamily="18" charset="0"/>
              </a:rPr>
              <a:t> Prove that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58061" y="1332510"/>
            <a:ext cx="2362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)  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ABD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@  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BAC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58061" y="1602385"/>
            <a:ext cx="1965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(ii)      BD = AC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58061" y="1900835"/>
            <a:ext cx="2328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(iii)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ABD =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BAC</a:t>
            </a:r>
            <a:endParaRPr lang="en-IN" dirty="0">
              <a:solidFill>
                <a:prstClr val="black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503506" y="1347807"/>
            <a:ext cx="2301875" cy="3778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505093" y="3090882"/>
            <a:ext cx="2665413" cy="2238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773223" y="4002685"/>
            <a:ext cx="38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754173" y="4351935"/>
            <a:ext cx="38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3649773" y="4361460"/>
            <a:ext cx="1159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[c.p.c.t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.]</a:t>
            </a:r>
            <a:endParaRPr lang="en-US" b="1" dirty="0">
              <a:solidFill>
                <a:srgbClr val="FFFF00"/>
              </a:solidFill>
            </a:endParaRPr>
          </a:p>
        </p:txBody>
      </p:sp>
      <p:grpSp>
        <p:nvGrpSpPr>
          <p:cNvPr id="34" name="Group 57"/>
          <p:cNvGrpSpPr>
            <a:grpSpLocks/>
          </p:cNvGrpSpPr>
          <p:nvPr/>
        </p:nvGrpSpPr>
        <p:grpSpPr bwMode="auto">
          <a:xfrm>
            <a:off x="6524268" y="1476394"/>
            <a:ext cx="100013" cy="123825"/>
            <a:chOff x="7031831" y="948531"/>
            <a:chExt cx="86519" cy="150180"/>
          </a:xfrm>
        </p:grpSpPr>
        <p:cxnSp>
          <p:nvCxnSpPr>
            <p:cNvPr id="56" name="Straight Connector 55"/>
            <p:cNvCxnSpPr/>
            <p:nvPr/>
          </p:nvCxnSpPr>
          <p:spPr>
            <a:xfrm rot="16200000" flipH="1">
              <a:off x="6977900" y="1015940"/>
              <a:ext cx="136702" cy="2884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 flipH="1">
              <a:off x="7035578" y="1002463"/>
              <a:ext cx="136703" cy="2884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76"/>
          <p:cNvGrpSpPr>
            <a:grpSpLocks/>
          </p:cNvGrpSpPr>
          <p:nvPr/>
        </p:nvGrpSpPr>
        <p:grpSpPr bwMode="auto">
          <a:xfrm rot="1243854">
            <a:off x="6727468" y="3124219"/>
            <a:ext cx="103188" cy="141288"/>
            <a:chOff x="7031831" y="940446"/>
            <a:chExt cx="82307" cy="158265"/>
          </a:xfrm>
        </p:grpSpPr>
        <p:cxnSp>
          <p:nvCxnSpPr>
            <p:cNvPr id="78" name="Straight Connector 77"/>
            <p:cNvCxnSpPr/>
            <p:nvPr/>
          </p:nvCxnSpPr>
          <p:spPr>
            <a:xfrm rot="16200000" flipH="1">
              <a:off x="6977571" y="1015539"/>
              <a:ext cx="136926" cy="291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7029840" y="993461"/>
              <a:ext cx="136925" cy="2912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110"/>
          <p:cNvGrpSpPr>
            <a:grpSpLocks/>
          </p:cNvGrpSpPr>
          <p:nvPr/>
        </p:nvGrpSpPr>
        <p:grpSpPr bwMode="auto">
          <a:xfrm>
            <a:off x="6524268" y="1477982"/>
            <a:ext cx="100013" cy="123825"/>
            <a:chOff x="7031831" y="948531"/>
            <a:chExt cx="86519" cy="150180"/>
          </a:xfrm>
        </p:grpSpPr>
        <p:cxnSp>
          <p:nvCxnSpPr>
            <p:cNvPr id="112" name="Straight Connector 111"/>
            <p:cNvCxnSpPr/>
            <p:nvPr/>
          </p:nvCxnSpPr>
          <p:spPr>
            <a:xfrm rot="16200000" flipH="1">
              <a:off x="6977899" y="1015940"/>
              <a:ext cx="136703" cy="28840"/>
            </a:xfrm>
            <a:prstGeom prst="line">
              <a:avLst/>
            </a:prstGeom>
            <a:ln w="38100">
              <a:solidFill>
                <a:srgbClr val="FF3399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H="1">
              <a:off x="7035579" y="1002462"/>
              <a:ext cx="136702" cy="28840"/>
            </a:xfrm>
            <a:prstGeom prst="line">
              <a:avLst/>
            </a:prstGeom>
            <a:ln w="38100">
              <a:solidFill>
                <a:srgbClr val="FF3399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113"/>
          <p:cNvGrpSpPr>
            <a:grpSpLocks/>
          </p:cNvGrpSpPr>
          <p:nvPr/>
        </p:nvGrpSpPr>
        <p:grpSpPr bwMode="auto">
          <a:xfrm rot="1243854">
            <a:off x="6728472" y="3122631"/>
            <a:ext cx="103188" cy="142875"/>
            <a:chOff x="7031831" y="940446"/>
            <a:chExt cx="82307" cy="158265"/>
          </a:xfrm>
        </p:grpSpPr>
        <p:cxnSp>
          <p:nvCxnSpPr>
            <p:cNvPr id="115" name="Straight Connector 114"/>
            <p:cNvCxnSpPr/>
            <p:nvPr/>
          </p:nvCxnSpPr>
          <p:spPr>
            <a:xfrm rot="16200000" flipH="1">
              <a:off x="6977452" y="1015423"/>
              <a:ext cx="137163" cy="29123"/>
            </a:xfrm>
            <a:prstGeom prst="line">
              <a:avLst/>
            </a:prstGeom>
            <a:ln w="38100">
              <a:solidFill>
                <a:srgbClr val="FF3399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16200000" flipH="1">
              <a:off x="7029721" y="993590"/>
              <a:ext cx="137163" cy="29124"/>
            </a:xfrm>
            <a:prstGeom prst="line">
              <a:avLst/>
            </a:prstGeom>
            <a:ln w="38100">
              <a:solidFill>
                <a:srgbClr val="FF3399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206314" y="278206"/>
            <a:ext cx="2731373" cy="457200"/>
            <a:chOff x="2890835" y="25400"/>
            <a:chExt cx="2731373" cy="457200"/>
          </a:xfrm>
          <a:solidFill>
            <a:srgbClr val="00FFFF"/>
          </a:solidFill>
        </p:grpSpPr>
        <p:sp>
          <p:nvSpPr>
            <p:cNvPr id="81" name="Rounded Rectangle 80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097576" y="40192"/>
              <a:ext cx="2375971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Exercise 7.1 Q.2</a:t>
              </a:r>
              <a:endParaRPr lang="en-US" sz="20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68915" y="2290258"/>
            <a:ext cx="894797" cy="393700"/>
            <a:chOff x="238180" y="1785938"/>
            <a:chExt cx="894797" cy="393700"/>
          </a:xfrm>
        </p:grpSpPr>
        <p:sp>
          <p:nvSpPr>
            <p:cNvPr id="85" name="Rectangle 84"/>
            <p:cNvSpPr/>
            <p:nvPr/>
          </p:nvSpPr>
          <p:spPr>
            <a:xfrm>
              <a:off x="278767" y="1798638"/>
              <a:ext cx="807311" cy="381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238180" y="1785938"/>
              <a:ext cx="8947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Proof: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96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1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14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5" presetClass="emph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4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6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0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7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5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76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1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21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"/>
                            </p:stCondLst>
                            <p:childTnLst>
                              <p:par>
                                <p:cTn id="323" presetID="9" presetClass="emph" presetSubtype="0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2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00"/>
                            </p:stCondLst>
                            <p:childTnLst>
                              <p:par>
                                <p:cTn id="327" presetID="9" presetClass="emph" presetSubtype="0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2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 nodeType="clickPar">
                      <p:stCondLst>
                        <p:cond delay="indefinite"/>
                      </p:stCondLst>
                      <p:childTnLst>
                        <p:par>
                          <p:cTn id="3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000"/>
                            </p:stCondLst>
                            <p:childTnLst>
                              <p:par>
                                <p:cTn id="376" presetID="9" presetClass="emph" presetSubtype="0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000"/>
                            </p:stCondLst>
                            <p:childTnLst>
                              <p:par>
                                <p:cTn id="380" presetID="9" presetClass="emph" presetSubtype="0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2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44" grpId="0" animBg="1"/>
      <p:bldP spid="133" grpId="0" animBg="1"/>
      <p:bldP spid="132" grpId="0" animBg="1"/>
      <p:bldP spid="129" grpId="0" animBg="1"/>
      <p:bldP spid="43" grpId="0" animBg="1"/>
      <p:bldP spid="43" grpId="1" animBg="1"/>
      <p:bldP spid="130" grpId="0" animBg="1"/>
      <p:bldP spid="130" grpId="1" animBg="1"/>
      <p:bldP spid="131" grpId="0" animBg="1"/>
      <p:bldP spid="131" grpId="1" animBg="1"/>
      <p:bldP spid="86" grpId="0" animBg="1"/>
      <p:bldP spid="86" grpId="1" animBg="1"/>
      <p:bldP spid="86" grpId="2" animBg="1"/>
      <p:bldP spid="83" grpId="0" animBg="1"/>
      <p:bldP spid="83" grpId="1" animBg="1"/>
      <p:bldP spid="83" grpId="2" animBg="1"/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12" grpId="0"/>
      <p:bldP spid="14" grpId="0"/>
      <p:bldP spid="14" grpId="1"/>
      <p:bldP spid="14" grpId="2"/>
      <p:bldP spid="14" grpId="3"/>
      <p:bldP spid="14" grpId="4"/>
      <p:bldP spid="15" grpId="0"/>
      <p:bldP spid="15" grpId="1"/>
      <p:bldP spid="15" grpId="2"/>
      <p:bldP spid="15" grpId="3"/>
      <p:bldP spid="15" grpId="4"/>
      <p:bldP spid="25" grpId="0"/>
      <p:bldP spid="25" grpId="1"/>
      <p:bldP spid="25" grpId="2"/>
      <p:bldP spid="25" grpId="3"/>
      <p:bldP spid="25" grpId="4"/>
      <p:bldP spid="138" grpId="0"/>
      <p:bldP spid="140" grpId="0"/>
      <p:bldP spid="1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9061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9269" y="272768"/>
            <a:ext cx="2945463" cy="369332"/>
          </a:xfrm>
          <a:prstGeom prst="rect">
            <a:avLst/>
          </a:prstGeom>
          <a:solidFill>
            <a:srgbClr val="800000"/>
          </a:solidFill>
          <a:ln>
            <a:solidFill>
              <a:schemeClr val="bg1"/>
            </a:solidFill>
          </a:ln>
          <a:effectLst>
            <a:glow rad="63500">
              <a:srgbClr val="800000">
                <a:alpha val="4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prstClr val="white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sz="1800" dirty="0"/>
              <a:t>TYPES OF TRIANGLES</a:t>
            </a:r>
            <a:endParaRPr lang="en-IN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610441" y="1270891"/>
            <a:ext cx="2286756" cy="369332"/>
          </a:xfrm>
          <a:prstGeom prst="roundRect">
            <a:avLst/>
          </a:prstGeom>
          <a:solidFill>
            <a:srgbClr val="00B0F0">
              <a:alpha val="50196"/>
            </a:srgbClr>
          </a:solidFill>
          <a:ln w="31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prstClr val="black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/>
              <a:t>Equilateral triangle</a:t>
            </a:r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351995" y="1270891"/>
            <a:ext cx="2231728" cy="369332"/>
          </a:xfrm>
          <a:prstGeom prst="roundRect">
            <a:avLst/>
          </a:prstGeom>
          <a:solidFill>
            <a:srgbClr val="92D050">
              <a:alpha val="50196"/>
            </a:srgbClr>
          </a:solidFill>
          <a:ln w="3175">
            <a:solidFill>
              <a:srgbClr val="00B05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prstClr val="black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/>
              <a:t>Isosceles triangle</a:t>
            </a:r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165512" y="1270891"/>
            <a:ext cx="2124299" cy="369332"/>
          </a:xfrm>
          <a:prstGeom prst="roundRect">
            <a:avLst/>
          </a:prstGeom>
          <a:solidFill>
            <a:srgbClr val="FF6600">
              <a:alpha val="49804"/>
            </a:srgbClr>
          </a:solidFill>
          <a:ln w="3175">
            <a:solidFill>
              <a:srgbClr val="FF66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prstClr val="black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/>
              <a:t>Scalene triangle</a:t>
            </a:r>
            <a:endParaRPr lang="en-IN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67623" y="1330624"/>
            <a:ext cx="0" cy="3445053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74464" y="1330624"/>
            <a:ext cx="0" cy="3445053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5985" y="819150"/>
            <a:ext cx="336021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  <a:latin typeface="Bookman Old Style" pitchFamily="18" charset="0"/>
              </a:rPr>
              <a:t>ON THE BASIS OF </a:t>
            </a:r>
            <a:r>
              <a:rPr lang="en-US" b="1" u="sng" dirty="0">
                <a:solidFill>
                  <a:prstClr val="black"/>
                </a:solidFill>
                <a:latin typeface="Bookman Old Style" pitchFamily="18" charset="0"/>
              </a:rPr>
              <a:t>SIDES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 :</a:t>
            </a:r>
            <a:endParaRPr lang="en-IN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382" y="4307801"/>
            <a:ext cx="2436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All three sides are equal</a:t>
            </a:r>
            <a:endParaRPr lang="en-IN" sz="1400" b="1" dirty="0">
              <a:solidFill>
                <a:srgbClr val="0000FF"/>
              </a:solidFill>
              <a:effectLst>
                <a:glow rad="63500">
                  <a:srgbClr val="4BACC6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9780" y="4307801"/>
            <a:ext cx="2007281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effectLst>
                  <a:glow rad="635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Two sides are equal</a:t>
            </a:r>
            <a:endParaRPr lang="en-IN" sz="1400" b="1" dirty="0">
              <a:solidFill>
                <a:srgbClr val="00B050"/>
              </a:solidFill>
              <a:effectLst>
                <a:glow rad="63500">
                  <a:srgbClr val="9BBB59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654759" y="1754521"/>
            <a:ext cx="1785126" cy="2376264"/>
            <a:chOff x="683568" y="1419622"/>
            <a:chExt cx="1785126" cy="2376264"/>
          </a:xfrm>
        </p:grpSpPr>
        <p:grpSp>
          <p:nvGrpSpPr>
            <p:cNvPr id="12" name="Group 11"/>
            <p:cNvGrpSpPr/>
            <p:nvPr/>
          </p:nvGrpSpPr>
          <p:grpSpPr>
            <a:xfrm>
              <a:off x="683568" y="1419622"/>
              <a:ext cx="1785126" cy="2376264"/>
              <a:chOff x="683568" y="1419622"/>
              <a:chExt cx="1785126" cy="2376264"/>
            </a:xfrm>
          </p:grpSpPr>
          <p:sp>
            <p:nvSpPr>
              <p:cNvPr id="16" name="Isosceles Triangle 15"/>
              <p:cNvSpPr/>
              <p:nvPr/>
            </p:nvSpPr>
            <p:spPr>
              <a:xfrm>
                <a:off x="827584" y="1707854"/>
                <a:ext cx="1440000" cy="1800000"/>
              </a:xfrm>
              <a:prstGeom prst="triangl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403648" y="1419622"/>
                <a:ext cx="3209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P</a:t>
                </a:r>
                <a:endParaRPr lang="en-IN" sz="16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83568" y="3457332"/>
                <a:ext cx="3481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Q</a:t>
                </a:r>
                <a:endParaRPr lang="en-IN" sz="16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123728" y="345733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R</a:t>
                </a:r>
                <a:endParaRPr lang="en-IN" sz="1600" b="1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027579" y="2450440"/>
              <a:ext cx="1040170" cy="296876"/>
              <a:chOff x="1027579" y="2450440"/>
              <a:chExt cx="1040170" cy="296876"/>
            </a:xfrm>
          </p:grpSpPr>
          <p:sp>
            <p:nvSpPr>
              <p:cNvPr id="14" name="Rectangle 13"/>
              <p:cNvSpPr/>
              <p:nvPr/>
            </p:nvSpPr>
            <p:spPr>
              <a:xfrm rot="3600000">
                <a:off x="1750034" y="2429601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err="1">
                    <a:solidFill>
                      <a:prstClr val="black"/>
                    </a:solidFill>
                    <a:latin typeface="Arial Rounded MT Bold" pitchFamily="34" charset="0"/>
                  </a:rPr>
                  <a:t>ll</a:t>
                </a:r>
                <a:endParaRPr lang="en-IN" sz="1600" b="1" dirty="0">
                  <a:solidFill>
                    <a:prstClr val="black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8000000" flipH="1">
                <a:off x="1048418" y="2429601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err="1">
                    <a:solidFill>
                      <a:prstClr val="black"/>
                    </a:solidFill>
                    <a:latin typeface="Arial Rounded MT Bold" pitchFamily="34" charset="0"/>
                  </a:rPr>
                  <a:t>ll</a:t>
                </a:r>
                <a:endParaRPr lang="en-IN" sz="1600" b="1" dirty="0">
                  <a:solidFill>
                    <a:prstClr val="black"/>
                  </a:solidFill>
                  <a:latin typeface="Arial Rounded MT Bold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5941748" y="4307801"/>
            <a:ext cx="2270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No two sides are </a:t>
            </a:r>
            <a:r>
              <a:rPr lang="en-US" sz="1400" b="1" dirty="0" smtClean="0">
                <a:solidFill>
                  <a:srgbClr val="C0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equal</a:t>
            </a:r>
            <a:endParaRPr lang="en-IN" sz="1400" b="1" dirty="0">
              <a:solidFill>
                <a:srgbClr val="C0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67420" y="2079526"/>
            <a:ext cx="2536492" cy="2016224"/>
            <a:chOff x="6716028" y="1491630"/>
            <a:chExt cx="2536492" cy="2016224"/>
          </a:xfrm>
        </p:grpSpPr>
        <p:grpSp>
          <p:nvGrpSpPr>
            <p:cNvPr id="22" name="Group 21"/>
            <p:cNvGrpSpPr/>
            <p:nvPr/>
          </p:nvGrpSpPr>
          <p:grpSpPr>
            <a:xfrm>
              <a:off x="6716028" y="1491630"/>
              <a:ext cx="2536492" cy="2016224"/>
              <a:chOff x="623428" y="1419622"/>
              <a:chExt cx="2536492" cy="201622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23428" y="1419622"/>
                <a:ext cx="2536492" cy="2016224"/>
                <a:chOff x="623428" y="1419622"/>
                <a:chExt cx="2536492" cy="2016224"/>
              </a:xfrm>
            </p:grpSpPr>
            <p:sp>
              <p:nvSpPr>
                <p:cNvPr id="28" name="Isosceles Triangle 27"/>
                <p:cNvSpPr/>
                <p:nvPr/>
              </p:nvSpPr>
              <p:spPr>
                <a:xfrm>
                  <a:off x="827584" y="1707854"/>
                  <a:ext cx="2160000" cy="1440000"/>
                </a:xfrm>
                <a:prstGeom prst="triangle">
                  <a:avLst>
                    <a:gd name="adj" fmla="val 12076"/>
                  </a:avLst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938710" y="1419622"/>
                  <a:ext cx="34496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X</a:t>
                  </a:r>
                  <a:endParaRPr lang="en-IN" sz="16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623428" y="3097292"/>
                  <a:ext cx="32893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Y</a:t>
                  </a:r>
                  <a:endParaRPr lang="en-IN" sz="16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843808" y="3097292"/>
                  <a:ext cx="31611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Z</a:t>
                  </a:r>
                  <a:endParaRPr lang="en-IN" sz="1600" b="1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796437" y="2231361"/>
                <a:ext cx="1403788" cy="338554"/>
                <a:chOff x="796437" y="2231361"/>
                <a:chExt cx="1403788" cy="338554"/>
              </a:xfrm>
            </p:grpSpPr>
            <p:sp>
              <p:nvSpPr>
                <p:cNvPr id="26" name="Rectangle 25"/>
                <p:cNvSpPr/>
                <p:nvPr/>
              </p:nvSpPr>
              <p:spPr>
                <a:xfrm rot="2400000">
                  <a:off x="1847243" y="2231361"/>
                  <a:ext cx="35298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 err="1">
                      <a:solidFill>
                        <a:prstClr val="black"/>
                      </a:solidFill>
                      <a:latin typeface="Arial Rounded MT Bold" pitchFamily="34" charset="0"/>
                    </a:rPr>
                    <a:t>lll</a:t>
                  </a:r>
                  <a:endParaRPr lang="en-IN" sz="1600" b="1" dirty="0">
                    <a:solidFill>
                      <a:prstClr val="black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 rot="16800000" flipH="1">
                  <a:off x="845328" y="2267992"/>
                  <a:ext cx="24077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prstClr val="black"/>
                      </a:solidFill>
                      <a:latin typeface="Arial Rounded MT Bold" pitchFamily="34" charset="0"/>
                    </a:rPr>
                    <a:t>l</a:t>
                  </a:r>
                  <a:endParaRPr lang="en-IN" sz="1600" b="1" dirty="0">
                    <a:solidFill>
                      <a:prstClr val="black"/>
                    </a:solidFill>
                    <a:latin typeface="Arial Rounded MT Bold" pitchFamily="34" charset="0"/>
                  </a:endParaRPr>
                </a:p>
              </p:txBody>
            </p:sp>
          </p:grpSp>
        </p:grpSp>
        <p:sp>
          <p:nvSpPr>
            <p:cNvPr id="23" name="Rectangle 22"/>
            <p:cNvSpPr/>
            <p:nvPr/>
          </p:nvSpPr>
          <p:spPr>
            <a:xfrm>
              <a:off x="7812732" y="3053379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err="1">
                  <a:solidFill>
                    <a:prstClr val="black"/>
                  </a:solidFill>
                  <a:latin typeface="Arial Rounded MT Bold" pitchFamily="34" charset="0"/>
                </a:rPr>
                <a:t>ll</a:t>
              </a:r>
              <a:endParaRPr lang="en-IN" sz="1600" b="1" dirty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1631" y="1754521"/>
            <a:ext cx="2448272" cy="2376264"/>
            <a:chOff x="323528" y="1491630"/>
            <a:chExt cx="2448272" cy="2376264"/>
          </a:xfrm>
        </p:grpSpPr>
        <p:grpSp>
          <p:nvGrpSpPr>
            <p:cNvPr id="33" name="Group 32"/>
            <p:cNvGrpSpPr/>
            <p:nvPr/>
          </p:nvGrpSpPr>
          <p:grpSpPr>
            <a:xfrm>
              <a:off x="323528" y="1491630"/>
              <a:ext cx="2448272" cy="2376264"/>
              <a:chOff x="323528" y="1419622"/>
              <a:chExt cx="2448272" cy="2376264"/>
            </a:xfrm>
          </p:grpSpPr>
          <p:sp>
            <p:nvSpPr>
              <p:cNvPr id="37" name="Isosceles Triangle 36"/>
              <p:cNvSpPr/>
              <p:nvPr/>
            </p:nvSpPr>
            <p:spPr>
              <a:xfrm>
                <a:off x="467544" y="1707854"/>
                <a:ext cx="2160000" cy="1800000"/>
              </a:xfrm>
              <a:prstGeom prst="triangle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403648" y="1419622"/>
                <a:ext cx="33214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A</a:t>
                </a:r>
                <a:endParaRPr lang="en-IN" sz="16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23528" y="3457332"/>
                <a:ext cx="33214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B</a:t>
                </a:r>
                <a:endParaRPr lang="en-IN" sz="16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434848" y="3457332"/>
                <a:ext cx="3369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C</a:t>
                </a:r>
                <a:endParaRPr lang="en-IN" sz="16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1440000" y="3420008"/>
              <a:ext cx="240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Arial Rounded MT Bold" pitchFamily="34" charset="0"/>
                </a:rPr>
                <a:t>l</a:t>
              </a:r>
              <a:endParaRPr lang="en-IN" sz="1600" b="1" dirty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3600000">
              <a:off x="1944000" y="2484008"/>
              <a:ext cx="240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Arial Rounded MT Bold" pitchFamily="34" charset="0"/>
                </a:rPr>
                <a:t>l</a:t>
              </a:r>
              <a:endParaRPr lang="en-IN" sz="1600" b="1" dirty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18000000" flipH="1">
              <a:off x="900000" y="2484008"/>
              <a:ext cx="240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Arial Rounded MT Bold" pitchFamily="34" charset="0"/>
                </a:rPr>
                <a:t>l</a:t>
              </a:r>
              <a:endParaRPr lang="en-IN" sz="1600" b="1" dirty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647209" y="3679191"/>
            <a:ext cx="240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effectLst>
                  <a:glow rad="254000">
                    <a:srgbClr val="FF0000">
                      <a:alpha val="40000"/>
                    </a:srgbClr>
                  </a:glow>
                </a:effectLst>
                <a:latin typeface="Arial Rounded MT Bold" pitchFamily="34" charset="0"/>
              </a:rPr>
              <a:t>l</a:t>
            </a:r>
            <a:endParaRPr lang="en-IN" sz="1600" b="1" dirty="0">
              <a:solidFill>
                <a:srgbClr val="FF0000"/>
              </a:solidFill>
              <a:effectLst>
                <a:glow rad="254000">
                  <a:srgbClr val="FF0000"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 rot="3600000">
            <a:off x="2151209" y="2745995"/>
            <a:ext cx="240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effectLst>
                  <a:glow rad="254000">
                    <a:srgbClr val="FF0000">
                      <a:alpha val="40000"/>
                    </a:srgbClr>
                  </a:glow>
                </a:effectLst>
                <a:latin typeface="Arial Rounded MT Bold" pitchFamily="34" charset="0"/>
              </a:rPr>
              <a:t>l</a:t>
            </a:r>
            <a:endParaRPr lang="en-IN" sz="1600" b="1" dirty="0">
              <a:solidFill>
                <a:srgbClr val="FF0000"/>
              </a:solidFill>
              <a:effectLst>
                <a:glow rad="254000">
                  <a:srgbClr val="FF0000"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 rot="18000000" flipH="1">
            <a:off x="1107209" y="2745995"/>
            <a:ext cx="240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effectLst>
                  <a:glow rad="254000">
                    <a:srgbClr val="FF0000">
                      <a:alpha val="40000"/>
                    </a:srgbClr>
                  </a:glow>
                </a:effectLst>
                <a:latin typeface="Arial Rounded MT Bold" pitchFamily="34" charset="0"/>
              </a:rPr>
              <a:t>l</a:t>
            </a:r>
            <a:endParaRPr lang="en-IN" sz="1600" b="1" dirty="0">
              <a:solidFill>
                <a:srgbClr val="FF0000"/>
              </a:solidFill>
              <a:effectLst>
                <a:glow rad="254000">
                  <a:srgbClr val="FF0000">
                    <a:alpha val="40000"/>
                  </a:srgbClr>
                </a:glow>
              </a:effectLst>
              <a:latin typeface="Arial Rounded MT Bold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 rot="3600000">
            <a:off x="4720583" y="276560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effectLst>
                  <a:glow rad="254000">
                    <a:srgbClr val="FF3300">
                      <a:alpha val="60000"/>
                    </a:srgbClr>
                  </a:glow>
                </a:effectLst>
                <a:latin typeface="Arial Rounded MT Bold" pitchFamily="34" charset="0"/>
              </a:rPr>
              <a:t>ll</a:t>
            </a:r>
            <a:endParaRPr lang="en-IN" sz="1600" b="1" dirty="0">
              <a:solidFill>
                <a:srgbClr val="FF0000"/>
              </a:solidFill>
              <a:effectLst>
                <a:glow rad="254000">
                  <a:srgbClr val="FF3300">
                    <a:alpha val="60000"/>
                  </a:srgbClr>
                </a:glow>
              </a:effectLst>
              <a:latin typeface="Arial Rounded MT Bold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 rot="18000000" flipH="1">
            <a:off x="4018967" y="276560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effectLst>
                  <a:glow rad="254000">
                    <a:srgbClr val="FF3300">
                      <a:alpha val="60000"/>
                    </a:srgbClr>
                  </a:glow>
                </a:effectLst>
                <a:latin typeface="Arial Rounded MT Bold" pitchFamily="34" charset="0"/>
              </a:rPr>
              <a:t>ll</a:t>
            </a:r>
            <a:endParaRPr lang="en-IN" sz="1600" b="1" dirty="0">
              <a:solidFill>
                <a:srgbClr val="FF0000"/>
              </a:solidFill>
              <a:effectLst>
                <a:glow rad="254000">
                  <a:srgbClr val="FF3300">
                    <a:alpha val="60000"/>
                  </a:srgbClr>
                </a:glow>
              </a:effectLst>
              <a:latin typeface="Arial Rounded MT Bold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 rot="2400000">
            <a:off x="7291235" y="289126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effectLst>
                  <a:glow rad="254000">
                    <a:srgbClr val="0070C0">
                      <a:alpha val="60000"/>
                    </a:srgbClr>
                  </a:glow>
                </a:effectLst>
                <a:latin typeface="Arial Rounded MT Bold" pitchFamily="34" charset="0"/>
              </a:rPr>
              <a:t>lll</a:t>
            </a:r>
            <a:endParaRPr lang="en-IN" sz="1600" b="1" dirty="0">
              <a:solidFill>
                <a:srgbClr val="0000FF"/>
              </a:solidFill>
              <a:effectLst>
                <a:glow rad="254000">
                  <a:srgbClr val="0070C0">
                    <a:alpha val="60000"/>
                  </a:srgbClr>
                </a:glow>
              </a:effectLst>
              <a:latin typeface="Arial Rounded MT Bold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 rot="16800000" flipH="1">
            <a:off x="6289320" y="2927896"/>
            <a:ext cx="240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effectLst>
                  <a:glow rad="254000">
                    <a:srgbClr val="0070C0">
                      <a:alpha val="60000"/>
                    </a:srgbClr>
                  </a:glow>
                </a:effectLst>
                <a:latin typeface="Arial Rounded MT Bold" pitchFamily="34" charset="0"/>
              </a:rPr>
              <a:t>l</a:t>
            </a:r>
            <a:endParaRPr lang="en-IN" sz="1600" b="1" dirty="0">
              <a:solidFill>
                <a:srgbClr val="0000FF"/>
              </a:solidFill>
              <a:effectLst>
                <a:glow rad="254000">
                  <a:srgbClr val="0070C0">
                    <a:alpha val="60000"/>
                  </a:srgbClr>
                </a:glow>
              </a:effectLst>
              <a:latin typeface="Arial Rounded MT Bold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64124" y="3641275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effectLst>
                  <a:glow rad="254000">
                    <a:srgbClr val="0070C0">
                      <a:alpha val="60000"/>
                    </a:srgbClr>
                  </a:glow>
                </a:effectLst>
                <a:latin typeface="Arial Rounded MT Bold" pitchFamily="34" charset="0"/>
              </a:rPr>
              <a:t>ll</a:t>
            </a:r>
            <a:endParaRPr lang="en-IN" sz="1600" b="1" dirty="0">
              <a:solidFill>
                <a:srgbClr val="0000FF"/>
              </a:solidFill>
              <a:effectLst>
                <a:glow rad="254000">
                  <a:srgbClr val="0070C0">
                    <a:alpha val="60000"/>
                  </a:srgbClr>
                </a:glow>
              </a:effectLst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4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8" grpId="0"/>
      <p:bldP spid="9" grpId="0"/>
      <p:bldP spid="10" grpId="0"/>
      <p:bldP spid="20" grpId="0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671065" y="1937357"/>
            <a:ext cx="3372455" cy="2363160"/>
            <a:chOff x="5771545" y="1937357"/>
            <a:chExt cx="3372455" cy="2363160"/>
          </a:xfrm>
        </p:grpSpPr>
        <p:grpSp>
          <p:nvGrpSpPr>
            <p:cNvPr id="21" name="Group 20"/>
            <p:cNvGrpSpPr/>
            <p:nvPr/>
          </p:nvGrpSpPr>
          <p:grpSpPr>
            <a:xfrm>
              <a:off x="5958880" y="2080298"/>
              <a:ext cx="2880320" cy="2066746"/>
              <a:chOff x="6156176" y="1801148"/>
              <a:chExt cx="2880320" cy="2066746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6156176" y="1801148"/>
                <a:ext cx="2880320" cy="2066746"/>
                <a:chOff x="-432464" y="1729140"/>
                <a:chExt cx="2880320" cy="2066746"/>
              </a:xfrm>
            </p:grpSpPr>
            <p:sp>
              <p:nvSpPr>
                <p:cNvPr id="26" name="Isosceles Triangle 30"/>
                <p:cNvSpPr/>
                <p:nvPr/>
              </p:nvSpPr>
              <p:spPr>
                <a:xfrm>
                  <a:off x="-309792" y="2031704"/>
                  <a:ext cx="2577375" cy="1476150"/>
                </a:xfrm>
                <a:custGeom>
                  <a:avLst/>
                  <a:gdLst>
                    <a:gd name="connsiteX0" fmla="*/ 0 w 1440000"/>
                    <a:gd name="connsiteY0" fmla="*/ 1800000 h 1800000"/>
                    <a:gd name="connsiteX1" fmla="*/ 720000 w 1440000"/>
                    <a:gd name="connsiteY1" fmla="*/ 0 h 1800000"/>
                    <a:gd name="connsiteX2" fmla="*/ 1440000 w 1440000"/>
                    <a:gd name="connsiteY2" fmla="*/ 1800000 h 1800000"/>
                    <a:gd name="connsiteX3" fmla="*/ 0 w 1440000"/>
                    <a:gd name="connsiteY3" fmla="*/ 1800000 h 1800000"/>
                    <a:gd name="connsiteX0" fmla="*/ 1137375 w 2577375"/>
                    <a:gd name="connsiteY0" fmla="*/ 1476150 h 1476150"/>
                    <a:gd name="connsiteX1" fmla="*/ 0 w 2577375"/>
                    <a:gd name="connsiteY1" fmla="*/ 0 h 1476150"/>
                    <a:gd name="connsiteX2" fmla="*/ 2577375 w 2577375"/>
                    <a:gd name="connsiteY2" fmla="*/ 1476150 h 1476150"/>
                    <a:gd name="connsiteX3" fmla="*/ 1137375 w 2577375"/>
                    <a:gd name="connsiteY3" fmla="*/ 1476150 h 1476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7375" h="1476150">
                      <a:moveTo>
                        <a:pt x="1137375" y="1476150"/>
                      </a:moveTo>
                      <a:lnTo>
                        <a:pt x="0" y="0"/>
                      </a:lnTo>
                      <a:lnTo>
                        <a:pt x="2577375" y="1476150"/>
                      </a:lnTo>
                      <a:lnTo>
                        <a:pt x="1137375" y="1476150"/>
                      </a:lnTo>
                      <a:close/>
                    </a:path>
                  </a:pathLst>
                </a:custGeom>
                <a:solidFill>
                  <a:srgbClr val="E46C0A">
                    <a:alpha val="60000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-432464" y="1729140"/>
                  <a:ext cx="34496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D</a:t>
                  </a:r>
                  <a:endParaRPr lang="en-IN" sz="16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683568" y="3457332"/>
                  <a:ext cx="33214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E</a:t>
                  </a:r>
                  <a:endParaRPr lang="en-IN" sz="16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123728" y="3457332"/>
                  <a:ext cx="32412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F</a:t>
                  </a:r>
                  <a:endParaRPr lang="en-IN" sz="1600" b="1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7238646" y="3208786"/>
                <a:ext cx="6142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125</a:t>
                </a:r>
                <a:r>
                  <a:rPr lang="en-US" sz="1400" b="1" baseline="30000" dirty="0">
                    <a:solidFill>
                      <a:prstClr val="black"/>
                    </a:solidFill>
                    <a:latin typeface="Bookman Old Style" pitchFamily="18" charset="0"/>
                  </a:rPr>
                  <a:t>o</a:t>
                </a:r>
                <a:endParaRPr lang="en-IN" sz="1400" b="1" baseline="30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159847" y="3334165"/>
                <a:ext cx="4956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30</a:t>
                </a:r>
                <a:r>
                  <a:rPr lang="en-US" sz="1400" b="1" baseline="30000" dirty="0">
                    <a:solidFill>
                      <a:prstClr val="black"/>
                    </a:solidFill>
                    <a:latin typeface="Bookman Old Style" pitchFamily="18" charset="0"/>
                  </a:rPr>
                  <a:t>o</a:t>
                </a:r>
                <a:endParaRPr lang="en-IN" sz="1400" b="1" baseline="30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88224" y="2393700"/>
                <a:ext cx="4956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25</a:t>
                </a:r>
                <a:r>
                  <a:rPr lang="en-US" sz="1400" b="1" baseline="30000" dirty="0">
                    <a:solidFill>
                      <a:prstClr val="black"/>
                    </a:solidFill>
                    <a:latin typeface="Bookman Old Style" pitchFamily="18" charset="0"/>
                  </a:rPr>
                  <a:t>o</a:t>
                </a:r>
                <a:endParaRPr lang="en-IN" sz="1400" b="1" baseline="300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Arc 52"/>
            <p:cNvSpPr/>
            <p:nvPr/>
          </p:nvSpPr>
          <p:spPr>
            <a:xfrm rot="7629506">
              <a:off x="5771545" y="1937357"/>
              <a:ext cx="791880" cy="791880"/>
            </a:xfrm>
            <a:prstGeom prst="arc">
              <a:avLst>
                <a:gd name="adj1" fmla="val 16548934"/>
                <a:gd name="adj2" fmla="val 1802687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Arc 53"/>
            <p:cNvSpPr/>
            <p:nvPr/>
          </p:nvSpPr>
          <p:spPr>
            <a:xfrm rot="16200000">
              <a:off x="8352120" y="3508637"/>
              <a:ext cx="791880" cy="791880"/>
            </a:xfrm>
            <a:prstGeom prst="arc">
              <a:avLst>
                <a:gd name="adj1" fmla="val 16548934"/>
                <a:gd name="adj2" fmla="val 1802687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21107727">
              <a:off x="7129940" y="3741663"/>
              <a:ext cx="236084" cy="236084"/>
            </a:xfrm>
            <a:prstGeom prst="arc">
              <a:avLst>
                <a:gd name="adj1" fmla="val 13686040"/>
                <a:gd name="adj2" fmla="val 49524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15630" y="2041751"/>
            <a:ext cx="2856993" cy="2185316"/>
            <a:chOff x="3015630" y="2041751"/>
            <a:chExt cx="2856993" cy="2185316"/>
          </a:xfrm>
        </p:grpSpPr>
        <p:grpSp>
          <p:nvGrpSpPr>
            <p:cNvPr id="12" name="Group 11"/>
            <p:cNvGrpSpPr/>
            <p:nvPr/>
          </p:nvGrpSpPr>
          <p:grpSpPr>
            <a:xfrm>
              <a:off x="3200400" y="2130820"/>
              <a:ext cx="2557332" cy="2016224"/>
              <a:chOff x="3347864" y="1851670"/>
              <a:chExt cx="2557332" cy="2016224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347864" y="1851670"/>
                <a:ext cx="2557332" cy="2016224"/>
                <a:chOff x="623428" y="1419622"/>
                <a:chExt cx="2557332" cy="2016224"/>
              </a:xfrm>
            </p:grpSpPr>
            <p:sp>
              <p:nvSpPr>
                <p:cNvPr id="17" name="Isosceles Triangle 16"/>
                <p:cNvSpPr/>
                <p:nvPr/>
              </p:nvSpPr>
              <p:spPr>
                <a:xfrm>
                  <a:off x="827584" y="1707854"/>
                  <a:ext cx="2160000" cy="1440000"/>
                </a:xfrm>
                <a:prstGeom prst="triangle">
                  <a:avLst>
                    <a:gd name="adj" fmla="val 12076"/>
                  </a:avLst>
                </a:prstGeom>
                <a:solidFill>
                  <a:srgbClr val="92D050">
                    <a:alpha val="60000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938710" y="1419622"/>
                  <a:ext cx="31611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L</a:t>
                  </a:r>
                  <a:endParaRPr lang="en-IN" sz="16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623428" y="3097292"/>
                  <a:ext cx="3770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M</a:t>
                  </a:r>
                  <a:endParaRPr lang="en-IN" sz="16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843808" y="3097292"/>
                  <a:ext cx="33695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N</a:t>
                  </a:r>
                  <a:endParaRPr lang="en-IN" sz="1600" b="1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4990578" y="3296593"/>
                <a:ext cx="4956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40</a:t>
                </a:r>
                <a:r>
                  <a:rPr lang="en-US" sz="1400" b="1" baseline="30000" dirty="0">
                    <a:solidFill>
                      <a:prstClr val="black"/>
                    </a:solidFill>
                    <a:latin typeface="Bookman Old Style" pitchFamily="18" charset="0"/>
                  </a:rPr>
                  <a:t>o</a:t>
                </a:r>
                <a:endParaRPr lang="en-IN" sz="1400" b="1" baseline="30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731719" y="2302770"/>
                <a:ext cx="4956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65</a:t>
                </a:r>
                <a:r>
                  <a:rPr lang="en-US" sz="1400" b="1" baseline="30000" dirty="0">
                    <a:solidFill>
                      <a:prstClr val="black"/>
                    </a:solidFill>
                    <a:latin typeface="Bookman Old Style" pitchFamily="18" charset="0"/>
                  </a:rPr>
                  <a:t>o</a:t>
                </a:r>
                <a:endParaRPr lang="en-IN" sz="1400" b="1" baseline="30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34396" y="3243258"/>
                <a:ext cx="4956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75</a:t>
                </a:r>
                <a:r>
                  <a:rPr lang="en-US" sz="1400" b="1" baseline="30000" dirty="0">
                    <a:solidFill>
                      <a:prstClr val="black"/>
                    </a:solidFill>
                    <a:latin typeface="Bookman Old Style" pitchFamily="18" charset="0"/>
                  </a:rPr>
                  <a:t>o</a:t>
                </a:r>
                <a:endParaRPr lang="en-IN" sz="1400" b="1" baseline="300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9" name="Arc 48"/>
            <p:cNvSpPr/>
            <p:nvPr/>
          </p:nvSpPr>
          <p:spPr>
            <a:xfrm rot="7629506">
              <a:off x="3362075" y="2041751"/>
              <a:ext cx="611952" cy="611952"/>
            </a:xfrm>
            <a:prstGeom prst="arc">
              <a:avLst>
                <a:gd name="adj1" fmla="val 16812525"/>
                <a:gd name="adj2" fmla="val 1992259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Arc 49"/>
            <p:cNvSpPr/>
            <p:nvPr/>
          </p:nvSpPr>
          <p:spPr>
            <a:xfrm rot="844193">
              <a:off x="3015630" y="3615115"/>
              <a:ext cx="611952" cy="611952"/>
            </a:xfrm>
            <a:prstGeom prst="arc">
              <a:avLst>
                <a:gd name="adj1" fmla="val 16812525"/>
                <a:gd name="adj2" fmla="val 1992259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Arc 50"/>
            <p:cNvSpPr/>
            <p:nvPr/>
          </p:nvSpPr>
          <p:spPr>
            <a:xfrm rot="15043974">
              <a:off x="5260671" y="3549870"/>
              <a:ext cx="611952" cy="611952"/>
            </a:xfrm>
            <a:prstGeom prst="arc">
              <a:avLst>
                <a:gd name="adj1" fmla="val 17298331"/>
                <a:gd name="adj2" fmla="val 1962193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38245" y="1734774"/>
            <a:ext cx="2625152" cy="2424480"/>
            <a:chOff x="438245" y="1734774"/>
            <a:chExt cx="2625152" cy="2424480"/>
          </a:xfrm>
        </p:grpSpPr>
        <p:grpSp>
          <p:nvGrpSpPr>
            <p:cNvPr id="30" name="Group 29"/>
            <p:cNvGrpSpPr/>
            <p:nvPr/>
          </p:nvGrpSpPr>
          <p:grpSpPr>
            <a:xfrm>
              <a:off x="549578" y="1770780"/>
              <a:ext cx="2440256" cy="2376264"/>
              <a:chOff x="323528" y="1491630"/>
              <a:chExt cx="2440256" cy="2376264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323528" y="1491630"/>
                <a:ext cx="2440256" cy="2376264"/>
                <a:chOff x="323528" y="1491630"/>
                <a:chExt cx="2440256" cy="2376264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323528" y="1491630"/>
                  <a:ext cx="2440256" cy="2376264"/>
                  <a:chOff x="323528" y="1419622"/>
                  <a:chExt cx="2440256" cy="2376264"/>
                </a:xfrm>
              </p:grpSpPr>
              <p:sp>
                <p:nvSpPr>
                  <p:cNvPr id="36" name="Isosceles Triangle 35"/>
                  <p:cNvSpPr/>
                  <p:nvPr/>
                </p:nvSpPr>
                <p:spPr>
                  <a:xfrm>
                    <a:off x="467544" y="1707854"/>
                    <a:ext cx="2160000" cy="180000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rgbClr val="00B0F0">
                      <a:alpha val="60000"/>
                    </a:srgb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323528" y="1419622"/>
                    <a:ext cx="344966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prstClr val="black"/>
                        </a:solidFill>
                        <a:latin typeface="Bookman Old Style" pitchFamily="18" charset="0"/>
                      </a:rPr>
                      <a:t>R</a:t>
                    </a:r>
                    <a:endParaRPr lang="en-IN" sz="1600" b="1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323528" y="3457332"/>
                    <a:ext cx="320922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prstClr val="black"/>
                        </a:solidFill>
                        <a:latin typeface="Bookman Old Style" pitchFamily="18" charset="0"/>
                      </a:rPr>
                      <a:t>S</a:t>
                    </a:r>
                    <a:endParaRPr lang="en-IN" sz="1600" b="1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2434848" y="3457332"/>
                    <a:ext cx="328936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prstClr val="black"/>
                        </a:solidFill>
                        <a:latin typeface="Bookman Old Style" pitchFamily="18" charset="0"/>
                      </a:rPr>
                      <a:t>T</a:t>
                    </a:r>
                    <a:endParaRPr lang="en-IN" sz="1600" b="1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35" name="Rectangle 34"/>
                <p:cNvSpPr/>
                <p:nvPr/>
              </p:nvSpPr>
              <p:spPr>
                <a:xfrm>
                  <a:off x="467544" y="3399862"/>
                  <a:ext cx="180000" cy="1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420937" y="1995686"/>
                <a:ext cx="4956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40</a:t>
                </a:r>
                <a:r>
                  <a:rPr lang="en-US" sz="1400" b="1" baseline="30000" dirty="0">
                    <a:solidFill>
                      <a:prstClr val="black"/>
                    </a:solidFill>
                    <a:latin typeface="Bookman Old Style" pitchFamily="18" charset="0"/>
                  </a:rPr>
                  <a:t>o</a:t>
                </a:r>
                <a:endParaRPr lang="en-IN" sz="1400" b="1" baseline="30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850402" y="3245104"/>
                <a:ext cx="4956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50</a:t>
                </a:r>
                <a:r>
                  <a:rPr lang="en-US" sz="1400" b="1" baseline="30000" dirty="0">
                    <a:solidFill>
                      <a:prstClr val="black"/>
                    </a:solidFill>
                    <a:latin typeface="Bookman Old Style" pitchFamily="18" charset="0"/>
                  </a:rPr>
                  <a:t>o</a:t>
                </a:r>
                <a:endParaRPr lang="en-IN" sz="1400" b="1" baseline="300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" name="Arc 1"/>
            <p:cNvSpPr/>
            <p:nvPr/>
          </p:nvSpPr>
          <p:spPr>
            <a:xfrm rot="7629506">
              <a:off x="438245" y="1734774"/>
              <a:ext cx="611952" cy="611952"/>
            </a:xfrm>
            <a:prstGeom prst="arc">
              <a:avLst>
                <a:gd name="adj1" fmla="val 16812525"/>
                <a:gd name="adj2" fmla="val 1992259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Arc 45"/>
            <p:cNvSpPr/>
            <p:nvPr/>
          </p:nvSpPr>
          <p:spPr>
            <a:xfrm rot="15669067">
              <a:off x="2451445" y="3547302"/>
              <a:ext cx="611952" cy="611952"/>
            </a:xfrm>
            <a:prstGeom prst="arc">
              <a:avLst>
                <a:gd name="adj1" fmla="val 16812525"/>
                <a:gd name="adj2" fmla="val 1969034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03022" y="3686593"/>
            <a:ext cx="163368" cy="163487"/>
          </a:xfrm>
          <a:prstGeom prst="rect">
            <a:avLst/>
          </a:prstGeom>
          <a:solidFill>
            <a:srgbClr val="FF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effectLst>
                <a:glow rad="127000">
                  <a:srgbClr val="4F81BD">
                    <a:alpha val="40000"/>
                  </a:srgb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276" y="1287150"/>
            <a:ext cx="2477092" cy="338554"/>
          </a:xfrm>
          <a:prstGeom prst="roundRect">
            <a:avLst/>
          </a:prstGeom>
          <a:solidFill>
            <a:srgbClr val="00B0F0">
              <a:alpha val="50196"/>
            </a:srgbClr>
          </a:solidFill>
          <a:ln w="31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Right angled triangle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46482" y="1287150"/>
            <a:ext cx="2556782" cy="338554"/>
          </a:xfrm>
          <a:prstGeom prst="roundRect">
            <a:avLst/>
          </a:prstGeom>
          <a:solidFill>
            <a:srgbClr val="92D050">
              <a:alpha val="50196"/>
            </a:srgbClr>
          </a:solidFill>
          <a:ln w="3175">
            <a:solidFill>
              <a:srgbClr val="00B05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Acute angled triangle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983246" y="1287150"/>
            <a:ext cx="2610567" cy="338554"/>
          </a:xfrm>
          <a:prstGeom prst="roundRect">
            <a:avLst/>
          </a:prstGeom>
          <a:solidFill>
            <a:srgbClr val="FF6600">
              <a:alpha val="49804"/>
            </a:srgbClr>
          </a:solidFill>
          <a:ln w="3175">
            <a:solidFill>
              <a:srgbClr val="FF66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Obtuse angled triangle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24200" y="1328878"/>
            <a:ext cx="0" cy="3410944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87496" y="1328878"/>
            <a:ext cx="0" cy="3410944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0530" y="819150"/>
            <a:ext cx="360066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  <a:latin typeface="Bookman Old Style" pitchFamily="18" charset="0"/>
              </a:rPr>
              <a:t>ON THE BASIS OF </a:t>
            </a:r>
            <a:r>
              <a:rPr lang="en-US" b="1" u="sng" dirty="0">
                <a:solidFill>
                  <a:prstClr val="black"/>
                </a:solidFill>
                <a:latin typeface="Bookman Old Style" pitchFamily="18" charset="0"/>
              </a:rPr>
              <a:t>ANGLES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 :</a:t>
            </a:r>
            <a:endParaRPr lang="en-IN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8272" y="4239150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One angle is right angle</a:t>
            </a:r>
            <a:endParaRPr lang="en-IN" sz="1400" b="1" dirty="0">
              <a:solidFill>
                <a:srgbClr val="0000FF"/>
              </a:solidFill>
              <a:effectLst>
                <a:glow rad="63500">
                  <a:srgbClr val="4BACC6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7255" y="4239150"/>
            <a:ext cx="257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effectLst>
                  <a:glow rad="635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All three angles are acute</a:t>
            </a:r>
            <a:endParaRPr lang="en-IN" sz="1400" b="1" dirty="0">
              <a:solidFill>
                <a:srgbClr val="00B050"/>
              </a:solidFill>
              <a:effectLst>
                <a:glow rad="63500">
                  <a:srgbClr val="9BBB59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7960" y="4239150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One angle is obtuse</a:t>
            </a:r>
            <a:endParaRPr lang="en-IN" sz="1400" b="1" dirty="0">
              <a:solidFill>
                <a:srgbClr val="C0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47869" y="3570980"/>
            <a:ext cx="495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40</a:t>
            </a:r>
            <a:r>
              <a:rPr lang="en-US" sz="1400" b="1" baseline="30000" dirty="0">
                <a:solidFill>
                  <a:srgbClr val="FF0000"/>
                </a:soli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o</a:t>
            </a:r>
            <a:endParaRPr lang="en-IN" sz="1400" b="1" baseline="30000" dirty="0">
              <a:solidFill>
                <a:srgbClr val="FF0000"/>
              </a:solidFill>
              <a:effectLst>
                <a:glow rad="139700">
                  <a:srgbClr val="F79646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585743" y="2584404"/>
            <a:ext cx="495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65</a:t>
            </a:r>
            <a:r>
              <a:rPr lang="en-US" sz="1400" b="1" baseline="30000" dirty="0">
                <a:solidFill>
                  <a:srgbClr val="FF0000"/>
                </a:soli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o</a:t>
            </a:r>
            <a:endParaRPr lang="en-IN" sz="1400" b="1" baseline="30000" dirty="0">
              <a:solidFill>
                <a:srgbClr val="FF0000"/>
              </a:solidFill>
              <a:effectLst>
                <a:glow rad="139700">
                  <a:srgbClr val="F79646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85803" y="3518587"/>
            <a:ext cx="495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75</a:t>
            </a:r>
            <a:r>
              <a:rPr lang="en-US" sz="1400" b="1" baseline="30000" dirty="0">
                <a:solidFill>
                  <a:srgbClr val="FF0000"/>
                </a:soli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o</a:t>
            </a:r>
            <a:endParaRPr lang="en-IN" sz="1400" b="1" baseline="30000" dirty="0">
              <a:solidFill>
                <a:srgbClr val="FF0000"/>
              </a:solidFill>
              <a:effectLst>
                <a:glow rad="139700">
                  <a:srgbClr val="F79646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51347" y="3490793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effectLst>
                  <a:glow rad="76200">
                    <a:srgbClr val="00B0F0">
                      <a:alpha val="60000"/>
                    </a:srgbClr>
                  </a:glow>
                </a:effectLst>
                <a:latin typeface="Bookman Old Style" pitchFamily="18" charset="0"/>
              </a:rPr>
              <a:t>125</a:t>
            </a:r>
            <a:r>
              <a:rPr lang="en-US" sz="1400" b="1" baseline="30000" dirty="0">
                <a:solidFill>
                  <a:srgbClr val="0000FF"/>
                </a:solidFill>
                <a:effectLst>
                  <a:glow rad="76200">
                    <a:srgbClr val="00B0F0">
                      <a:alpha val="60000"/>
                    </a:srgbClr>
                  </a:glow>
                </a:effectLst>
                <a:latin typeface="Bookman Old Style" pitchFamily="18" charset="0"/>
              </a:rPr>
              <a:t>o</a:t>
            </a:r>
            <a:endParaRPr lang="en-IN" sz="1400" b="1" baseline="30000" dirty="0">
              <a:solidFill>
                <a:srgbClr val="0000FF"/>
              </a:solidFill>
              <a:effectLst>
                <a:glow rad="76200">
                  <a:srgbClr val="00B0F0">
                    <a:alpha val="60000"/>
                  </a:srgbClr>
                </a:glo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09518" y="293426"/>
            <a:ext cx="2924964" cy="369332"/>
          </a:xfrm>
          <a:prstGeom prst="rect">
            <a:avLst/>
          </a:prstGeom>
          <a:solidFill>
            <a:srgbClr val="800000"/>
          </a:solidFill>
          <a:ln>
            <a:solidFill>
              <a:schemeClr val="bg1"/>
            </a:solidFill>
          </a:ln>
          <a:effectLst>
            <a:glow rad="63500">
              <a:srgbClr val="800000">
                <a:alpha val="4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prstClr val="white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TYPES OF TRIANGLES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97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3" grpId="0" animBg="1"/>
      <p:bldP spid="4" grpId="0" animBg="1"/>
      <p:bldP spid="5" grpId="0" animBg="1"/>
      <p:bldP spid="8" grpId="0"/>
      <p:bldP spid="9" grpId="0"/>
      <p:bldP spid="10" grpId="0"/>
      <p:bldP spid="11" grpId="0"/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44" grpId="0"/>
      <p:bldP spid="44" grpId="1"/>
      <p:bldP spid="4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909" y="278214"/>
            <a:ext cx="3504182" cy="400110"/>
          </a:xfrm>
          <a:prstGeom prst="rect">
            <a:avLst/>
          </a:prstGeom>
          <a:solidFill>
            <a:srgbClr val="800000"/>
          </a:solidFill>
          <a:ln>
            <a:solidFill>
              <a:schemeClr val="bg1"/>
            </a:solidFill>
          </a:ln>
          <a:effectLst>
            <a:glow rad="63500">
              <a:srgbClr val="800000">
                <a:alpha val="4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prstClr val="white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sz="2000" dirty="0"/>
              <a:t>CONGRUENT FIGURES</a:t>
            </a:r>
          </a:p>
        </p:txBody>
      </p:sp>
      <p:sp>
        <p:nvSpPr>
          <p:cNvPr id="3" name="Oval 2"/>
          <p:cNvSpPr/>
          <p:nvPr/>
        </p:nvSpPr>
        <p:spPr>
          <a:xfrm>
            <a:off x="938187" y="1063254"/>
            <a:ext cx="1260000" cy="1260000"/>
          </a:xfrm>
          <a:prstGeom prst="ellipse">
            <a:avLst/>
          </a:prstGeom>
          <a:solidFill>
            <a:srgbClr val="00B0F0">
              <a:alpha val="50196"/>
            </a:srgbClr>
          </a:solidFill>
          <a:ln w="31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6987" y="1063254"/>
            <a:ext cx="1260000" cy="1260000"/>
          </a:xfrm>
          <a:prstGeom prst="ellipse">
            <a:avLst/>
          </a:prstGeom>
          <a:solidFill>
            <a:srgbClr val="92D050">
              <a:alpha val="50196"/>
            </a:srgbClr>
          </a:solidFill>
          <a:ln w="3175">
            <a:solidFill>
              <a:srgbClr val="00B05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3200" y="1113494"/>
            <a:ext cx="1260000" cy="1260000"/>
          </a:xfrm>
          <a:prstGeom prst="rect">
            <a:avLst/>
          </a:prstGeom>
          <a:solidFill>
            <a:srgbClr val="00B0F0">
              <a:alpha val="50196"/>
            </a:srgbClr>
          </a:solidFill>
          <a:ln w="31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8200" y="1113494"/>
            <a:ext cx="1260000" cy="1260000"/>
          </a:xfrm>
          <a:prstGeom prst="rect">
            <a:avLst/>
          </a:prstGeom>
          <a:solidFill>
            <a:srgbClr val="92D050">
              <a:alpha val="50196"/>
            </a:srgbClr>
          </a:solidFill>
          <a:ln w="3175">
            <a:solidFill>
              <a:srgbClr val="00B05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0323" y="2611070"/>
            <a:ext cx="2340000" cy="1080000"/>
          </a:xfrm>
          <a:prstGeom prst="rect">
            <a:avLst/>
          </a:prstGeom>
          <a:solidFill>
            <a:srgbClr val="00B0F0">
              <a:alpha val="50196"/>
            </a:srgbClr>
          </a:solidFill>
          <a:ln w="31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27400" y="2611070"/>
            <a:ext cx="2340000" cy="1080000"/>
          </a:xfrm>
          <a:prstGeom prst="rect">
            <a:avLst/>
          </a:prstGeom>
          <a:solidFill>
            <a:srgbClr val="92D050">
              <a:alpha val="50196"/>
            </a:srgbClr>
          </a:solidFill>
          <a:ln w="3175">
            <a:solidFill>
              <a:srgbClr val="00B05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636662" y="3920495"/>
            <a:ext cx="4860032" cy="810815"/>
            <a:chOff x="208" y="2976"/>
            <a:chExt cx="5772" cy="681"/>
          </a:xfrm>
        </p:grpSpPr>
        <p:sp>
          <p:nvSpPr>
            <p:cNvPr id="10" name="Rectangle 9"/>
            <p:cNvSpPr/>
            <p:nvPr/>
          </p:nvSpPr>
          <p:spPr>
            <a:xfrm>
              <a:off x="208" y="2976"/>
              <a:ext cx="5772" cy="681"/>
            </a:xfrm>
            <a:prstGeom prst="rect">
              <a:avLst/>
            </a:prstGeom>
            <a:solidFill>
              <a:srgbClr val="F4A460"/>
            </a:solidFill>
            <a:ln w="3175">
              <a:solidFill>
                <a:srgbClr val="F4A4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3" y="2994"/>
              <a:ext cx="5767" cy="5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3464">
                <a:defRPr/>
              </a:pPr>
              <a:r>
                <a:rPr lang="en-US" sz="2000" b="1" spc="50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itchFamily="18" charset="0"/>
                </a:rPr>
                <a:t>Figures having same shape and </a:t>
              </a:r>
            </a:p>
            <a:p>
              <a:pPr algn="ctr" defTabSz="913464">
                <a:defRPr/>
              </a:pPr>
              <a:r>
                <a:rPr lang="en-US" sz="2000" b="1" spc="50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>
                      <a:alpha val="95000"/>
                    </a:prstClr>
                  </a:solidFill>
                  <a:latin typeface="Bookman Old Style" pitchFamily="18" charset="0"/>
                </a:rPr>
                <a:t>same size are congruent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299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526E-6 L 0.2 3.3526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 2.22222E-6 L 3.33333E-6 2.22222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526E-6 L 0.20833 3.3526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0069 L 0.29844 0.0011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33 3.3526E-6 L 1.11022E-16 3.3526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44 0.00116 L -0.00052 -0.0002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 animBg="1"/>
      <p:bldP spid="5" grpId="0" animBg="1"/>
      <p:bldP spid="5" grpId="1" animBg="1"/>
      <p:bldP spid="5" grpId="2" animBg="1"/>
      <p:bldP spid="6" grpId="0" animBg="1"/>
      <p:bldP spid="7" grpId="0" animBg="1"/>
      <p:bldP spid="7" grpId="1" animBg="1"/>
      <p:bldP spid="7" grpId="2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rc 53"/>
          <p:cNvSpPr/>
          <p:nvPr/>
        </p:nvSpPr>
        <p:spPr bwMode="auto">
          <a:xfrm rot="7363265">
            <a:off x="6116350" y="1975310"/>
            <a:ext cx="433276" cy="433276"/>
          </a:xfrm>
          <a:prstGeom prst="arc">
            <a:avLst>
              <a:gd name="adj1" fmla="val 2863379"/>
              <a:gd name="adj2" fmla="val 6492862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3" name="Arc 52"/>
          <p:cNvSpPr/>
          <p:nvPr/>
        </p:nvSpPr>
        <p:spPr bwMode="auto">
          <a:xfrm rot="7363265">
            <a:off x="2476190" y="2010996"/>
            <a:ext cx="388008" cy="388008"/>
          </a:xfrm>
          <a:prstGeom prst="arc">
            <a:avLst>
              <a:gd name="adj1" fmla="val 2863379"/>
              <a:gd name="adj2" fmla="val 6822922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2" name="Arc 51"/>
          <p:cNvSpPr/>
          <p:nvPr/>
        </p:nvSpPr>
        <p:spPr bwMode="auto">
          <a:xfrm rot="15296551">
            <a:off x="4611194" y="2015336"/>
            <a:ext cx="347688" cy="347688"/>
          </a:xfrm>
          <a:prstGeom prst="arc">
            <a:avLst>
              <a:gd name="adj1" fmla="val 2863379"/>
              <a:gd name="adj2" fmla="val 6822922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0" name="Arc 49"/>
          <p:cNvSpPr/>
          <p:nvPr/>
        </p:nvSpPr>
        <p:spPr bwMode="auto">
          <a:xfrm rot="15296551">
            <a:off x="957433" y="2031157"/>
            <a:ext cx="347688" cy="347688"/>
          </a:xfrm>
          <a:prstGeom prst="arc">
            <a:avLst>
              <a:gd name="adj1" fmla="val 2863379"/>
              <a:gd name="adj2" fmla="val 6822922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9" name="Arc 48"/>
          <p:cNvSpPr/>
          <p:nvPr/>
        </p:nvSpPr>
        <p:spPr bwMode="auto">
          <a:xfrm>
            <a:off x="5205162" y="1069988"/>
            <a:ext cx="347688" cy="347688"/>
          </a:xfrm>
          <a:prstGeom prst="arc">
            <a:avLst>
              <a:gd name="adj1" fmla="val 2863379"/>
              <a:gd name="adj2" fmla="val 6822922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7" name="Arc 46"/>
          <p:cNvSpPr/>
          <p:nvPr/>
        </p:nvSpPr>
        <p:spPr bwMode="auto">
          <a:xfrm>
            <a:off x="1557312" y="1084237"/>
            <a:ext cx="347688" cy="347688"/>
          </a:xfrm>
          <a:prstGeom prst="arc">
            <a:avLst>
              <a:gd name="adj1" fmla="val 2863379"/>
              <a:gd name="adj2" fmla="val 7284184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pic>
        <p:nvPicPr>
          <p:cNvPr id="2" name="Picture 2" descr="C:\Users\ADMIN\Desktop\Fotocopiadora-0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30455" y="1147570"/>
            <a:ext cx="1481922" cy="111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559088" y="2571750"/>
            <a:ext cx="2651760" cy="36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47" tIns="45669" rIns="91347" bIns="45669">
            <a:spAutoFit/>
          </a:bodyPr>
          <a:lstStyle>
            <a:lvl1pPr algn="l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s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ide AB </a:t>
            </a:r>
            <a:r>
              <a:rPr lang="en-US" b="1" dirty="0" smtClean="0">
                <a:solidFill>
                  <a:srgbClr val="000000"/>
                </a:solidFill>
                <a:latin typeface="Cambria Math"/>
                <a:ea typeface="Cambria Math"/>
              </a:rPr>
              <a:t>≅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 side PQ,</a:t>
            </a:r>
            <a:endParaRPr lang="en-US" b="1" baseline="300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3235920" y="2571750"/>
            <a:ext cx="2651760" cy="36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47" tIns="45669" rIns="91347" bIns="45669">
            <a:spAutoFit/>
          </a:bodyPr>
          <a:lstStyle>
            <a:lvl1pPr algn="l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side BC </a:t>
            </a:r>
            <a:r>
              <a:rPr lang="en-US" b="1" dirty="0" smtClean="0">
                <a:solidFill>
                  <a:srgbClr val="000000"/>
                </a:solidFill>
                <a:latin typeface="Cambria Math"/>
                <a:ea typeface="Cambria Math"/>
              </a:rPr>
              <a:t>≅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 side QR,</a:t>
            </a:r>
            <a:endParaRPr lang="en-US" b="1" baseline="300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5756200" y="2571750"/>
            <a:ext cx="2651760" cy="36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47" tIns="45669" rIns="91347" bIns="45669">
            <a:spAutoFit/>
          </a:bodyPr>
          <a:lstStyle>
            <a:lvl1pPr algn="l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side AC </a:t>
            </a:r>
            <a:r>
              <a:rPr lang="en-US" b="1" dirty="0" smtClean="0">
                <a:solidFill>
                  <a:srgbClr val="000000"/>
                </a:solidFill>
                <a:latin typeface="Cambria Math"/>
                <a:ea typeface="Cambria Math"/>
              </a:rPr>
              <a:t>≅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 side PR</a:t>
            </a:r>
            <a:endParaRPr lang="en-US" b="1" baseline="300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5628" y="296634"/>
            <a:ext cx="3772745" cy="369332"/>
          </a:xfrm>
          <a:prstGeom prst="rect">
            <a:avLst/>
          </a:prstGeom>
          <a:solidFill>
            <a:srgbClr val="800000"/>
          </a:solidFill>
          <a:ln>
            <a:solidFill>
              <a:schemeClr val="bg1"/>
            </a:solidFill>
          </a:ln>
          <a:effectLst>
            <a:glow rad="63500">
              <a:srgbClr val="800000">
                <a:alpha val="4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prstClr val="white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sz="1800" dirty="0">
                <a:sym typeface="Symbol"/>
              </a:rPr>
              <a:t></a:t>
            </a:r>
            <a:r>
              <a:rPr lang="en-US" sz="1800" dirty="0"/>
              <a:t>ABC is congruent to </a:t>
            </a:r>
            <a:r>
              <a:rPr lang="en-US" sz="1800" dirty="0">
                <a:sym typeface="Symbol"/>
              </a:rPr>
              <a:t></a:t>
            </a:r>
            <a:r>
              <a:rPr lang="en-US" sz="1800" dirty="0"/>
              <a:t>PQR</a:t>
            </a:r>
          </a:p>
        </p:txBody>
      </p:sp>
      <p:sp>
        <p:nvSpPr>
          <p:cNvPr id="7" name="Isosceles Triangle 6"/>
          <p:cNvSpPr>
            <a:spLocks noChangeArrowheads="1"/>
          </p:cNvSpPr>
          <p:nvPr/>
        </p:nvSpPr>
        <p:spPr bwMode="auto">
          <a:xfrm>
            <a:off x="1131277" y="1252639"/>
            <a:ext cx="1583348" cy="969068"/>
          </a:xfrm>
          <a:prstGeom prst="triangle">
            <a:avLst>
              <a:gd name="adj" fmla="val 37500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47" tIns="45669" rIns="91347" bIns="45669" anchor="ctr"/>
          <a:lstStyle/>
          <a:p>
            <a:pPr algn="ctr" defTabSz="913464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91"/>
          <p:cNvSpPr>
            <a:spLocks noChangeArrowheads="1"/>
          </p:cNvSpPr>
          <p:nvPr/>
        </p:nvSpPr>
        <p:spPr bwMode="auto">
          <a:xfrm>
            <a:off x="1550253" y="864834"/>
            <a:ext cx="368753" cy="39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12" tIns="45652" rIns="91312" bIns="45652">
            <a:spAutoFit/>
          </a:bodyPr>
          <a:lstStyle/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9" name="Rectangle 191"/>
          <p:cNvSpPr>
            <a:spLocks noChangeArrowheads="1"/>
          </p:cNvSpPr>
          <p:nvPr/>
        </p:nvSpPr>
        <p:spPr bwMode="auto">
          <a:xfrm>
            <a:off x="899592" y="2171778"/>
            <a:ext cx="368753" cy="39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12" tIns="45652" rIns="91312" bIns="45652">
            <a:spAutoFit/>
          </a:bodyPr>
          <a:lstStyle/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0" name="Rectangle 191"/>
          <p:cNvSpPr>
            <a:spLocks noChangeArrowheads="1"/>
          </p:cNvSpPr>
          <p:nvPr/>
        </p:nvSpPr>
        <p:spPr bwMode="auto">
          <a:xfrm>
            <a:off x="2555776" y="2211710"/>
            <a:ext cx="373562" cy="39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12" tIns="45652" rIns="91312" bIns="45652">
            <a:spAutoFit/>
          </a:bodyPr>
          <a:lstStyle/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11" name="Rectangle 191"/>
          <p:cNvSpPr>
            <a:spLocks noChangeArrowheads="1"/>
          </p:cNvSpPr>
          <p:nvPr/>
        </p:nvSpPr>
        <p:spPr bwMode="auto">
          <a:xfrm>
            <a:off x="774005" y="1544031"/>
            <a:ext cx="647676" cy="30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12" tIns="45652" rIns="91312" bIns="45652">
            <a:spAutoFit/>
          </a:bodyPr>
          <a:lstStyle/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66"/>
                </a:solidFill>
                <a:latin typeface="Bookman Old Style" pitchFamily="18" charset="0"/>
              </a:rPr>
              <a:t>4 cm</a:t>
            </a:r>
          </a:p>
        </p:txBody>
      </p:sp>
      <p:sp>
        <p:nvSpPr>
          <p:cNvPr id="12" name="Rectangle 191"/>
          <p:cNvSpPr>
            <a:spLocks noChangeArrowheads="1"/>
          </p:cNvSpPr>
          <p:nvPr/>
        </p:nvSpPr>
        <p:spPr bwMode="auto">
          <a:xfrm>
            <a:off x="2174248" y="1511373"/>
            <a:ext cx="647676" cy="30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12" tIns="45652" rIns="91312" bIns="45652">
            <a:spAutoFit/>
          </a:bodyPr>
          <a:lstStyle/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66"/>
                </a:solidFill>
                <a:latin typeface="Bookman Old Style" pitchFamily="18" charset="0"/>
              </a:rPr>
              <a:t>6 cm</a:t>
            </a:r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1547668" y="2184804"/>
            <a:ext cx="647676" cy="30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12" tIns="45652" rIns="91312" bIns="45652">
            <a:spAutoFit/>
          </a:bodyPr>
          <a:lstStyle/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66"/>
                </a:solidFill>
                <a:latin typeface="Bookman Old Style" pitchFamily="18" charset="0"/>
              </a:rPr>
              <a:t>5 cm</a:t>
            </a:r>
          </a:p>
        </p:txBody>
      </p:sp>
      <p:sp>
        <p:nvSpPr>
          <p:cNvPr id="14" name="Rectangle 191"/>
          <p:cNvSpPr>
            <a:spLocks noChangeArrowheads="1"/>
          </p:cNvSpPr>
          <p:nvPr/>
        </p:nvSpPr>
        <p:spPr bwMode="auto">
          <a:xfrm>
            <a:off x="1223967" y="1933966"/>
            <a:ext cx="495390" cy="30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12" tIns="45652" rIns="91312" bIns="45652">
            <a:spAutoFit/>
          </a:bodyPr>
          <a:lstStyle/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80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15" name="Rectangle 191"/>
          <p:cNvSpPr>
            <a:spLocks noChangeArrowheads="1"/>
          </p:cNvSpPr>
          <p:nvPr/>
        </p:nvSpPr>
        <p:spPr bwMode="auto">
          <a:xfrm>
            <a:off x="2058417" y="1923680"/>
            <a:ext cx="495390" cy="30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12" tIns="45652" rIns="91312" bIns="45652">
            <a:spAutoFit/>
          </a:bodyPr>
          <a:lstStyle/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16" name="Isosceles Triangle 15"/>
          <p:cNvSpPr>
            <a:spLocks noChangeArrowheads="1"/>
          </p:cNvSpPr>
          <p:nvPr/>
        </p:nvSpPr>
        <p:spPr bwMode="auto">
          <a:xfrm>
            <a:off x="4784091" y="1242446"/>
            <a:ext cx="1581912" cy="969264"/>
          </a:xfrm>
          <a:prstGeom prst="triangle">
            <a:avLst>
              <a:gd name="adj" fmla="val 37500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47" tIns="45669" rIns="91347" bIns="45669" anchor="ctr"/>
          <a:lstStyle/>
          <a:p>
            <a:pPr algn="ctr" defTabSz="913464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91"/>
          <p:cNvSpPr>
            <a:spLocks noChangeArrowheads="1"/>
          </p:cNvSpPr>
          <p:nvPr/>
        </p:nvSpPr>
        <p:spPr bwMode="auto">
          <a:xfrm>
            <a:off x="5201987" y="884833"/>
            <a:ext cx="368753" cy="39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12" tIns="45652" rIns="91312" bIns="45652">
            <a:spAutoFit/>
          </a:bodyPr>
          <a:lstStyle/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8" name="Rectangle 191"/>
          <p:cNvSpPr>
            <a:spLocks noChangeArrowheads="1"/>
          </p:cNvSpPr>
          <p:nvPr/>
        </p:nvSpPr>
        <p:spPr bwMode="auto">
          <a:xfrm>
            <a:off x="4546442" y="2169362"/>
            <a:ext cx="368753" cy="39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12" tIns="45652" rIns="91312" bIns="45652">
            <a:spAutoFit/>
          </a:bodyPr>
          <a:lstStyle/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9" name="Rectangle 191"/>
          <p:cNvSpPr>
            <a:spLocks noChangeArrowheads="1"/>
          </p:cNvSpPr>
          <p:nvPr/>
        </p:nvSpPr>
        <p:spPr bwMode="auto">
          <a:xfrm>
            <a:off x="6197173" y="2212900"/>
            <a:ext cx="373562" cy="39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12" tIns="45652" rIns="91312" bIns="45652">
            <a:spAutoFit/>
          </a:bodyPr>
          <a:lstStyle/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20" name="Rectangle 191"/>
          <p:cNvSpPr>
            <a:spLocks noChangeArrowheads="1"/>
          </p:cNvSpPr>
          <p:nvPr/>
        </p:nvSpPr>
        <p:spPr bwMode="auto">
          <a:xfrm>
            <a:off x="4451426" y="1541650"/>
            <a:ext cx="751611" cy="30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12" tIns="45652" rIns="91312" bIns="45652">
            <a:spAutoFit/>
          </a:bodyPr>
          <a:lstStyle/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0066"/>
                </a:solidFill>
                <a:latin typeface="Bookman Old Style" pitchFamily="18" charset="0"/>
              </a:rPr>
              <a:t>4 </a:t>
            </a:r>
            <a:r>
              <a:rPr lang="en-US" sz="1400" b="1" dirty="0">
                <a:solidFill>
                  <a:srgbClr val="FF0066"/>
                </a:solidFill>
                <a:latin typeface="Bookman Old Style" pitchFamily="18" charset="0"/>
              </a:rPr>
              <a:t>cm</a:t>
            </a:r>
          </a:p>
        </p:txBody>
      </p:sp>
      <p:sp>
        <p:nvSpPr>
          <p:cNvPr id="21" name="Rectangle 191"/>
          <p:cNvSpPr>
            <a:spLocks noChangeArrowheads="1"/>
          </p:cNvSpPr>
          <p:nvPr/>
        </p:nvSpPr>
        <p:spPr bwMode="auto">
          <a:xfrm>
            <a:off x="5885189" y="1544031"/>
            <a:ext cx="647676" cy="30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12" tIns="45652" rIns="91312" bIns="45652">
            <a:spAutoFit/>
          </a:bodyPr>
          <a:lstStyle/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0066"/>
                </a:solidFill>
                <a:latin typeface="Bookman Old Style" pitchFamily="18" charset="0"/>
              </a:rPr>
              <a:t>6 </a:t>
            </a:r>
            <a:r>
              <a:rPr lang="en-US" sz="1400" b="1" dirty="0">
                <a:solidFill>
                  <a:srgbClr val="FF0066"/>
                </a:solidFill>
                <a:latin typeface="Bookman Old Style" pitchFamily="18" charset="0"/>
              </a:rPr>
              <a:t>cm</a:t>
            </a:r>
          </a:p>
        </p:txBody>
      </p:sp>
      <p:sp>
        <p:nvSpPr>
          <p:cNvPr id="22" name="Rectangle 191"/>
          <p:cNvSpPr>
            <a:spLocks noChangeArrowheads="1"/>
          </p:cNvSpPr>
          <p:nvPr/>
        </p:nvSpPr>
        <p:spPr bwMode="auto">
          <a:xfrm>
            <a:off x="5220468" y="2192103"/>
            <a:ext cx="647676" cy="30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12" tIns="45652" rIns="91312" bIns="45652">
            <a:spAutoFit/>
          </a:bodyPr>
          <a:lstStyle/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0066"/>
                </a:solidFill>
                <a:latin typeface="Bookman Old Style" pitchFamily="18" charset="0"/>
              </a:rPr>
              <a:t>5 </a:t>
            </a:r>
            <a:r>
              <a:rPr lang="en-US" sz="1400" b="1" dirty="0">
                <a:solidFill>
                  <a:srgbClr val="FF0066"/>
                </a:solidFill>
                <a:latin typeface="Bookman Old Style" pitchFamily="18" charset="0"/>
              </a:rPr>
              <a:t>cm</a:t>
            </a:r>
          </a:p>
        </p:txBody>
      </p:sp>
      <p:sp>
        <p:nvSpPr>
          <p:cNvPr id="23" name="Rectangle 191"/>
          <p:cNvSpPr>
            <a:spLocks noChangeArrowheads="1"/>
          </p:cNvSpPr>
          <p:nvPr/>
        </p:nvSpPr>
        <p:spPr bwMode="auto">
          <a:xfrm>
            <a:off x="4891133" y="1935584"/>
            <a:ext cx="495390" cy="30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12" tIns="45652" rIns="91312" bIns="45652">
            <a:spAutoFit/>
          </a:bodyPr>
          <a:lstStyle/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80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24" name="Rectangle 191"/>
          <p:cNvSpPr>
            <a:spLocks noChangeArrowheads="1"/>
          </p:cNvSpPr>
          <p:nvPr/>
        </p:nvSpPr>
        <p:spPr bwMode="auto">
          <a:xfrm>
            <a:off x="5713972" y="1929234"/>
            <a:ext cx="495390" cy="30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12" tIns="45652" rIns="91312" bIns="45652">
            <a:spAutoFit/>
          </a:bodyPr>
          <a:lstStyle/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25" name="Rectangle 191"/>
          <p:cNvSpPr>
            <a:spLocks noChangeArrowheads="1"/>
          </p:cNvSpPr>
          <p:nvPr/>
        </p:nvSpPr>
        <p:spPr bwMode="auto">
          <a:xfrm>
            <a:off x="5179278" y="1366141"/>
            <a:ext cx="495390" cy="30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12" tIns="45652" rIns="91312" bIns="45652">
            <a:spAutoFit/>
          </a:bodyPr>
          <a:lstStyle/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70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197173" y="2211710"/>
            <a:ext cx="384854" cy="40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47" tIns="45669" rIns="91347" bIns="45669">
            <a:spAutoFit/>
          </a:bodyPr>
          <a:lstStyle/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37990" y="2165754"/>
            <a:ext cx="389662" cy="40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47" tIns="45669" rIns="91347" bIns="45669">
            <a:spAutoFit/>
          </a:bodyPr>
          <a:lstStyle/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218330" y="886030"/>
            <a:ext cx="354396" cy="40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47" tIns="45669" rIns="91347" bIns="45669">
            <a:spAutoFit/>
          </a:bodyPr>
          <a:lstStyle/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29" name="Rectangle 191"/>
          <p:cNvSpPr>
            <a:spLocks noChangeArrowheads="1"/>
          </p:cNvSpPr>
          <p:nvPr/>
        </p:nvSpPr>
        <p:spPr bwMode="auto">
          <a:xfrm>
            <a:off x="651724" y="2999323"/>
            <a:ext cx="7176256" cy="441359"/>
          </a:xfrm>
          <a:prstGeom prst="roundRect">
            <a:avLst/>
          </a:prstGeom>
          <a:solidFill>
            <a:srgbClr val="FF6347">
              <a:alpha val="50196"/>
            </a:srgbClr>
          </a:solidFill>
          <a:ln w="3175">
            <a:solidFill>
              <a:srgbClr val="8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Corresponding sides of congruent triangles are congruent.</a:t>
            </a: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574270" y="3633428"/>
            <a:ext cx="2002568" cy="40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47" tIns="45669" rIns="91347" bIns="45669">
            <a:spAutoFit/>
          </a:bodyPr>
          <a:lstStyle>
            <a:lvl1pPr algn="l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2000" b="1" dirty="0">
                <a:solidFill>
                  <a:srgbClr val="000000"/>
                </a:solidFill>
                <a:latin typeface="Bookman Old Style" pitchFamily="18" charset="0"/>
              </a:rPr>
              <a:t>A </a:t>
            </a:r>
            <a:r>
              <a:rPr lang="en-US" sz="2000" b="1" dirty="0" smtClean="0">
                <a:solidFill>
                  <a:srgbClr val="000000"/>
                </a:solidFill>
                <a:latin typeface="Cambria Math"/>
                <a:ea typeface="Cambria Math"/>
              </a:rPr>
              <a:t>≅</a:t>
            </a:r>
            <a:r>
              <a:rPr lang="en-US" sz="20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000000"/>
                </a:solidFill>
                <a:latin typeface="Bookman Old Style" pitchFamily="18" charset="0"/>
              </a:rPr>
              <a:t>P,   </a:t>
            </a:r>
            <a:endParaRPr lang="en-US" sz="2000" b="1" baseline="300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2075026" y="3633428"/>
            <a:ext cx="2300486" cy="40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47" tIns="45669" rIns="91347" bIns="45669">
            <a:spAutoFit/>
          </a:bodyPr>
          <a:lstStyle>
            <a:lvl1pPr algn="l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000000"/>
                </a:solidFill>
                <a:latin typeface="Bookman Old Style" pitchFamily="18" charset="0"/>
              </a:rPr>
              <a:t>B </a:t>
            </a:r>
            <a:r>
              <a:rPr lang="en-US" sz="2000" b="1" dirty="0">
                <a:solidFill>
                  <a:srgbClr val="000000"/>
                </a:solidFill>
                <a:latin typeface="Cambria Math"/>
                <a:ea typeface="Cambria Math"/>
              </a:rPr>
              <a:t>≅</a:t>
            </a:r>
            <a:r>
              <a:rPr lang="en-US" sz="20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000000"/>
                </a:solidFill>
                <a:latin typeface="Bookman Old Style" pitchFamily="18" charset="0"/>
              </a:rPr>
              <a:t>Q,</a:t>
            </a:r>
            <a:endParaRPr lang="en-US" sz="20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600936" y="3633428"/>
            <a:ext cx="2214736" cy="40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47" tIns="45669" rIns="91347" bIns="45669">
            <a:spAutoFit/>
          </a:bodyPr>
          <a:lstStyle>
            <a:lvl1pPr algn="l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000000"/>
                </a:solidFill>
                <a:latin typeface="Bookman Old Style" pitchFamily="18" charset="0"/>
              </a:rPr>
              <a:t>C </a:t>
            </a:r>
            <a:r>
              <a:rPr lang="en-US" sz="2000" b="1" dirty="0">
                <a:solidFill>
                  <a:srgbClr val="000000"/>
                </a:solidFill>
                <a:latin typeface="Cambria Math"/>
                <a:ea typeface="Cambria Math"/>
              </a:rPr>
              <a:t>≅</a:t>
            </a:r>
            <a:r>
              <a:rPr lang="en-US" sz="2000" b="1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2000" b="1" dirty="0">
                <a:solidFill>
                  <a:srgbClr val="000000"/>
                </a:solidFill>
                <a:latin typeface="Bookman Old Style" pitchFamily="18" charset="0"/>
              </a:rPr>
              <a:t>R</a:t>
            </a:r>
            <a:endParaRPr lang="en-US" sz="2000" b="1" baseline="300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auto">
          <a:xfrm>
            <a:off x="651724" y="4170763"/>
            <a:ext cx="7395157" cy="441359"/>
          </a:xfrm>
          <a:prstGeom prst="roundRect">
            <a:avLst/>
          </a:prstGeom>
          <a:solidFill>
            <a:srgbClr val="FF6347">
              <a:alpha val="50196"/>
            </a:srgbClr>
          </a:solidFill>
          <a:ln w="3175">
            <a:solidFill>
              <a:srgbClr val="8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Corresponding angles of congruent triangles are congruent.</a:t>
            </a:r>
          </a:p>
        </p:txBody>
      </p:sp>
      <p:sp>
        <p:nvSpPr>
          <p:cNvPr id="36" name="Rectangle 191"/>
          <p:cNvSpPr>
            <a:spLocks noChangeArrowheads="1"/>
          </p:cNvSpPr>
          <p:nvPr/>
        </p:nvSpPr>
        <p:spPr bwMode="auto">
          <a:xfrm>
            <a:off x="1532230" y="1375685"/>
            <a:ext cx="495390" cy="30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12" tIns="45652" rIns="91312" bIns="45652">
            <a:spAutoFit/>
          </a:bodyPr>
          <a:lstStyle/>
          <a:p>
            <a:pPr defTabSz="913464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70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37" name="Arc 36"/>
          <p:cNvSpPr/>
          <p:nvPr/>
        </p:nvSpPr>
        <p:spPr bwMode="auto">
          <a:xfrm>
            <a:off x="1503655" y="965208"/>
            <a:ext cx="457200" cy="457200"/>
          </a:xfrm>
          <a:prstGeom prst="arc">
            <a:avLst>
              <a:gd name="adj1" fmla="val 3209204"/>
              <a:gd name="adj2" fmla="val 6822922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8" name="Arc 37"/>
          <p:cNvSpPr/>
          <p:nvPr/>
        </p:nvSpPr>
        <p:spPr bwMode="auto">
          <a:xfrm>
            <a:off x="855368" y="2010624"/>
            <a:ext cx="457200" cy="457200"/>
          </a:xfrm>
          <a:prstGeom prst="arc">
            <a:avLst>
              <a:gd name="adj1" fmla="val 18390590"/>
              <a:gd name="adj2" fmla="val 2148689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9" name="Arc 38"/>
          <p:cNvSpPr/>
          <p:nvPr/>
        </p:nvSpPr>
        <p:spPr bwMode="auto">
          <a:xfrm>
            <a:off x="2456771" y="2010624"/>
            <a:ext cx="457200" cy="457200"/>
          </a:xfrm>
          <a:prstGeom prst="arc">
            <a:avLst>
              <a:gd name="adj1" fmla="val 11019410"/>
              <a:gd name="adj2" fmla="val 14206053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0" name="Arc 39"/>
          <p:cNvSpPr/>
          <p:nvPr/>
        </p:nvSpPr>
        <p:spPr bwMode="auto">
          <a:xfrm>
            <a:off x="4516921" y="1996725"/>
            <a:ext cx="457200" cy="457200"/>
          </a:xfrm>
          <a:prstGeom prst="arc">
            <a:avLst>
              <a:gd name="adj1" fmla="val 18390590"/>
              <a:gd name="adj2" fmla="val 2148689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1" name="Arc 40"/>
          <p:cNvSpPr/>
          <p:nvPr/>
        </p:nvSpPr>
        <p:spPr bwMode="auto">
          <a:xfrm>
            <a:off x="6101657" y="1991963"/>
            <a:ext cx="457200" cy="457200"/>
          </a:xfrm>
          <a:prstGeom prst="arc">
            <a:avLst>
              <a:gd name="adj1" fmla="val 11019410"/>
              <a:gd name="adj2" fmla="val 14206053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2" name="Arc 41"/>
          <p:cNvSpPr/>
          <p:nvPr/>
        </p:nvSpPr>
        <p:spPr bwMode="auto">
          <a:xfrm>
            <a:off x="5158830" y="948192"/>
            <a:ext cx="457200" cy="457200"/>
          </a:xfrm>
          <a:prstGeom prst="arc">
            <a:avLst>
              <a:gd name="adj1" fmla="val 3382295"/>
              <a:gd name="adj2" fmla="val 6795288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137841" y="1243832"/>
            <a:ext cx="593756" cy="969068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784091" y="1243832"/>
            <a:ext cx="593756" cy="969068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20549" y="2222150"/>
            <a:ext cx="1591463" cy="0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7" idx="0"/>
            <a:endCxn id="7" idx="4"/>
          </p:cNvCxnSpPr>
          <p:nvPr/>
        </p:nvCxnSpPr>
        <p:spPr>
          <a:xfrm>
            <a:off x="1725033" y="1252639"/>
            <a:ext cx="989592" cy="969068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781684" y="2212623"/>
            <a:ext cx="1591463" cy="0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72104" y="1239208"/>
            <a:ext cx="989592" cy="969068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28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5" presetClass="emph" presetSubtype="0" repeatCount="33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35" presetClass="emph" presetSubtype="0" repeatCount="33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7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5" presetClass="emph" presetSubtype="0" repeatCount="33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9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35" presetClass="emph" presetSubtype="0" repeatCount="33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1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5" presetClass="emph" presetSubtype="0" repeatCount="33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3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35" presetClass="emph" presetSubtype="0" repeatCount="33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5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3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3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000"/>
                            </p:stCondLst>
                            <p:childTnLst>
                              <p:par>
                                <p:cTn id="27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5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00"/>
                            </p:stCondLst>
                            <p:childTnLst>
                              <p:par>
                                <p:cTn id="29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4" grpId="2" animBg="1"/>
      <p:bldP spid="53" grpId="0" animBg="1"/>
      <p:bldP spid="53" grpId="1" animBg="1"/>
      <p:bldP spid="53" grpId="2" animBg="1"/>
      <p:bldP spid="52" grpId="0" animBg="1"/>
      <p:bldP spid="52" grpId="1" animBg="1"/>
      <p:bldP spid="52" grpId="2" animBg="1"/>
      <p:bldP spid="50" grpId="0" animBg="1"/>
      <p:bldP spid="50" grpId="1" animBg="1"/>
      <p:bldP spid="50" grpId="2" animBg="1"/>
      <p:bldP spid="49" grpId="0" animBg="1"/>
      <p:bldP spid="49" grpId="1" animBg="1"/>
      <p:bldP spid="49" grpId="2" animBg="1"/>
      <p:bldP spid="47" grpId="0" animBg="1"/>
      <p:bldP spid="47" grpId="1" animBg="1"/>
      <p:bldP spid="47" grpId="2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314043" y="1290388"/>
            <a:ext cx="2277257" cy="1229586"/>
            <a:chOff x="4314043" y="1752163"/>
            <a:chExt cx="2277257" cy="1229586"/>
          </a:xfrm>
        </p:grpSpPr>
        <p:sp>
          <p:nvSpPr>
            <p:cNvPr id="4" name="Isosceles Triangle 3"/>
            <p:cNvSpPr/>
            <p:nvPr/>
          </p:nvSpPr>
          <p:spPr>
            <a:xfrm>
              <a:off x="4581144" y="2042925"/>
              <a:ext cx="1667256" cy="809094"/>
            </a:xfrm>
            <a:prstGeom prst="triangle">
              <a:avLst>
                <a:gd name="adj" fmla="val 76211"/>
              </a:avLst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21020" y="1752163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14043" y="2673972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Q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10300" y="2667185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0243" y="1043175"/>
            <a:ext cx="3458357" cy="1528575"/>
            <a:chOff x="580243" y="2159000"/>
            <a:chExt cx="3458357" cy="1528575"/>
          </a:xfrm>
        </p:grpSpPr>
        <p:sp>
          <p:nvSpPr>
            <p:cNvPr id="9" name="Isosceles Triangle 8"/>
            <p:cNvSpPr/>
            <p:nvPr/>
          </p:nvSpPr>
          <p:spPr>
            <a:xfrm>
              <a:off x="880303" y="2419350"/>
              <a:ext cx="2813726" cy="1071896"/>
            </a:xfrm>
            <a:prstGeom prst="triangle">
              <a:avLst>
                <a:gd name="adj" fmla="val 23853"/>
              </a:avLst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03350" y="2159000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0243" y="3374464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B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57600" y="3379798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70743" y="666750"/>
            <a:ext cx="563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Consider 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 and 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PQR  of any shape and size.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2571" y="2495550"/>
            <a:ext cx="70060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There are six different ways of placing one triangle over the other among 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the two sets of vertices of triangles.  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They are  :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943" y="3150274"/>
            <a:ext cx="67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350" y="3150274"/>
            <a:ext cx="524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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84350" y="3150274"/>
            <a:ext cx="882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  <a:r>
              <a:rPr lang="en-US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</a:t>
            </a:r>
            <a:r>
              <a:rPr lang="en-US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77204" y="3389054"/>
            <a:ext cx="3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1509" y="3389054"/>
            <a:ext cx="3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38370" y="3389054"/>
            <a:ext cx="3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7725" y="3617654"/>
            <a:ext cx="67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04132" y="3617654"/>
            <a:ext cx="524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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5132" y="3617654"/>
            <a:ext cx="882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</a:t>
            </a:r>
            <a:r>
              <a:rPr lang="en-US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  <a:r>
              <a:rPr lang="en-US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77986" y="3856434"/>
            <a:ext cx="3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68482" y="3856434"/>
            <a:ext cx="3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39152" y="3856434"/>
            <a:ext cx="3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6943" y="4095750"/>
            <a:ext cx="67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3350" y="4095750"/>
            <a:ext cx="524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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4350" y="4095750"/>
            <a:ext cx="882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  <a:r>
              <a:rPr lang="en-US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77204" y="4334530"/>
            <a:ext cx="3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67700" y="4334530"/>
            <a:ext cx="3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38370" y="4334530"/>
            <a:ext cx="3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6943" y="4334530"/>
            <a:ext cx="67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03350" y="4334530"/>
            <a:ext cx="524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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6943" y="3389054"/>
            <a:ext cx="67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03350" y="3389054"/>
            <a:ext cx="524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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7725" y="3864173"/>
            <a:ext cx="67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4132" y="3864173"/>
            <a:ext cx="524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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6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4.32099E-6 L 0.02431 4.32099E-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4.32099E-6 L -0.01979 4.32099E-6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4.32099E-6 L 0.02431 4.32099E-6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4.69136E-6 L -0.01875 4.69136E-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4.32099E-6 L 0.02431 4.32099E-6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4.69136E-6 L -0.01875 4.69136E-6 " pathEditMode="relative" rAng="0" ptsTypes="AA">
                                      <p:cBhvr>
                                        <p:cTn id="1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  <p:bldP spid="19" grpId="0"/>
      <p:bldP spid="19" grpId="1"/>
      <p:bldP spid="20" grpId="0"/>
      <p:bldP spid="20" grpId="1"/>
      <p:bldP spid="21" grpId="0"/>
      <p:bldP spid="22" grpId="0"/>
      <p:bldP spid="23" grpId="0"/>
      <p:bldP spid="24" grpId="0"/>
      <p:bldP spid="25" grpId="0"/>
      <p:bldP spid="25" grpId="1"/>
      <p:bldP spid="26" grpId="0"/>
      <p:bldP spid="26" grpId="1"/>
      <p:bldP spid="27" grpId="0"/>
      <p:bldP spid="28" grpId="0"/>
      <p:bldP spid="29" grpId="0"/>
      <p:bldP spid="30" grpId="0"/>
      <p:bldP spid="31" grpId="0"/>
      <p:bldP spid="31" grpId="1"/>
      <p:bldP spid="32" grpId="0"/>
      <p:bldP spid="32" grpId="1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779165" y="1156926"/>
            <a:ext cx="2813726" cy="1071896"/>
          </a:xfrm>
          <a:prstGeom prst="triangle">
            <a:avLst>
              <a:gd name="adj" fmla="val 23853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6825" y="85725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9108" y="2065366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0598" y="2065366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74607" y="1131960"/>
            <a:ext cx="2813726" cy="2124742"/>
            <a:chOff x="4204447" y="1499854"/>
            <a:chExt cx="2813726" cy="2124742"/>
          </a:xfrm>
        </p:grpSpPr>
        <p:sp>
          <p:nvSpPr>
            <p:cNvPr id="7" name="Isosceles Triangle 6"/>
            <p:cNvSpPr/>
            <p:nvPr/>
          </p:nvSpPr>
          <p:spPr>
            <a:xfrm>
              <a:off x="4204447" y="1499854"/>
              <a:ext cx="2813726" cy="1071896"/>
            </a:xfrm>
            <a:prstGeom prst="triangle">
              <a:avLst>
                <a:gd name="adj" fmla="val 23853"/>
              </a:avLst>
            </a:prstGeom>
            <a:solidFill>
              <a:srgbClr val="00B0F0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4204447" y="2552700"/>
              <a:ext cx="2813726" cy="1071896"/>
            </a:xfrm>
            <a:prstGeom prst="triangle">
              <a:avLst>
                <a:gd name="adj" fmla="val 23853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74064" y="85725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064" y="2050775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5200" y="2056109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574" y="3422511"/>
            <a:ext cx="313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  </a:t>
            </a:r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  QRP</a:t>
            </a:r>
            <a:endParaRPr lang="en-US" sz="2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574" y="3840668"/>
            <a:ext cx="313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  </a:t>
            </a:r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  RPQ</a:t>
            </a:r>
            <a:endParaRPr lang="en-US" sz="2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574" y="4258825"/>
            <a:ext cx="313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  </a:t>
            </a:r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  PQR</a:t>
            </a:r>
            <a:endParaRPr lang="en-US" sz="2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3245" y="4177070"/>
            <a:ext cx="495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44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33245" y="3333750"/>
            <a:ext cx="49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3245" y="3781425"/>
            <a:ext cx="49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" y="438150"/>
            <a:ext cx="449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 and 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PQR  are congruent to each other.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3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6.17284E-7 C -0.00174 -0.04784 0.02066 -0.21574 0.09913 -0.27685 C 0.17291 -0.33426 0.23524 -0.28025 0.24687 -0.2642 " pathEditMode="relative" rAng="0" ptsTypes="sfs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7" y="-1672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03 C 0.02395 -0.02222 0.12378 -0.06358 0.18819 0.04291 C 0.21736 0.09445 0.22448 0.15 0.23211 0.1926 " pathEditMode="relative" rAng="0" ptsTypes="sfs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97" y="648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062 C -0.00677 0.07531 -0.02448 0.19568 -0.10746 0.26142 C -0.15538 0.29877 -0.22153 0.27809 -0.25416 0.24568 " pathEditMode="relative" rAng="0" ptsTypes="sfs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123 L -0.44254 0.02841 " pathEditMode="relative" rAng="0" ptsTypes="AA">
                                      <p:cBhvr>
                                        <p:cTn id="49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53" y="148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87 -0.2645 L -0.19514 -0.24259 " pathEditMode="relative" rAng="0" ptsTypes="AA">
                                      <p:cBhvr>
                                        <p:cTn id="51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01" y="108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12 0.1926 L -0.20086 0.22933 " pathEditMode="relative" rAng="0" ptsTypes="AA">
                                      <p:cBhvr>
                                        <p:cTn id="53" dur="1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49" y="182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417 0.24576 L -0.69462 0.27602 " pathEditMode="relative" rAng="0" ptsTypes="AA">
                                      <p:cBhvr>
                                        <p:cTn id="55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31" y="15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254 0.02841 L 0.00052 -0.00185 " pathEditMode="relative" rAng="0" ptsTypes="AA">
                                      <p:cBhvr>
                                        <p:cTn id="69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53" y="-151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514 -0.24259 L 0.24843 -0.26512 " pathEditMode="relative" rAng="0" ptsTypes="AA">
                                      <p:cBhvr>
                                        <p:cTn id="71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70" y="-1142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086 0.22933 L 0.2316 0.19321 " pathEditMode="relative" rAng="0" ptsTypes="AA">
                                      <p:cBhvr>
                                        <p:cTn id="73" dur="1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5" y="-1821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462 0.27602 L -0.25295 0.24638 " pathEditMode="relative" rAng="0" ptsTypes="AA">
                                      <p:cBhvr>
                                        <p:cTn id="75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-1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87 -0.26404 C 0.27916 -0.23258 0.33871 -0.11536 0.32552 0.03208 C 0.31962 0.12461 0.26962 0.20882 0.25156 0.22578 " pathEditMode="relative" rAng="0" ptsTypes="sfs"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24491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11 0.1926 C 0.23906 0.30556 0.19496 0.43426 0.13333 0.47007 C 0.10347 0.48612 0.05955 0.49445 0.0151 0.45926 " pathEditMode="relative" rAng="0" ptsTypes="sfs">
                                      <p:cBhvr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3" y="15093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416 0.24568 C -0.2875 0.22253 -0.32396 0.11883 -0.32812 0.06327 C -0.35382 -0.09352 -0.28802 -0.22654 -0.24635 -0.27037 " pathEditMode="relative" rAng="0" ptsTypes="sfs"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1" y="-25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20889E-7 L -0.4585 0.0398 " pathEditMode="relative" rAng="0" ptsTypes="AA">
                                      <p:cBhvr>
                                        <p:cTn id="89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34" y="1975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56 0.226 L -0.20122 0.27077 " pathEditMode="relative" rAng="0" ptsTypes="AA">
                                      <p:cBhvr>
                                        <p:cTn id="91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39" y="2223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11 0.45926 L -0.45086 0.49599 " pathEditMode="relative" rAng="0" ptsTypes="AA">
                                      <p:cBhvr>
                                        <p:cTn id="93" dur="1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99" y="182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36 -0.27004 L -0.7007 -0.23459 " pathEditMode="relative" rAng="0" ptsTypes="AA">
                                      <p:cBhvr>
                                        <p:cTn id="95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26" y="17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85 0.0398 L -0.0059 -0.00031 " pathEditMode="relative" rAng="0" ptsTypes="AA">
                                      <p:cBhvr>
                                        <p:cTn id="109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22" y="-2006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121 0.27076 L 0.25191 0.22692 " pathEditMode="relative" rAng="0" ptsTypes="AA">
                                      <p:cBhvr>
                                        <p:cTn id="111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56" y="-2192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86 0.49568 L 0.00851 0.45988 " pathEditMode="relative" rAng="0" ptsTypes="AA">
                                      <p:cBhvr>
                                        <p:cTn id="113" dur="1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69" y="-179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07 -0.23459 L -0.2507 -0.26942 " pathEditMode="relative" rAng="0" ptsTypes="AA">
                                      <p:cBhvr>
                                        <p:cTn id="115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17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1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0" presetClass="pat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56 0.22593 C 0.21215 0.27284 0.14913 0.28025 0.09896 0.24753 C 0.04878 0.21482 0.00087 0.11945 -0.00347 -0.00525 " pathEditMode="relative" rAng="0" ptsTypes="sss">
                                      <p:cBhvr>
                                        <p:cTn id="1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0" y="-8858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0" presetClass="pat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07 0.46128 C -0.02934 0.42826 -0.07136 0.3249 -0.07622 0.25054 C -0.08108 0.17556 -0.07188 0.04998 -0.00955 -0.00123 " pathEditMode="relative" rAng="0" ptsTypes="sss">
                                      <p:cBhvr>
                                        <p:cTn id="1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6" y="-23141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35 -0.27021 C -0.19844 -0.31308 -0.12153 -0.31185 -0.08229 -0.25664 C -0.04305 -0.20142 -0.00868 -0.11814 -0.00868 -0.00679 " pathEditMode="relative" rAng="0" ptsTypes="sss">
                                      <p:cBhvr>
                                        <p:cTn id="1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110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6085E-6 L -0.45504 0.00494 " pathEditMode="relative" ptsTypes="AA">
                                      <p:cBhvr>
                                        <p:cTn id="129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0" presetClass="pat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4.5679E-6 L -0.45833 0.00186 " pathEditMode="relative" rAng="0" ptsTypes="AA">
                                      <p:cBhvr>
                                        <p:cTn id="131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93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0" presetClass="pat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5 -0.00123 L -0.4632 0.00371 " pathEditMode="relative" rAng="0" ptsTypes="AA">
                                      <p:cBhvr>
                                        <p:cTn id="133" dur="1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91" y="247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0" presetClass="pat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-0.00864 L -0.45694 -0.00185 " pathEditMode="relative" rAng="0" ptsTypes="AA">
                                      <p:cBhvr>
                                        <p:cTn id="135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78" y="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503 0.00525 L -0.00295 0.00556 " pathEditMode="relative" rAng="0" ptsTypes="AA">
                                      <p:cBhvr>
                                        <p:cTn id="149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04" y="0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0" presetClass="pat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833 0.00185 L -0.00243 0.00216 " pathEditMode="relative" rAng="0" ptsTypes="AA">
                                      <p:cBhvr>
                                        <p:cTn id="151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5" y="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319 0.0037 L -0.00799 0.00123 " pathEditMode="relative" rAng="0" ptsTypes="AA">
                                      <p:cBhvr>
                                        <p:cTn id="153" dur="1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60" y="-123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729 -0.00247 L -0.00503 -0.00216 " pathEditMode="relative" rAng="0" ptsTypes="AA">
                                      <p:cBhvr>
                                        <p:cTn id="155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3" grpId="2"/>
      <p:bldP spid="3" grpId="3"/>
      <p:bldP spid="3" grpId="4"/>
      <p:bldP spid="3" grpId="5"/>
      <p:bldP spid="3" grpId="6"/>
      <p:bldP spid="3" grpId="7"/>
      <p:bldP spid="3" grpId="8"/>
      <p:bldP spid="3" grpId="9"/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5" grpId="9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37782" y="937616"/>
            <a:ext cx="3385618" cy="2360290"/>
            <a:chOff x="4528465" y="1239340"/>
            <a:chExt cx="3385618" cy="2360290"/>
          </a:xfrm>
        </p:grpSpPr>
        <p:sp>
          <p:nvSpPr>
            <p:cNvPr id="3" name="TextBox 2"/>
            <p:cNvSpPr txBox="1"/>
            <p:nvPr/>
          </p:nvSpPr>
          <p:spPr>
            <a:xfrm>
              <a:off x="5284277" y="1239340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28465" y="2461742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Q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89955" y="2461742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774607" y="1474888"/>
              <a:ext cx="2813726" cy="2124742"/>
              <a:chOff x="4204447" y="1499854"/>
              <a:chExt cx="2813726" cy="2124742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4204447" y="1499854"/>
                <a:ext cx="2813726" cy="1071896"/>
              </a:xfrm>
              <a:prstGeom prst="triangle">
                <a:avLst>
                  <a:gd name="adj" fmla="val 23853"/>
                </a:avLst>
              </a:prstGeom>
              <a:solidFill>
                <a:srgbClr val="00B0F0">
                  <a:alpha val="50196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10800000">
                <a:off x="4204447" y="2552700"/>
                <a:ext cx="2813726" cy="1071896"/>
              </a:xfrm>
              <a:prstGeom prst="triangle">
                <a:avLst>
                  <a:gd name="adj" fmla="val 23853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" name="Isosceles Triangle 8"/>
          <p:cNvSpPr/>
          <p:nvPr/>
        </p:nvSpPr>
        <p:spPr>
          <a:xfrm>
            <a:off x="795485" y="1166978"/>
            <a:ext cx="2813726" cy="1071896"/>
          </a:xfrm>
          <a:prstGeom prst="triangle">
            <a:avLst>
              <a:gd name="adj" fmla="val 23853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412603" y="951902"/>
            <a:ext cx="3107301" cy="2346004"/>
            <a:chOff x="4528465" y="1253626"/>
            <a:chExt cx="3418031" cy="2346004"/>
          </a:xfrm>
        </p:grpSpPr>
        <p:sp>
          <p:nvSpPr>
            <p:cNvPr id="11" name="TextBox 10"/>
            <p:cNvSpPr txBox="1"/>
            <p:nvPr/>
          </p:nvSpPr>
          <p:spPr>
            <a:xfrm>
              <a:off x="5296182" y="1253626"/>
              <a:ext cx="314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28465" y="2461742"/>
              <a:ext cx="338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Q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89955" y="2461742"/>
              <a:ext cx="356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774607" y="1474888"/>
              <a:ext cx="2813726" cy="2124742"/>
              <a:chOff x="4204447" y="1499854"/>
              <a:chExt cx="2813726" cy="2124742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4204447" y="1499854"/>
                <a:ext cx="2813726" cy="1071896"/>
              </a:xfrm>
              <a:prstGeom prst="triangle">
                <a:avLst>
                  <a:gd name="adj" fmla="val 23853"/>
                </a:avLst>
              </a:prstGeom>
              <a:solidFill>
                <a:srgbClr val="00B0F0">
                  <a:alpha val="50196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0800000">
                <a:off x="4204447" y="2552700"/>
                <a:ext cx="2813726" cy="1071896"/>
              </a:xfrm>
              <a:prstGeom prst="triangle">
                <a:avLst>
                  <a:gd name="adj" fmla="val 23853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5469733" y="951902"/>
            <a:ext cx="2854286" cy="2346004"/>
            <a:chOff x="4528465" y="1253626"/>
            <a:chExt cx="3453686" cy="2346004"/>
          </a:xfrm>
        </p:grpSpPr>
        <p:sp>
          <p:nvSpPr>
            <p:cNvPr id="18" name="TextBox 17"/>
            <p:cNvSpPr txBox="1"/>
            <p:nvPr/>
          </p:nvSpPr>
          <p:spPr>
            <a:xfrm>
              <a:off x="5296182" y="1253626"/>
              <a:ext cx="345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28465" y="2461742"/>
              <a:ext cx="3727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Q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89956" y="2461742"/>
              <a:ext cx="3921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774607" y="1474888"/>
              <a:ext cx="2813726" cy="2124742"/>
              <a:chOff x="4204447" y="1499854"/>
              <a:chExt cx="2813726" cy="2124742"/>
            </a:xfrm>
          </p:grpSpPr>
          <p:sp>
            <p:nvSpPr>
              <p:cNvPr id="22" name="Isosceles Triangle 21"/>
              <p:cNvSpPr/>
              <p:nvPr/>
            </p:nvSpPr>
            <p:spPr>
              <a:xfrm>
                <a:off x="4204447" y="1499854"/>
                <a:ext cx="2813726" cy="1071896"/>
              </a:xfrm>
              <a:prstGeom prst="triangle">
                <a:avLst>
                  <a:gd name="adj" fmla="val 23853"/>
                </a:avLst>
              </a:prstGeom>
              <a:solidFill>
                <a:srgbClr val="00B0F0">
                  <a:alpha val="50196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10800000">
                <a:off x="4204447" y="2552700"/>
                <a:ext cx="2813726" cy="1071896"/>
              </a:xfrm>
              <a:prstGeom prst="triangle">
                <a:avLst>
                  <a:gd name="adj" fmla="val 23853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5641833" y="923330"/>
            <a:ext cx="2225073" cy="2374576"/>
            <a:chOff x="4528465" y="1225054"/>
            <a:chExt cx="3583501" cy="2374576"/>
          </a:xfrm>
        </p:grpSpPr>
        <p:sp>
          <p:nvSpPr>
            <p:cNvPr id="25" name="TextBox 24"/>
            <p:cNvSpPr txBox="1"/>
            <p:nvPr/>
          </p:nvSpPr>
          <p:spPr>
            <a:xfrm>
              <a:off x="5261670" y="1225054"/>
              <a:ext cx="4884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28465" y="2461742"/>
              <a:ext cx="4961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Q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89955" y="2461742"/>
              <a:ext cx="522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774607" y="1474888"/>
              <a:ext cx="2813726" cy="2124742"/>
              <a:chOff x="4204447" y="1499854"/>
              <a:chExt cx="2813726" cy="2124742"/>
            </a:xfrm>
          </p:grpSpPr>
          <p:sp>
            <p:nvSpPr>
              <p:cNvPr id="29" name="Isosceles Triangle 28"/>
              <p:cNvSpPr/>
              <p:nvPr/>
            </p:nvSpPr>
            <p:spPr>
              <a:xfrm>
                <a:off x="4204447" y="1499854"/>
                <a:ext cx="2813726" cy="1071896"/>
              </a:xfrm>
              <a:prstGeom prst="triangle">
                <a:avLst>
                  <a:gd name="adj" fmla="val 23853"/>
                </a:avLst>
              </a:prstGeom>
              <a:solidFill>
                <a:srgbClr val="00B0F0">
                  <a:alpha val="50196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0800000">
                <a:off x="4204447" y="2552700"/>
                <a:ext cx="2813726" cy="1071896"/>
              </a:xfrm>
              <a:prstGeom prst="triangle">
                <a:avLst>
                  <a:gd name="adj" fmla="val 23853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823916" y="949521"/>
            <a:ext cx="1622499" cy="2348385"/>
            <a:chOff x="4528465" y="1251245"/>
            <a:chExt cx="3825767" cy="2348385"/>
          </a:xfrm>
        </p:grpSpPr>
        <p:sp>
          <p:nvSpPr>
            <p:cNvPr id="32" name="TextBox 31"/>
            <p:cNvSpPr txBox="1"/>
            <p:nvPr/>
          </p:nvSpPr>
          <p:spPr>
            <a:xfrm>
              <a:off x="5161439" y="1251245"/>
              <a:ext cx="520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28465" y="2461742"/>
              <a:ext cx="288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</a:rPr>
                <a:t>Q</a:t>
              </a:r>
              <a:endParaRPr 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89955" y="2461742"/>
              <a:ext cx="764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774607" y="1474888"/>
              <a:ext cx="2813726" cy="2124742"/>
              <a:chOff x="4204447" y="1499854"/>
              <a:chExt cx="2813726" cy="2124742"/>
            </a:xfrm>
          </p:grpSpPr>
          <p:sp>
            <p:nvSpPr>
              <p:cNvPr id="36" name="Isosceles Triangle 35"/>
              <p:cNvSpPr/>
              <p:nvPr/>
            </p:nvSpPr>
            <p:spPr>
              <a:xfrm>
                <a:off x="4204447" y="1499854"/>
                <a:ext cx="2813726" cy="1071896"/>
              </a:xfrm>
              <a:prstGeom prst="triangle">
                <a:avLst>
                  <a:gd name="adj" fmla="val 23853"/>
                </a:avLst>
              </a:prstGeom>
              <a:solidFill>
                <a:srgbClr val="00B0F0">
                  <a:alpha val="50196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 rot="10800000">
                <a:off x="4204447" y="2552700"/>
                <a:ext cx="2813726" cy="1071896"/>
              </a:xfrm>
              <a:prstGeom prst="triangle">
                <a:avLst>
                  <a:gd name="adj" fmla="val 23853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5885541" y="926211"/>
            <a:ext cx="1043631" cy="2371695"/>
            <a:chOff x="4100787" y="1227935"/>
            <a:chExt cx="4359509" cy="2371695"/>
          </a:xfrm>
        </p:grpSpPr>
        <p:sp>
          <p:nvSpPr>
            <p:cNvPr id="39" name="TextBox 38"/>
            <p:cNvSpPr txBox="1"/>
            <p:nvPr/>
          </p:nvSpPr>
          <p:spPr>
            <a:xfrm>
              <a:off x="4984384" y="1227935"/>
              <a:ext cx="9889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00787" y="2461742"/>
              <a:ext cx="1287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Q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186685" y="2461742"/>
              <a:ext cx="12736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4774607" y="1474888"/>
              <a:ext cx="2813726" cy="2124742"/>
              <a:chOff x="4204447" y="1499854"/>
              <a:chExt cx="2813726" cy="2124742"/>
            </a:xfrm>
          </p:grpSpPr>
          <p:sp>
            <p:nvSpPr>
              <p:cNvPr id="43" name="Isosceles Triangle 42"/>
              <p:cNvSpPr/>
              <p:nvPr/>
            </p:nvSpPr>
            <p:spPr>
              <a:xfrm>
                <a:off x="4204447" y="1499854"/>
                <a:ext cx="2813726" cy="1071896"/>
              </a:xfrm>
              <a:prstGeom prst="triangle">
                <a:avLst>
                  <a:gd name="adj" fmla="val 23853"/>
                </a:avLst>
              </a:prstGeom>
              <a:solidFill>
                <a:srgbClr val="00B0F0">
                  <a:alpha val="50196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 rot="10800000">
                <a:off x="4204447" y="2552700"/>
                <a:ext cx="2813726" cy="1071896"/>
              </a:xfrm>
              <a:prstGeom prst="triangle">
                <a:avLst>
                  <a:gd name="adj" fmla="val 23853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072465" y="928268"/>
            <a:ext cx="360555" cy="2362892"/>
            <a:chOff x="2837497" y="1236738"/>
            <a:chExt cx="6920628" cy="2362892"/>
          </a:xfrm>
        </p:grpSpPr>
        <p:sp>
          <p:nvSpPr>
            <p:cNvPr id="46" name="TextBox 45"/>
            <p:cNvSpPr txBox="1"/>
            <p:nvPr/>
          </p:nvSpPr>
          <p:spPr>
            <a:xfrm>
              <a:off x="3463541" y="1236738"/>
              <a:ext cx="6294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37497" y="2461742"/>
              <a:ext cx="5913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Q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67315" y="2461742"/>
              <a:ext cx="2168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774607" y="1474888"/>
              <a:ext cx="2813726" cy="2124742"/>
              <a:chOff x="4204447" y="1499854"/>
              <a:chExt cx="2813726" cy="2124742"/>
            </a:xfrm>
          </p:grpSpPr>
          <p:sp>
            <p:nvSpPr>
              <p:cNvPr id="50" name="Isosceles Triangle 49"/>
              <p:cNvSpPr/>
              <p:nvPr/>
            </p:nvSpPr>
            <p:spPr>
              <a:xfrm>
                <a:off x="4204447" y="1499854"/>
                <a:ext cx="2813726" cy="1071896"/>
              </a:xfrm>
              <a:prstGeom prst="triangle">
                <a:avLst>
                  <a:gd name="adj" fmla="val 23853"/>
                </a:avLst>
              </a:prstGeom>
              <a:solidFill>
                <a:srgbClr val="00B0F0">
                  <a:alpha val="50196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 rot="10800000">
                <a:off x="4204447" y="2552700"/>
                <a:ext cx="2813726" cy="1071896"/>
              </a:xfrm>
              <a:prstGeom prst="triangle">
                <a:avLst>
                  <a:gd name="adj" fmla="val 23853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 flipH="1">
            <a:off x="5884157" y="929555"/>
            <a:ext cx="587815" cy="2367433"/>
            <a:chOff x="2776472" y="1232197"/>
            <a:chExt cx="5886660" cy="2367433"/>
          </a:xfrm>
        </p:grpSpPr>
        <p:sp>
          <p:nvSpPr>
            <p:cNvPr id="53" name="TextBox 52"/>
            <p:cNvSpPr txBox="1"/>
            <p:nvPr/>
          </p:nvSpPr>
          <p:spPr>
            <a:xfrm>
              <a:off x="4362885" y="1232197"/>
              <a:ext cx="2159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76472" y="2461742"/>
              <a:ext cx="16592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Q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16029" y="2475122"/>
              <a:ext cx="1247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774607" y="1474888"/>
              <a:ext cx="2813726" cy="2124742"/>
              <a:chOff x="4204447" y="1499854"/>
              <a:chExt cx="2813726" cy="2124742"/>
            </a:xfrm>
          </p:grpSpPr>
          <p:sp>
            <p:nvSpPr>
              <p:cNvPr id="57" name="Isosceles Triangle 56"/>
              <p:cNvSpPr/>
              <p:nvPr/>
            </p:nvSpPr>
            <p:spPr>
              <a:xfrm>
                <a:off x="4204447" y="1499854"/>
                <a:ext cx="2813726" cy="1071896"/>
              </a:xfrm>
              <a:prstGeom prst="triangle">
                <a:avLst>
                  <a:gd name="adj" fmla="val 23853"/>
                </a:avLst>
              </a:prstGeom>
              <a:solidFill>
                <a:srgbClr val="00B0F0">
                  <a:alpha val="50196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Isosceles Triangle 57"/>
              <p:cNvSpPr/>
              <p:nvPr/>
            </p:nvSpPr>
            <p:spPr>
              <a:xfrm rot="10800000">
                <a:off x="4204447" y="2552700"/>
                <a:ext cx="2813726" cy="1071896"/>
              </a:xfrm>
              <a:prstGeom prst="triangle">
                <a:avLst>
                  <a:gd name="adj" fmla="val 23853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 flipH="1">
            <a:off x="5549267" y="940497"/>
            <a:ext cx="975683" cy="2354483"/>
            <a:chOff x="4057942" y="1245147"/>
            <a:chExt cx="4143850" cy="2354483"/>
          </a:xfrm>
        </p:grpSpPr>
        <p:sp>
          <p:nvSpPr>
            <p:cNvPr id="60" name="TextBox 59"/>
            <p:cNvSpPr txBox="1"/>
            <p:nvPr/>
          </p:nvSpPr>
          <p:spPr>
            <a:xfrm>
              <a:off x="4870286" y="1245147"/>
              <a:ext cx="1014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57942" y="2461742"/>
              <a:ext cx="741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Q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98046" y="2461742"/>
              <a:ext cx="6037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774607" y="1474888"/>
              <a:ext cx="2813726" cy="2124742"/>
              <a:chOff x="4204447" y="1499854"/>
              <a:chExt cx="2813726" cy="2124742"/>
            </a:xfrm>
          </p:grpSpPr>
          <p:sp>
            <p:nvSpPr>
              <p:cNvPr id="64" name="Isosceles Triangle 63"/>
              <p:cNvSpPr/>
              <p:nvPr/>
            </p:nvSpPr>
            <p:spPr>
              <a:xfrm>
                <a:off x="4204447" y="1499854"/>
                <a:ext cx="2813726" cy="1071896"/>
              </a:xfrm>
              <a:prstGeom prst="triangle">
                <a:avLst>
                  <a:gd name="adj" fmla="val 23853"/>
                </a:avLst>
              </a:prstGeom>
              <a:solidFill>
                <a:srgbClr val="00B0F0">
                  <a:alpha val="50196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 rot="10800000">
                <a:off x="4204447" y="2552700"/>
                <a:ext cx="2813726" cy="1071896"/>
              </a:xfrm>
              <a:prstGeom prst="triangle">
                <a:avLst>
                  <a:gd name="adj" fmla="val 23853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 flipH="1">
            <a:off x="4932142" y="924793"/>
            <a:ext cx="1883103" cy="2372195"/>
            <a:chOff x="4218399" y="1227435"/>
            <a:chExt cx="3731019" cy="2372195"/>
          </a:xfrm>
        </p:grpSpPr>
        <p:sp>
          <p:nvSpPr>
            <p:cNvPr id="67" name="TextBox 66"/>
            <p:cNvSpPr txBox="1"/>
            <p:nvPr/>
          </p:nvSpPr>
          <p:spPr>
            <a:xfrm>
              <a:off x="5059156" y="1227435"/>
              <a:ext cx="600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218399" y="2461742"/>
              <a:ext cx="6517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Q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307219" y="2461742"/>
              <a:ext cx="642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4774607" y="1474888"/>
              <a:ext cx="2813726" cy="2124742"/>
              <a:chOff x="4204447" y="1499854"/>
              <a:chExt cx="2813726" cy="2124742"/>
            </a:xfrm>
          </p:grpSpPr>
          <p:sp>
            <p:nvSpPr>
              <p:cNvPr id="71" name="Isosceles Triangle 70"/>
              <p:cNvSpPr/>
              <p:nvPr/>
            </p:nvSpPr>
            <p:spPr>
              <a:xfrm>
                <a:off x="4204447" y="1499854"/>
                <a:ext cx="2813726" cy="1071896"/>
              </a:xfrm>
              <a:prstGeom prst="triangle">
                <a:avLst>
                  <a:gd name="adj" fmla="val 23853"/>
                </a:avLst>
              </a:prstGeom>
              <a:solidFill>
                <a:srgbClr val="00B0F0">
                  <a:alpha val="50196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10800000">
                <a:off x="4204447" y="2552700"/>
                <a:ext cx="2813726" cy="1071896"/>
              </a:xfrm>
              <a:prstGeom prst="triangle">
                <a:avLst>
                  <a:gd name="adj" fmla="val 23853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 flipH="1">
            <a:off x="4515484" y="929773"/>
            <a:ext cx="2412474" cy="2365052"/>
            <a:chOff x="4340780" y="1234578"/>
            <a:chExt cx="3591177" cy="2365052"/>
          </a:xfrm>
        </p:grpSpPr>
        <p:sp>
          <p:nvSpPr>
            <p:cNvPr id="74" name="TextBox 73"/>
            <p:cNvSpPr txBox="1"/>
            <p:nvPr/>
          </p:nvSpPr>
          <p:spPr>
            <a:xfrm>
              <a:off x="5130798" y="1234578"/>
              <a:ext cx="451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40780" y="2461742"/>
              <a:ext cx="489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Q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49464" y="2461742"/>
              <a:ext cx="482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4774607" y="1474888"/>
              <a:ext cx="2813726" cy="2124742"/>
              <a:chOff x="4204447" y="1499854"/>
              <a:chExt cx="2813726" cy="2124742"/>
            </a:xfrm>
          </p:grpSpPr>
          <p:sp>
            <p:nvSpPr>
              <p:cNvPr id="78" name="Isosceles Triangle 77"/>
              <p:cNvSpPr/>
              <p:nvPr/>
            </p:nvSpPr>
            <p:spPr>
              <a:xfrm>
                <a:off x="4204447" y="1499854"/>
                <a:ext cx="2813726" cy="1071896"/>
              </a:xfrm>
              <a:prstGeom prst="triangle">
                <a:avLst>
                  <a:gd name="adj" fmla="val 23853"/>
                </a:avLst>
              </a:prstGeom>
              <a:solidFill>
                <a:srgbClr val="00B0F0">
                  <a:alpha val="50196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Isosceles Triangle 78"/>
              <p:cNvSpPr/>
              <p:nvPr/>
            </p:nvSpPr>
            <p:spPr>
              <a:xfrm rot="10800000">
                <a:off x="4204447" y="2552700"/>
                <a:ext cx="2813726" cy="1071896"/>
              </a:xfrm>
              <a:prstGeom prst="triangle">
                <a:avLst>
                  <a:gd name="adj" fmla="val 23853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 flipH="1">
            <a:off x="3804972" y="934690"/>
            <a:ext cx="3372792" cy="2360290"/>
            <a:chOff x="4488391" y="1239340"/>
            <a:chExt cx="3372792" cy="2360290"/>
          </a:xfrm>
        </p:grpSpPr>
        <p:sp>
          <p:nvSpPr>
            <p:cNvPr id="81" name="TextBox 80"/>
            <p:cNvSpPr txBox="1"/>
            <p:nvPr/>
          </p:nvSpPr>
          <p:spPr>
            <a:xfrm>
              <a:off x="5257710" y="1239340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88391" y="2461742"/>
              <a:ext cx="32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Q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537055" y="2461742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4774607" y="1474888"/>
              <a:ext cx="2813726" cy="2124742"/>
              <a:chOff x="4204447" y="1499854"/>
              <a:chExt cx="2813726" cy="2124742"/>
            </a:xfrm>
          </p:grpSpPr>
          <p:sp>
            <p:nvSpPr>
              <p:cNvPr id="85" name="Isosceles Triangle 84"/>
              <p:cNvSpPr/>
              <p:nvPr/>
            </p:nvSpPr>
            <p:spPr>
              <a:xfrm>
                <a:off x="4204447" y="1499854"/>
                <a:ext cx="2813726" cy="1071896"/>
              </a:xfrm>
              <a:prstGeom prst="triangle">
                <a:avLst>
                  <a:gd name="adj" fmla="val 23853"/>
                </a:avLst>
              </a:prstGeom>
              <a:solidFill>
                <a:srgbClr val="00B0F0">
                  <a:alpha val="50196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Isosceles Triangle 85"/>
              <p:cNvSpPr/>
              <p:nvPr/>
            </p:nvSpPr>
            <p:spPr>
              <a:xfrm rot="10800000">
                <a:off x="4204447" y="2552700"/>
                <a:ext cx="2813726" cy="1071896"/>
              </a:xfrm>
              <a:prstGeom prst="triangle">
                <a:avLst>
                  <a:gd name="adj" fmla="val 23853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7" name="TextBox 86"/>
          <p:cNvSpPr txBox="1"/>
          <p:nvPr/>
        </p:nvSpPr>
        <p:spPr>
          <a:xfrm>
            <a:off x="1256396" y="92075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94396" y="2114275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71352" y="2119609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3400" y="438150"/>
            <a:ext cx="449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 and 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PQR  are congruent to each other.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1316</Words>
  <Application>Microsoft Office PowerPoint</Application>
  <PresentationFormat>On-screen Show (16:9)</PresentationFormat>
  <Paragraphs>517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Rounded MT Bold</vt:lpstr>
      <vt:lpstr>BadaBoom BB</vt:lpstr>
      <vt:lpstr>Bookman Old Style</vt:lpstr>
      <vt:lpstr>Calibri</vt:lpstr>
      <vt:lpstr>Cambria Math</vt:lpstr>
      <vt:lpstr>Stencil</vt:lpstr>
      <vt:lpstr>Symbol</vt:lpstr>
      <vt:lpstr>Wingdings</vt:lpstr>
      <vt:lpstr>2_Office Theme</vt:lpstr>
      <vt:lpstr>3_Office Theme</vt:lpstr>
      <vt:lpstr>PowerPoint Presentation</vt:lpstr>
      <vt:lpstr>Triangles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467</cp:revision>
  <dcterms:created xsi:type="dcterms:W3CDTF">2002-01-09T06:23:01Z</dcterms:created>
  <dcterms:modified xsi:type="dcterms:W3CDTF">2022-04-23T03:54:01Z</dcterms:modified>
</cp:coreProperties>
</file>