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1" r:id="rId3"/>
  </p:sldMasterIdLst>
  <p:notesMasterIdLst>
    <p:notesMasterId r:id="rId19"/>
  </p:notesMasterIdLst>
  <p:sldIdLst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7754-69D8-4E42-9660-CF67AAC086D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9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0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0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5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598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765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578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4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3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41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69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9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/>
          <p:cNvSpPr/>
          <p:nvPr/>
        </p:nvSpPr>
        <p:spPr>
          <a:xfrm>
            <a:off x="1108694" y="808262"/>
            <a:ext cx="1592613" cy="2662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558836" y="4639255"/>
            <a:ext cx="1688682" cy="31438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617424" y="4655522"/>
            <a:ext cx="718867" cy="29322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82" name="Arc 181"/>
          <p:cNvSpPr/>
          <p:nvPr/>
        </p:nvSpPr>
        <p:spPr>
          <a:xfrm>
            <a:off x="5873017" y="-33408"/>
            <a:ext cx="1080000" cy="1080000"/>
          </a:xfrm>
          <a:prstGeom prst="arc">
            <a:avLst>
              <a:gd name="adj1" fmla="val 3140567"/>
              <a:gd name="adj2" fmla="val 7433136"/>
            </a:avLst>
          </a:prstGeom>
          <a:solidFill>
            <a:srgbClr val="FFCC6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0543" y="1771127"/>
            <a:ext cx="1740838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897975" y="4088867"/>
            <a:ext cx="694439" cy="29378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5817207" y="2540298"/>
            <a:ext cx="687563" cy="28514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452112" y="2857944"/>
            <a:ext cx="722636" cy="27402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567963" y="2699905"/>
            <a:ext cx="715898" cy="2880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664417" y="4002022"/>
            <a:ext cx="1665054" cy="2880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38508" y="3334840"/>
            <a:ext cx="1674999" cy="30620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607104" y="2699905"/>
            <a:ext cx="798705" cy="2880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91120" y="3977155"/>
            <a:ext cx="779821" cy="2880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569816" y="3347905"/>
            <a:ext cx="950810" cy="3001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33475" y="1047750"/>
            <a:ext cx="288000" cy="288000"/>
          </a:xfrm>
          <a:prstGeom prst="ellipse">
            <a:avLst/>
          </a:prstGeom>
          <a:noFill/>
          <a:ln w="19050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3855" y="1051985"/>
            <a:ext cx="691241" cy="279531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5" name="Arc 134"/>
          <p:cNvSpPr/>
          <p:nvPr/>
        </p:nvSpPr>
        <p:spPr>
          <a:xfrm>
            <a:off x="5863318" y="-39758"/>
            <a:ext cx="1080000" cy="1080000"/>
          </a:xfrm>
          <a:prstGeom prst="arc">
            <a:avLst>
              <a:gd name="adj1" fmla="val 5184390"/>
              <a:gd name="adj2" fmla="val 7310416"/>
            </a:avLst>
          </a:prstGeom>
          <a:solidFill>
            <a:srgbClr val="FFFF00"/>
          </a:solidFill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34" name="Arc 133"/>
          <p:cNvSpPr/>
          <p:nvPr/>
        </p:nvSpPr>
        <p:spPr>
          <a:xfrm>
            <a:off x="5156961" y="1573766"/>
            <a:ext cx="720000" cy="720000"/>
          </a:xfrm>
          <a:prstGeom prst="arc">
            <a:avLst>
              <a:gd name="adj1" fmla="val 18062745"/>
              <a:gd name="adj2" fmla="val 0"/>
            </a:avLst>
          </a:prstGeom>
          <a:solidFill>
            <a:srgbClr val="FFFF00"/>
          </a:solidFill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5871781" y="-31494"/>
            <a:ext cx="1080000" cy="1080000"/>
          </a:xfrm>
          <a:prstGeom prst="arc">
            <a:avLst>
              <a:gd name="adj1" fmla="val 3140567"/>
              <a:gd name="adj2" fmla="val 5244698"/>
            </a:avLst>
          </a:prstGeom>
          <a:solidFill>
            <a:srgbClr val="FFCC6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>
            <a:off x="7128000" y="1577457"/>
            <a:ext cx="720000" cy="720000"/>
          </a:xfrm>
          <a:prstGeom prst="arc">
            <a:avLst>
              <a:gd name="adj1" fmla="val 13981806"/>
              <a:gd name="adj2" fmla="val 0"/>
            </a:avLst>
          </a:prstGeom>
          <a:solidFill>
            <a:srgbClr val="FFC000"/>
          </a:solidFill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6120000" y="1575116"/>
            <a:ext cx="720000" cy="720000"/>
          </a:xfrm>
          <a:prstGeom prst="arc">
            <a:avLst>
              <a:gd name="adj1" fmla="val 16000087"/>
              <a:gd name="adj2" fmla="val 0"/>
            </a:avLst>
          </a:prstGeom>
          <a:solidFill>
            <a:srgbClr val="FFC0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536000" y="2519905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 –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LAC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5263"/>
            <a:ext cx="1081088" cy="3603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 PS 2—12</a:t>
            </a:r>
            <a:endParaRPr lang="en-IN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000" y="529952"/>
            <a:ext cx="479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Q.   The side BC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is produced to D.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 The bisector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 meets BC at L.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  Prove that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+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ACD = 2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ALC</a:t>
            </a:r>
            <a:endParaRPr lang="en-IN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3635905"/>
            <a:ext cx="380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ALC is an exterior angle of ABL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59712" y="3959905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ABL  +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36000" y="1835905"/>
            <a:ext cx="0" cy="316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364088" y="169952"/>
            <a:ext cx="3384000" cy="2103718"/>
            <a:chOff x="5868000" y="180000"/>
            <a:chExt cx="3384000" cy="2103718"/>
          </a:xfrm>
        </p:grpSpPr>
        <p:grpSp>
          <p:nvGrpSpPr>
            <p:cNvPr id="13" name="Group 12"/>
            <p:cNvGrpSpPr/>
            <p:nvPr/>
          </p:nvGrpSpPr>
          <p:grpSpPr>
            <a:xfrm>
              <a:off x="5868000" y="180000"/>
              <a:ext cx="3384000" cy="2103718"/>
              <a:chOff x="5616000" y="862836"/>
              <a:chExt cx="3384000" cy="2103718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5760000" y="2628000"/>
                <a:ext cx="32400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8580196" y="262800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IN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688196" y="25920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760000" y="1186836"/>
                <a:ext cx="900000" cy="144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659912" y="1186836"/>
                <a:ext cx="72000" cy="144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595912" y="2626836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IN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587912" y="2626836"/>
                <a:ext cx="3161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L</a:t>
                </a:r>
                <a:endParaRPr lang="en-IN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15912" y="86283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IN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16000" y="2626836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IN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126" name="Straight Arrow Connector 125"/>
            <p:cNvCxnSpPr/>
            <p:nvPr/>
          </p:nvCxnSpPr>
          <p:spPr>
            <a:xfrm flipH="1" flipV="1">
              <a:off x="6912360" y="504000"/>
              <a:ext cx="1080000" cy="144000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300000" y="709952"/>
            <a:ext cx="72000" cy="7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480000" y="709952"/>
            <a:ext cx="72000" cy="7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484800" y="3959905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79512" y="395990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ALC   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20000" y="17279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…(i)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79512" y="2339905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 is an exterior angle of ALC,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473760" y="266390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LAC  +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644000" y="2231905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Adding (ii) and (iii),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24648" y="266390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29752" y="266390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 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20000" y="2807905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08856" y="2807905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2 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620000" y="374390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[From (i)]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81816" y="3311904"/>
            <a:ext cx="12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9200" y="3311904"/>
            <a:ext cx="126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LAC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000" y="3311904"/>
            <a:ext cx="140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08000" y="3311905"/>
            <a:ext cx="93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…(ii)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69856" y="2015905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[Ray AL bisects BAC]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756480"/>
            <a:ext cx="186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BAL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LAC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99500" y="46185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…(iii)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36000" y="316790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74631" y="3157857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59008" y="3455905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8856" y="3455905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2 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29400" y="4067905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2 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36000" y="4067905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38800" y="4067905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29400" y="4427905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2 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36000" y="442790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38800" y="4427905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39104" y="3267805"/>
            <a:ext cx="460332" cy="13097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742332" y="3559106"/>
            <a:ext cx="467534" cy="12706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415032" y="493952"/>
            <a:ext cx="72000" cy="1440000"/>
          </a:xfrm>
          <a:prstGeom prst="straightConnector1">
            <a:avLst/>
          </a:prstGeom>
          <a:ln w="38100">
            <a:solidFill>
              <a:srgbClr val="009900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416728" y="493952"/>
            <a:ext cx="1071272" cy="1441164"/>
            <a:chOff x="6416728" y="504000"/>
            <a:chExt cx="1071272" cy="1441164"/>
          </a:xfrm>
        </p:grpSpPr>
        <p:cxnSp>
          <p:nvCxnSpPr>
            <p:cNvPr id="71" name="Straight Arrow Connector 70"/>
            <p:cNvCxnSpPr/>
            <p:nvPr/>
          </p:nvCxnSpPr>
          <p:spPr>
            <a:xfrm flipH="1" flipV="1">
              <a:off x="6416728" y="504000"/>
              <a:ext cx="72000" cy="1441164"/>
            </a:xfrm>
            <a:prstGeom prst="straightConnector1">
              <a:avLst/>
            </a:prstGeom>
            <a:ln w="38100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480000" y="1944000"/>
              <a:ext cx="1008000" cy="0"/>
            </a:xfrm>
            <a:prstGeom prst="straightConnector1">
              <a:avLst/>
            </a:prstGeom>
            <a:ln w="38100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 flipH="1" flipV="1">
            <a:off x="6419424" y="493952"/>
            <a:ext cx="1080000" cy="1440000"/>
          </a:xfrm>
          <a:prstGeom prst="straightConnector1">
            <a:avLst/>
          </a:prstGeom>
          <a:ln w="38100">
            <a:solidFill>
              <a:srgbClr val="0066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08096" y="1928868"/>
            <a:ext cx="1260000" cy="0"/>
          </a:xfrm>
          <a:prstGeom prst="straightConnector1">
            <a:avLst/>
          </a:prstGeom>
          <a:ln w="38100">
            <a:solidFill>
              <a:srgbClr val="0066FF"/>
            </a:solidFill>
            <a:prstDash val="solid"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rved Down Arrow 121"/>
          <p:cNvSpPr/>
          <p:nvPr/>
        </p:nvSpPr>
        <p:spPr>
          <a:xfrm flipH="1">
            <a:off x="972000" y="2339905"/>
            <a:ext cx="1260000" cy="360000"/>
          </a:xfrm>
          <a:prstGeom prst="curved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477944" y="514048"/>
            <a:ext cx="903693" cy="1440000"/>
          </a:xfrm>
          <a:prstGeom prst="straightConnector1">
            <a:avLst/>
          </a:prstGeom>
          <a:ln w="38100">
            <a:solidFill>
              <a:srgbClr val="0066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508088" y="1933952"/>
            <a:ext cx="971912" cy="0"/>
          </a:xfrm>
          <a:prstGeom prst="straightConnector1">
            <a:avLst/>
          </a:prstGeom>
          <a:ln w="38100">
            <a:solidFill>
              <a:srgbClr val="0066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56373" y="3959860"/>
            <a:ext cx="1776822" cy="338554"/>
            <a:chOff x="2774931" y="5344062"/>
            <a:chExt cx="1776822" cy="338554"/>
          </a:xfrm>
        </p:grpSpPr>
        <p:sp>
          <p:nvSpPr>
            <p:cNvPr id="166" name="Rounded Rectangle 165"/>
            <p:cNvSpPr/>
            <p:nvPr/>
          </p:nvSpPr>
          <p:spPr>
            <a:xfrm>
              <a:off x="2879636" y="5380062"/>
              <a:ext cx="1665054" cy="28800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74931" y="5344062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ABL  +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13062" y="5344062"/>
              <a:ext cx="838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BAL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5618" y="3964020"/>
            <a:ext cx="782735" cy="338554"/>
            <a:chOff x="1341970" y="5344062"/>
            <a:chExt cx="782735" cy="338554"/>
          </a:xfrm>
          <a:solidFill>
            <a:schemeClr val="tx2">
              <a:lumMod val="75000"/>
            </a:schemeClr>
          </a:solidFill>
        </p:grpSpPr>
        <p:sp>
          <p:nvSpPr>
            <p:cNvPr id="169" name="Rounded Rectangle 168"/>
            <p:cNvSpPr/>
            <p:nvPr/>
          </p:nvSpPr>
          <p:spPr>
            <a:xfrm>
              <a:off x="1341970" y="5348759"/>
              <a:ext cx="779821" cy="30269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>
                <a:solidFill>
                  <a:prstClr val="white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351736" y="5344062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ALC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2343661" y="461257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7416" y="461726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473894" y="4623981"/>
            <a:ext cx="2025871" cy="338554"/>
            <a:chOff x="2805075" y="5344062"/>
            <a:chExt cx="2025871" cy="338554"/>
          </a:xfrm>
        </p:grpSpPr>
        <p:sp>
          <p:nvSpPr>
            <p:cNvPr id="177" name="TextBox 176"/>
            <p:cNvSpPr txBox="1"/>
            <p:nvPr/>
          </p:nvSpPr>
          <p:spPr>
            <a:xfrm>
              <a:off x="2805075" y="5344062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ABL  +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40212" y="5344062"/>
              <a:ext cx="1090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BAL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568205" y="4617377"/>
            <a:ext cx="107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ALC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8999" y="-704850"/>
            <a:ext cx="6770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4490" y="1285391"/>
            <a:ext cx="812146" cy="362054"/>
            <a:chOff x="209508" y="1368000"/>
            <a:chExt cx="862110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19420" y="1421366"/>
              <a:ext cx="852198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508" y="1368000"/>
              <a:ext cx="81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 Antiqua" pitchFamily="18" charset="0"/>
                </a:rPr>
                <a:t>Proof :</a:t>
              </a:r>
              <a:endParaRPr lang="en-IN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69909" y="-9034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76" name="Rounded Rectangle 17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1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6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0"/>
                            </p:stCondLst>
                            <p:childTnLst>
                              <p:par>
                                <p:cTn id="2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0"/>
                            </p:stCondLst>
                            <p:childTnLst>
                              <p:par>
                                <p:cTn id="2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8.33076E-8 L -0.11927 0.12681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6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232E-6 L 0.22917 0.12619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6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51" grpId="0" animBg="1"/>
      <p:bldP spid="151" grpId="1" animBg="1"/>
      <p:bldP spid="154" grpId="0" animBg="1"/>
      <p:bldP spid="154" grpId="1" animBg="1"/>
      <p:bldP spid="182" grpId="0" animBg="1"/>
      <p:bldP spid="182" grpId="1" animBg="1"/>
      <p:bldP spid="12" grpId="0" animBg="1"/>
      <p:bldP spid="12" grpId="1" animBg="1"/>
      <p:bldP spid="158" grpId="0" animBg="1"/>
      <p:bldP spid="158" grpId="1" animBg="1"/>
      <p:bldP spid="162" grpId="0" animBg="1"/>
      <p:bldP spid="162" grpId="1" animBg="1"/>
      <p:bldP spid="163" grpId="0" animBg="1"/>
      <p:bldP spid="163" grpId="1" animBg="1"/>
      <p:bldP spid="121" grpId="0" animBg="1"/>
      <p:bldP spid="121" grpId="1" animBg="1"/>
      <p:bldP spid="140" grpId="0" animBg="1"/>
      <p:bldP spid="140" grpId="1" animBg="1"/>
      <p:bldP spid="160" grpId="0" animBg="1"/>
      <p:bldP spid="160" grpId="1" animBg="1"/>
      <p:bldP spid="119" grpId="0" animBg="1"/>
      <p:bldP spid="119" grpId="1" animBg="1"/>
      <p:bldP spid="139" grpId="0" animBg="1"/>
      <p:bldP spid="139" grpId="1" animBg="1"/>
      <p:bldP spid="159" grpId="0" animBg="1"/>
      <p:bldP spid="159" grpId="1" animBg="1"/>
      <p:bldP spid="9" grpId="0" animBg="1"/>
      <p:bldP spid="9" grpId="1" animBg="1"/>
      <p:bldP spid="6" grpId="0" animBg="1"/>
      <p:bldP spid="6" grpId="1" animBg="1"/>
      <p:bldP spid="135" grpId="0" animBg="1"/>
      <p:bldP spid="135" grpId="1" animBg="1"/>
      <p:bldP spid="134" grpId="0" animBg="1"/>
      <p:bldP spid="134" grpId="1" animBg="1"/>
      <p:bldP spid="118" grpId="0" animBg="1"/>
      <p:bldP spid="118" grpId="1" animBg="1"/>
      <p:bldP spid="82" grpId="0" animBg="1"/>
      <p:bldP spid="82" grpId="1" animBg="1"/>
      <p:bldP spid="25" grpId="0" animBg="1"/>
      <p:bldP spid="25" grpId="1" animBg="1"/>
      <p:bldP spid="25" grpId="2" animBg="1"/>
      <p:bldP spid="25" grpId="3" animBg="1"/>
      <p:bldP spid="150" grpId="0"/>
      <p:bldP spid="17" grpId="0"/>
      <p:bldP spid="49" grpId="0"/>
      <p:bldP spid="20" grpId="0" animBg="1"/>
      <p:bldP spid="128" grpId="0" animBg="1"/>
      <p:bldP spid="136" grpId="0"/>
      <p:bldP spid="137" grpId="0"/>
      <p:bldP spid="138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90" grpId="0"/>
      <p:bldP spid="91" grpId="0"/>
      <p:bldP spid="92" grpId="0"/>
      <p:bldP spid="93" grpId="0"/>
      <p:bldP spid="94" grpId="0"/>
      <p:bldP spid="95" grpId="0"/>
      <p:bldP spid="10" grpId="0"/>
      <p:bldP spid="98" grpId="0"/>
      <p:bldP spid="99" grpId="0"/>
      <p:bldP spid="101" grpId="0"/>
      <p:bldP spid="102" grpId="0"/>
      <p:bldP spid="11" grpId="0"/>
      <p:bldP spid="103" grpId="0"/>
      <p:bldP spid="104" grpId="0"/>
      <p:bldP spid="105" grpId="0"/>
      <p:bldP spid="106" grpId="0"/>
      <p:bldP spid="107" grpId="0"/>
      <p:bldP spid="108" grpId="0"/>
      <p:bldP spid="122" grpId="0" animBg="1"/>
      <p:bldP spid="122" grpId="1" animBg="1"/>
      <p:bldP spid="173" grpId="0"/>
      <p:bldP spid="174" grpId="0"/>
      <p:bldP spid="1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738845" y="1779606"/>
            <a:ext cx="1242887" cy="274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17692" y="2953680"/>
            <a:ext cx="685450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98763" y="2973776"/>
            <a:ext cx="692305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05171" y="3630006"/>
            <a:ext cx="666070" cy="27073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01895" y="2655998"/>
            <a:ext cx="609014" cy="27344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5" name="Arc 44"/>
          <p:cNvSpPr/>
          <p:nvPr/>
        </p:nvSpPr>
        <p:spPr>
          <a:xfrm flipH="1">
            <a:off x="5930475" y="2232032"/>
            <a:ext cx="731520" cy="731520"/>
          </a:xfrm>
          <a:prstGeom prst="arc">
            <a:avLst>
              <a:gd name="adj1" fmla="val 19715310"/>
              <a:gd name="adj2" fmla="val 21578066"/>
            </a:avLst>
          </a:prstGeom>
          <a:solidFill>
            <a:srgbClr val="00FF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>
            <a:off x="5930336" y="2232617"/>
            <a:ext cx="731520" cy="731520"/>
          </a:xfrm>
          <a:prstGeom prst="arc">
            <a:avLst>
              <a:gd name="adj1" fmla="val 18064760"/>
              <a:gd name="adj2" fmla="val 21578066"/>
            </a:avLst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>
            <a:off x="5930546" y="2233110"/>
            <a:ext cx="731520" cy="731520"/>
          </a:xfrm>
          <a:prstGeom prst="arc">
            <a:avLst>
              <a:gd name="adj1" fmla="val 12667813"/>
              <a:gd name="adj2" fmla="val 18071275"/>
            </a:avLst>
          </a:prstGeom>
          <a:solidFill>
            <a:srgbClr val="FF66FF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20000" y="510720"/>
            <a:ext cx="3248142" cy="2426554"/>
            <a:chOff x="4320000" y="432000"/>
            <a:chExt cx="3248142" cy="2426554"/>
          </a:xfrm>
        </p:grpSpPr>
        <p:grpSp>
          <p:nvGrpSpPr>
            <p:cNvPr id="13" name="Group 12"/>
            <p:cNvGrpSpPr/>
            <p:nvPr/>
          </p:nvGrpSpPr>
          <p:grpSpPr>
            <a:xfrm>
              <a:off x="4500000" y="720000"/>
              <a:ext cx="2880000" cy="1800000"/>
              <a:chOff x="5040000" y="720000"/>
              <a:chExt cx="2880000" cy="18000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5040000" y="1440000"/>
                <a:ext cx="1800000" cy="1080000"/>
              </a:xfrm>
              <a:prstGeom prst="triangle">
                <a:avLst>
                  <a:gd name="adj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6840000" y="720000"/>
                <a:ext cx="1080000" cy="1800000"/>
              </a:xfrm>
              <a:prstGeom prst="triangle">
                <a:avLst>
                  <a:gd name="adj" fmla="val 10000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56000" y="1152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20000" y="25200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20000" y="25200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00000" y="252000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36000" y="432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00000" y="2376000"/>
              <a:ext cx="144000" cy="14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36000" y="2376000"/>
              <a:ext cx="144000" cy="14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00000">
              <a:off x="5256000" y="18000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-3600000">
              <a:off x="6696000" y="14760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4000" y="2358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7236000" y="1512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51296" y="2916864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 + ACE + ECD  = 180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06925" y="2916864"/>
            <a:ext cx="2529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[Angles in a straight line]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1296" y="2592864"/>
            <a:ext cx="1717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90 …(i)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5597" y="3235008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563" y="3235008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ACE 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1400" y="3235008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5075" y="3235008"/>
            <a:ext cx="626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75665" y="3580706"/>
            <a:ext cx="863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ACE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9783" y="3580706"/>
            <a:ext cx="381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75943" y="3580706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57519" y="3580706"/>
            <a:ext cx="671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7747" y="396745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75665" y="3967458"/>
            <a:ext cx="89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ACE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4168" y="3967458"/>
            <a:ext cx="66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65368" y="4327498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ACE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96437" y="4327498"/>
            <a:ext cx="632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61838" y="4327498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90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4418" y="4687538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ACE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94988" y="4687538"/>
            <a:ext cx="634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06925" y="3967458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(i)]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628" y="22462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59522" y="233961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sz="16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2816" y="32350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2816" y="358070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2816" y="396745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16" y="43274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816" y="468753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98266" y="2616126"/>
            <a:ext cx="2889925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 rot="18187059">
            <a:off x="5570933" y="2260457"/>
            <a:ext cx="203558" cy="31330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 rot="20220166">
            <a:off x="6018221" y="1887672"/>
            <a:ext cx="203558" cy="31330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Down Arrow 68"/>
          <p:cNvSpPr/>
          <p:nvPr/>
        </p:nvSpPr>
        <p:spPr>
          <a:xfrm rot="2664176">
            <a:off x="6691341" y="2112289"/>
            <a:ext cx="203558" cy="31330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>
            <a:off x="1868689" y="3736791"/>
            <a:ext cx="1598848" cy="293158"/>
          </a:xfrm>
          <a:prstGeom prst="curved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00" y="514048"/>
            <a:ext cx="586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Q. In the adjoining figure,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ABC = CDE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.  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CE, BC =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ED.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Show 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(a) ABC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CDE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(b) BAC =ECD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c)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ACE = 90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0859" y="2116694"/>
            <a:ext cx="773958" cy="369332"/>
            <a:chOff x="121540" y="1378420"/>
            <a:chExt cx="950078" cy="404017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19420" y="1421366"/>
              <a:ext cx="852198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1540" y="1378420"/>
              <a:ext cx="942882" cy="404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 Antiqua" pitchFamily="18" charset="0"/>
                </a:rPr>
                <a:t>Proof :</a:t>
              </a:r>
              <a:endParaRPr lang="en-IN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69909" y="1014"/>
            <a:ext cx="2837994" cy="400110"/>
            <a:chOff x="2969909" y="-9034"/>
            <a:chExt cx="2837994" cy="400110"/>
          </a:xfrm>
          <a:solidFill>
            <a:schemeClr val="bg2">
              <a:lumMod val="90000"/>
            </a:schemeClr>
          </a:solidFill>
        </p:grpSpPr>
        <p:sp>
          <p:nvSpPr>
            <p:cNvPr id="93" name="Rounded Rectangle 92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28127" y="-9034"/>
              <a:ext cx="27797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258461" y="4687538"/>
            <a:ext cx="8490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8142" y="-1009650"/>
            <a:ext cx="98457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14783" y="4670296"/>
            <a:ext cx="1347896" cy="366564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50"/>
                            </p:stCondLst>
                            <p:childTnLst>
                              <p:par>
                                <p:cTn id="2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7" grpId="0" animBg="1"/>
      <p:bldP spid="77" grpId="1" animBg="1"/>
      <p:bldP spid="76" grpId="0" animBg="1"/>
      <p:bldP spid="76" grpId="1" animBg="1"/>
      <p:bldP spid="7" grpId="0" animBg="1"/>
      <p:bldP spid="7" grpId="1" animBg="1"/>
      <p:bldP spid="60" grpId="0" animBg="1"/>
      <p:bldP spid="60" grpId="1" animBg="1"/>
      <p:bldP spid="45" grpId="0" animBg="1"/>
      <p:bldP spid="59" grpId="0" animBg="1"/>
      <p:bldP spid="4" grpId="0"/>
      <p:bldP spid="5" grpId="0"/>
      <p:bldP spid="44" grpId="0"/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4" grpId="0"/>
      <p:bldP spid="65" grpId="0"/>
      <p:bldP spid="66" grpId="0"/>
      <p:bldP spid="2" grpId="0" animBg="1"/>
      <p:bldP spid="2" grpId="1" animBg="1"/>
      <p:bldP spid="2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8" grpId="0" animBg="1"/>
      <p:bldP spid="78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837563" y="4450679"/>
            <a:ext cx="1115976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594970" y="3238362"/>
            <a:ext cx="658704" cy="26361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162401" y="2976726"/>
            <a:ext cx="422370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15667" y="2977996"/>
            <a:ext cx="671944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712917" y="3218481"/>
            <a:ext cx="685450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99819" y="4225893"/>
            <a:ext cx="304149" cy="26361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825513" y="4188322"/>
            <a:ext cx="678663" cy="24344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872850" y="3218481"/>
            <a:ext cx="658704" cy="2743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55007" y="1943316"/>
            <a:ext cx="1293353" cy="243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8907" y="1705543"/>
            <a:ext cx="1531726" cy="245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25373" y="1450109"/>
            <a:ext cx="1562513" cy="2483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11749" y="1189445"/>
            <a:ext cx="1255316" cy="2533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421677" y="924942"/>
            <a:ext cx="967973" cy="245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19562" y="908014"/>
            <a:ext cx="958389" cy="2533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957718" y="691225"/>
            <a:ext cx="2188853" cy="2970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" y="654720"/>
            <a:ext cx="586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Q. In the adjoining figure,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ABC = CDE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.  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CE, BC =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ED.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Show 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(a) ABC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CDE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(b) BAC =ECD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(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c)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ACE = 90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4500000" y="1518085"/>
            <a:ext cx="1800000" cy="1080000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 flipH="1">
            <a:off x="5930475" y="2232032"/>
            <a:ext cx="731520" cy="731520"/>
          </a:xfrm>
          <a:prstGeom prst="arc">
            <a:avLst>
              <a:gd name="adj1" fmla="val 19715310"/>
              <a:gd name="adj2" fmla="val 21578066"/>
            </a:avLst>
          </a:prstGeom>
          <a:solidFill>
            <a:srgbClr val="00FF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4" name="Arc 113"/>
          <p:cNvSpPr/>
          <p:nvPr/>
        </p:nvSpPr>
        <p:spPr>
          <a:xfrm>
            <a:off x="5930546" y="2233110"/>
            <a:ext cx="731520" cy="731520"/>
          </a:xfrm>
          <a:prstGeom prst="arc">
            <a:avLst>
              <a:gd name="adj1" fmla="val 12667813"/>
              <a:gd name="adj2" fmla="val 18071275"/>
            </a:avLst>
          </a:prstGeom>
          <a:solidFill>
            <a:srgbClr val="FF66FF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6300655" y="798720"/>
            <a:ext cx="1080000" cy="1800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>
            <a:off x="4134240" y="1152325"/>
            <a:ext cx="731520" cy="731520"/>
          </a:xfrm>
          <a:prstGeom prst="arc">
            <a:avLst>
              <a:gd name="adj1" fmla="val 1838378"/>
              <a:gd name="adj2" fmla="val 5396109"/>
            </a:avLst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3" name="Arc 112"/>
          <p:cNvSpPr/>
          <p:nvPr/>
        </p:nvSpPr>
        <p:spPr>
          <a:xfrm>
            <a:off x="5930336" y="2232617"/>
            <a:ext cx="731520" cy="731520"/>
          </a:xfrm>
          <a:prstGeom prst="arc">
            <a:avLst>
              <a:gd name="adj1" fmla="val 18064760"/>
              <a:gd name="adj2" fmla="val 21578066"/>
            </a:avLst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97850" y="2462120"/>
            <a:ext cx="144000" cy="144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35631" y="2453425"/>
            <a:ext cx="144000" cy="144000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912" y="2693344"/>
            <a:ext cx="4260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ABC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CDE,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 = CDE = 90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</a:p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Hypt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 AC =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hypt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 CE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     BC = ED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ABC  CDE</a:t>
            </a:r>
          </a:p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 = ECD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BAC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ECD = 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ACB 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369582" y="31831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788000" y="2922720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320000" y="510720"/>
            <a:ext cx="3248142" cy="2426554"/>
            <a:chOff x="4320000" y="432000"/>
            <a:chExt cx="3248142" cy="2426554"/>
          </a:xfrm>
        </p:grpSpPr>
        <p:grpSp>
          <p:nvGrpSpPr>
            <p:cNvPr id="13" name="Group 12"/>
            <p:cNvGrpSpPr/>
            <p:nvPr/>
          </p:nvGrpSpPr>
          <p:grpSpPr>
            <a:xfrm>
              <a:off x="4500000" y="720000"/>
              <a:ext cx="2880000" cy="1800000"/>
              <a:chOff x="5040000" y="720000"/>
              <a:chExt cx="2880000" cy="18000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5040000" y="1440000"/>
                <a:ext cx="1800000" cy="1080000"/>
              </a:xfrm>
              <a:prstGeom prst="triangle">
                <a:avLst>
                  <a:gd name="adj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6840000" y="720000"/>
                <a:ext cx="1080000" cy="1800000"/>
              </a:xfrm>
              <a:prstGeom prst="triangle">
                <a:avLst>
                  <a:gd name="adj" fmla="val 10000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56000" y="1152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20000" y="25200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20000" y="25200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00000" y="252000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36000" y="432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00000" y="2376000"/>
              <a:ext cx="144000" cy="14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45350" y="2376000"/>
              <a:ext cx="144000" cy="14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00000">
              <a:off x="5256000" y="18000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-3600000">
              <a:off x="6696000" y="14760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4000" y="2358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7236000" y="1512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IN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369582" y="29311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69582" y="341395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69582" y="3640554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[RHS rule]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69582" y="3896804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[c.p.c.t.]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8000" y="2922720"/>
            <a:ext cx="3355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ABC,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 + ABC + ACB = 180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8000" y="3950938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94559" y="3950938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+ 90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93472" y="3950938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35584" y="3950938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45536" y="4238938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90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09352" y="3560670"/>
            <a:ext cx="4715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[Sum of all angles of a triangle is 180</a:t>
            </a:r>
            <a:r>
              <a:rPr lang="en-US" sz="1400" b="1" baseline="30000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35584" y="4238938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180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88024" y="4245576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       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93472" y="4238938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89852" y="4562938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       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=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72160" y="456293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80802" y="456293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…(i)</a:t>
            </a:r>
            <a:endParaRPr lang="en-IN" sz="1600" b="1" baseline="300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26628" y="22462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38149" y="1509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59522" y="233961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sz="16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500780" y="1533468"/>
            <a:ext cx="1787696" cy="106048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20000" flipH="1">
            <a:off x="6340134" y="811420"/>
            <a:ext cx="1006912" cy="18001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256000" y="1604753"/>
            <a:ext cx="1732067" cy="616067"/>
            <a:chOff x="5408400" y="1602887"/>
            <a:chExt cx="1732067" cy="616067"/>
          </a:xfrm>
        </p:grpSpPr>
        <p:sp>
          <p:nvSpPr>
            <p:cNvPr id="51" name="TextBox 50"/>
            <p:cNvSpPr txBox="1"/>
            <p:nvPr/>
          </p:nvSpPr>
          <p:spPr>
            <a:xfrm rot="1800000">
              <a:off x="5408400" y="18804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8000000">
              <a:off x="6848400" y="1556400"/>
              <a:ext cx="245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4507131" y="2601733"/>
            <a:ext cx="1810433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21540000" flipH="1">
            <a:off x="7374403" y="807798"/>
            <a:ext cx="13379" cy="179263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82993" y="241767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IN" sz="1600" b="1" dirty="0">
              <a:solidFill>
                <a:srgbClr val="FF0000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7240789" y="159277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IN" sz="1600" b="1" dirty="0">
              <a:solidFill>
                <a:srgbClr val="FF0000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18959" y="2269593"/>
            <a:ext cx="786765" cy="369332"/>
            <a:chOff x="169073" y="1396575"/>
            <a:chExt cx="902545" cy="369332"/>
          </a:xfrm>
        </p:grpSpPr>
        <p:sp>
          <p:nvSpPr>
            <p:cNvPr id="158" name="Rectangle 157"/>
            <p:cNvSpPr/>
            <p:nvPr/>
          </p:nvSpPr>
          <p:spPr bwMode="auto">
            <a:xfrm>
              <a:off x="219420" y="1421366"/>
              <a:ext cx="852198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69073" y="1396575"/>
              <a:ext cx="777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 Antiqua" pitchFamily="18" charset="0"/>
                </a:rPr>
                <a:t>Proof :</a:t>
              </a:r>
              <a:endParaRPr lang="en-IN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969909" y="1014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61" name="Rounded Rectangle 160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679426" y="3677434"/>
            <a:ext cx="1518843" cy="285836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86690" y="3943350"/>
            <a:ext cx="1580514" cy="256200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50"/>
                            </p:stCondLst>
                            <p:childTnLst>
                              <p:par>
                                <p:cTn id="45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50"/>
                            </p:stCondLst>
                            <p:childTnLst>
                              <p:par>
                                <p:cTn id="4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5" grpId="0" animBg="1"/>
      <p:bldP spid="145" grpId="1" animBg="1"/>
      <p:bldP spid="143" grpId="0" animBg="1"/>
      <p:bldP spid="143" grpId="1" animBg="1"/>
      <p:bldP spid="144" grpId="0" animBg="1"/>
      <p:bldP spid="144" grpId="1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39" grpId="0" animBg="1"/>
      <p:bldP spid="139" grpId="1" animBg="1"/>
      <p:bldP spid="134" grpId="0" animBg="1"/>
      <p:bldP spid="133" grpId="0" animBg="1"/>
      <p:bldP spid="133" grpId="1" animBg="1"/>
      <p:bldP spid="132" grpId="0" animBg="1"/>
      <p:bldP spid="132" grpId="1" animBg="1"/>
      <p:bldP spid="131" grpId="0" animBg="1"/>
      <p:bldP spid="130" grpId="0" animBg="1"/>
      <p:bldP spid="130" grpId="1" animBg="1"/>
      <p:bldP spid="129" grpId="0" animBg="1"/>
      <p:bldP spid="129" grpId="1" animBg="1"/>
      <p:bldP spid="128" grpId="0" animBg="1"/>
      <p:bldP spid="128" grpId="1" animBg="1"/>
      <p:bldP spid="57" grpId="0" animBg="1"/>
      <p:bldP spid="57" grpId="1" animBg="1"/>
      <p:bldP spid="57" grpId="2" animBg="1"/>
      <p:bldP spid="57" grpId="3" animBg="1"/>
      <p:bldP spid="115" grpId="0" animBg="1"/>
      <p:bldP spid="114" grpId="0" animBg="1"/>
      <p:bldP spid="58" grpId="0" animBg="1"/>
      <p:bldP spid="58" grpId="1" animBg="1"/>
      <p:bldP spid="17" grpId="0" animBg="1"/>
      <p:bldP spid="113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95" grpId="0"/>
      <p:bldP spid="90" grpId="0"/>
      <p:bldP spid="91" grpId="0"/>
      <p:bldP spid="92" grpId="0"/>
      <p:bldP spid="93" grpId="0"/>
      <p:bldP spid="22" grpId="0"/>
      <p:bldP spid="97" grpId="0"/>
      <p:bldP spid="98" grpId="0"/>
      <p:bldP spid="23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22" grpId="0"/>
      <p:bldP spid="123" grpId="0"/>
      <p:bldP spid="124" grpId="0"/>
      <p:bldP spid="54" grpId="0"/>
      <p:bldP spid="54" grpId="1"/>
      <p:bldP spid="54" grpId="2"/>
      <p:bldP spid="55" grpId="0"/>
      <p:bldP spid="55" grpId="1"/>
      <p:bldP spid="55" grpId="2"/>
      <p:bldP spid="81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osceles Triangle 43"/>
          <p:cNvSpPr/>
          <p:nvPr/>
        </p:nvSpPr>
        <p:spPr>
          <a:xfrm flipH="1">
            <a:off x="7151622" y="1338770"/>
            <a:ext cx="722376" cy="1800000"/>
          </a:xfrm>
          <a:prstGeom prst="triangle">
            <a:avLst>
              <a:gd name="adj" fmla="val 100000"/>
            </a:avLst>
          </a:prstGeom>
          <a:solidFill>
            <a:srgbClr val="66FF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6424210" y="1340292"/>
            <a:ext cx="722376" cy="1800000"/>
          </a:xfrm>
          <a:prstGeom prst="triangle">
            <a:avLst>
              <a:gd name="adj" fmla="val 100000"/>
            </a:avLst>
          </a:prstGeom>
          <a:solidFill>
            <a:srgbClr val="FF5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040869" y="1657132"/>
            <a:ext cx="216000" cy="72000"/>
            <a:chOff x="7244400" y="1916400"/>
            <a:chExt cx="216000" cy="72000"/>
          </a:xfrm>
          <a:solidFill>
            <a:srgbClr val="FF0000"/>
          </a:solidFill>
          <a:effectLst/>
        </p:grpSpPr>
        <p:sp>
          <p:nvSpPr>
            <p:cNvPr id="103" name="Oval 102"/>
            <p:cNvSpPr/>
            <p:nvPr/>
          </p:nvSpPr>
          <p:spPr>
            <a:xfrm>
              <a:off x="7244400" y="1916400"/>
              <a:ext cx="72000" cy="72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388400" y="1916400"/>
              <a:ext cx="72000" cy="72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11" name="Arc 10"/>
          <p:cNvSpPr/>
          <p:nvPr/>
        </p:nvSpPr>
        <p:spPr>
          <a:xfrm>
            <a:off x="7628367" y="2900213"/>
            <a:ext cx="472610" cy="472610"/>
          </a:xfrm>
          <a:prstGeom prst="arc">
            <a:avLst>
              <a:gd name="adj1" fmla="val 10700240"/>
              <a:gd name="adj2" fmla="val 14935048"/>
            </a:avLst>
          </a:prstGeom>
          <a:solidFill>
            <a:srgbClr val="FF00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9" name="Arc 88"/>
          <p:cNvSpPr/>
          <p:nvPr/>
        </p:nvSpPr>
        <p:spPr>
          <a:xfrm>
            <a:off x="6190545" y="2908248"/>
            <a:ext cx="472610" cy="472610"/>
          </a:xfrm>
          <a:prstGeom prst="arc">
            <a:avLst>
              <a:gd name="adj1" fmla="val 17461631"/>
              <a:gd name="adj2" fmla="val 21521123"/>
            </a:avLst>
          </a:prstGeom>
          <a:solidFill>
            <a:srgbClr val="FF00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71130" y="699691"/>
            <a:ext cx="4667782" cy="274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18320" y="414090"/>
            <a:ext cx="3481326" cy="274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35726" y="414090"/>
            <a:ext cx="1075493" cy="274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44871" y="1674987"/>
            <a:ext cx="1023452" cy="27432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01" y="385864"/>
            <a:ext cx="4788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If two sides of a triangle are equal,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then the angles opposite to them are equal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01" y="991328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Given :</a:t>
            </a:r>
            <a:endParaRPr lang="en-IN" sz="1600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2565" y="314128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565" y="1341280"/>
            <a:ext cx="0" cy="234000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701" y="981280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ABC,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 = AC</a:t>
            </a:r>
            <a:endParaRPr lang="en-IN" sz="1600" b="1" dirty="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84565" y="1053280"/>
            <a:ext cx="1740952" cy="2426554"/>
            <a:chOff x="6336000" y="1152000"/>
            <a:chExt cx="1740952" cy="2426554"/>
          </a:xfrm>
        </p:grpSpPr>
        <p:sp>
          <p:nvSpPr>
            <p:cNvPr id="9" name="Isosceles Triangle 8"/>
            <p:cNvSpPr/>
            <p:nvPr/>
          </p:nvSpPr>
          <p:spPr>
            <a:xfrm>
              <a:off x="6480000" y="1440000"/>
              <a:ext cx="1440000" cy="18000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8000" y="1152000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36000" y="3240000"/>
              <a:ext cx="3369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40000" y="3240000"/>
              <a:ext cx="3369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IN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22701" y="1654986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To prove:</a:t>
            </a:r>
            <a:endParaRPr lang="en-IN" sz="1600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2701" y="1646843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= C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09891" y="2576974"/>
            <a:ext cx="2242922" cy="1823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ABD and ACD,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 AB = AC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BAD = CAD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AD  = AD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ABD  ACD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B  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00400" y="286538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[Given]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200400" y="3415707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[Common side]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00400" y="3123911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[Construction]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00400" y="3703216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[SAS criterion]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200400" y="3987060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[c.p.c.t.]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0967" y="1659083"/>
            <a:ext cx="216000" cy="72000"/>
            <a:chOff x="7244400" y="1916400"/>
            <a:chExt cx="216000" cy="720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4" name="Oval 63"/>
            <p:cNvSpPr/>
            <p:nvPr/>
          </p:nvSpPr>
          <p:spPr>
            <a:xfrm>
              <a:off x="7244400" y="1916400"/>
              <a:ext cx="72000" cy="72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388400" y="1916400"/>
              <a:ext cx="72000" cy="72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21973" y="37022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1973" y="401836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424672" y="1338770"/>
            <a:ext cx="720000" cy="18000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144672" y="1338770"/>
            <a:ext cx="720000" cy="18000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46194" y="1356906"/>
            <a:ext cx="0" cy="180000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2213" y="2037737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Construction:</a:t>
            </a:r>
            <a:endParaRPr lang="en-IN" sz="1600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71939" y="2029594"/>
            <a:ext cx="467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ray AD, the angle bisector of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 intersecting BC at point D.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7520000">
            <a:off x="6644565" y="206128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Arial Rounded MT Bold" pitchFamily="34" charset="0"/>
              </a:rPr>
              <a:t>ll</a:t>
            </a:r>
            <a:endParaRPr lang="en-IN" sz="16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4080000">
            <a:off x="7364565" y="2061280"/>
            <a:ext cx="306494" cy="33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Arial Rounded MT Bold" pitchFamily="34" charset="0"/>
              </a:rPr>
              <a:t>ll</a:t>
            </a:r>
            <a:endParaRPr lang="en-IN" sz="16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03908" y="2541549"/>
            <a:ext cx="811927" cy="369332"/>
            <a:chOff x="136856" y="1378420"/>
            <a:chExt cx="965465" cy="404017"/>
          </a:xfrm>
        </p:grpSpPr>
        <p:sp>
          <p:nvSpPr>
            <p:cNvPr id="78" name="Rectangle 77"/>
            <p:cNvSpPr/>
            <p:nvPr/>
          </p:nvSpPr>
          <p:spPr bwMode="auto">
            <a:xfrm>
              <a:off x="219420" y="1421366"/>
              <a:ext cx="852198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6856" y="1378420"/>
              <a:ext cx="965465" cy="404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 Antiqua" pitchFamily="18" charset="0"/>
                </a:rPr>
                <a:t>Proof :</a:t>
              </a:r>
              <a:endParaRPr lang="en-IN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1257923" y="4004139"/>
            <a:ext cx="1066894" cy="348121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1" grpId="0" animBg="1"/>
      <p:bldP spid="11" grpId="1" animBg="1"/>
      <p:bldP spid="11" grpId="2" animBg="1"/>
      <p:bldP spid="11" grpId="3" animBg="1"/>
      <p:bldP spid="89" grpId="0" animBg="1"/>
      <p:bldP spid="89" grpId="1" animBg="1"/>
      <p:bldP spid="89" grpId="2" animBg="1"/>
      <p:bldP spid="89" grpId="3" animBg="1"/>
      <p:bldP spid="88" grpId="0" animBg="1"/>
      <p:bldP spid="88" grpId="1" animBg="1"/>
      <p:bldP spid="85" grpId="0" animBg="1"/>
      <p:bldP spid="85" grpId="1" animBg="1"/>
      <p:bldP spid="8" grpId="0" animBg="1"/>
      <p:bldP spid="8" grpId="1" animBg="1"/>
      <p:bldP spid="37" grpId="0" animBg="1"/>
      <p:bldP spid="37" grpId="1" animBg="1"/>
      <p:bldP spid="5" grpId="0"/>
      <p:bldP spid="60" grpId="0"/>
      <p:bldP spid="67" grpId="0"/>
      <p:bldP spid="16" grpId="0"/>
      <p:bldP spid="92" grpId="0"/>
      <p:bldP spid="99" grpId="0"/>
      <p:bldP spid="100" grpId="0"/>
      <p:bldP spid="101" grpId="0"/>
      <p:bldP spid="102" grpId="0"/>
      <p:bldP spid="75" grpId="0"/>
      <p:bldP spid="76" grpId="0"/>
      <p:bldP spid="80" grpId="0"/>
      <p:bldP spid="84" grpId="0" build="p"/>
      <p:bldP spid="86" grpId="0"/>
      <p:bldP spid="87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519353" y="3352056"/>
            <a:ext cx="1328685" cy="31238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19353" y="4597528"/>
            <a:ext cx="1059817" cy="31238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19353" y="2336169"/>
            <a:ext cx="1415084" cy="31238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19353" y="4152269"/>
            <a:ext cx="706434" cy="31238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032500" y="715358"/>
            <a:ext cx="2768600" cy="1631950"/>
          </a:xfrm>
          <a:custGeom>
            <a:avLst/>
            <a:gdLst>
              <a:gd name="connsiteX0" fmla="*/ 0 w 2768600"/>
              <a:gd name="connsiteY0" fmla="*/ 0 h 1631950"/>
              <a:gd name="connsiteX1" fmla="*/ 1098550 w 2768600"/>
              <a:gd name="connsiteY1" fmla="*/ 1631950 h 1631950"/>
              <a:gd name="connsiteX2" fmla="*/ 2768600 w 2768600"/>
              <a:gd name="connsiteY2" fmla="*/ 1631950 h 1631950"/>
              <a:gd name="connsiteX3" fmla="*/ 0 w 2768600"/>
              <a:gd name="connsiteY3" fmla="*/ 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8600" h="1631950">
                <a:moveTo>
                  <a:pt x="0" y="0"/>
                </a:moveTo>
                <a:lnTo>
                  <a:pt x="1098550" y="1631950"/>
                </a:lnTo>
                <a:lnTo>
                  <a:pt x="2768600" y="16319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03108" y="712740"/>
            <a:ext cx="914400" cy="1633538"/>
          </a:xfrm>
          <a:custGeom>
            <a:avLst/>
            <a:gdLst>
              <a:gd name="connsiteX0" fmla="*/ 0 w 914400"/>
              <a:gd name="connsiteY0" fmla="*/ 1633538 h 1633538"/>
              <a:gd name="connsiteX1" fmla="*/ 771525 w 914400"/>
              <a:gd name="connsiteY1" fmla="*/ 1633538 h 1633538"/>
              <a:gd name="connsiteX2" fmla="*/ 914400 w 914400"/>
              <a:gd name="connsiteY2" fmla="*/ 0 h 1633538"/>
              <a:gd name="connsiteX3" fmla="*/ 0 w 914400"/>
              <a:gd name="connsiteY3" fmla="*/ 1633538 h 163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633538">
                <a:moveTo>
                  <a:pt x="0" y="1633538"/>
                </a:moveTo>
                <a:lnTo>
                  <a:pt x="771525" y="1633538"/>
                </a:lnTo>
                <a:lnTo>
                  <a:pt x="914400" y="0"/>
                </a:lnTo>
                <a:lnTo>
                  <a:pt x="0" y="1633538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119688" y="701071"/>
            <a:ext cx="2014537" cy="1643062"/>
          </a:xfrm>
          <a:custGeom>
            <a:avLst/>
            <a:gdLst>
              <a:gd name="connsiteX0" fmla="*/ 0 w 2014537"/>
              <a:gd name="connsiteY0" fmla="*/ 1643062 h 1643062"/>
              <a:gd name="connsiteX1" fmla="*/ 2014537 w 2014537"/>
              <a:gd name="connsiteY1" fmla="*/ 1643062 h 1643062"/>
              <a:gd name="connsiteX2" fmla="*/ 914400 w 2014537"/>
              <a:gd name="connsiteY2" fmla="*/ 0 h 1643062"/>
              <a:gd name="connsiteX3" fmla="*/ 0 w 2014537"/>
              <a:gd name="connsiteY3" fmla="*/ 1643062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537" h="1643062">
                <a:moveTo>
                  <a:pt x="0" y="1643062"/>
                </a:moveTo>
                <a:lnTo>
                  <a:pt x="2014537" y="1643062"/>
                </a:lnTo>
                <a:lnTo>
                  <a:pt x="914400" y="0"/>
                </a:lnTo>
                <a:lnTo>
                  <a:pt x="0" y="1643062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Arc 100"/>
          <p:cNvSpPr/>
          <p:nvPr/>
        </p:nvSpPr>
        <p:spPr>
          <a:xfrm>
            <a:off x="6862481" y="2046680"/>
            <a:ext cx="555847" cy="611432"/>
          </a:xfrm>
          <a:prstGeom prst="arc">
            <a:avLst>
              <a:gd name="adj1" fmla="val 10851463"/>
              <a:gd name="adj2" fmla="val 14168000"/>
            </a:avLst>
          </a:prstGeom>
          <a:solidFill>
            <a:srgbClr val="660066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>
            <a:off x="4879215" y="2101078"/>
            <a:ext cx="505315" cy="505315"/>
          </a:xfrm>
          <a:prstGeom prst="arc">
            <a:avLst>
              <a:gd name="adj1" fmla="val 17749609"/>
              <a:gd name="adj2" fmla="val 21532317"/>
            </a:avLst>
          </a:prstGeom>
          <a:solidFill>
            <a:srgbClr val="660066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854472" y="696758"/>
            <a:ext cx="2910840" cy="1653540"/>
          </a:xfrm>
          <a:custGeom>
            <a:avLst/>
            <a:gdLst>
              <a:gd name="connsiteX0" fmla="*/ 182880 w 2910840"/>
              <a:gd name="connsiteY0" fmla="*/ 0 h 1653540"/>
              <a:gd name="connsiteX1" fmla="*/ 0 w 2910840"/>
              <a:gd name="connsiteY1" fmla="*/ 1653540 h 1653540"/>
              <a:gd name="connsiteX2" fmla="*/ 2910840 w 2910840"/>
              <a:gd name="connsiteY2" fmla="*/ 1653540 h 1653540"/>
              <a:gd name="connsiteX3" fmla="*/ 182880 w 2910840"/>
              <a:gd name="connsiteY3" fmla="*/ 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840" h="1653540">
                <a:moveTo>
                  <a:pt x="182880" y="0"/>
                </a:moveTo>
                <a:lnTo>
                  <a:pt x="0" y="1653540"/>
                </a:lnTo>
                <a:lnTo>
                  <a:pt x="2910840" y="1653540"/>
                </a:lnTo>
                <a:lnTo>
                  <a:pt x="182880" y="0"/>
                </a:ln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8355747" y="1934273"/>
            <a:ext cx="832290" cy="840613"/>
          </a:xfrm>
          <a:prstGeom prst="arc">
            <a:avLst>
              <a:gd name="adj1" fmla="val 10807481"/>
              <a:gd name="adj2" fmla="val 12716908"/>
            </a:avLst>
          </a:prstGeom>
          <a:solidFill>
            <a:srgbClr val="0000FF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>
            <a:off x="5576386" y="2072877"/>
            <a:ext cx="555847" cy="555847"/>
          </a:xfrm>
          <a:prstGeom prst="arc">
            <a:avLst>
              <a:gd name="adj1" fmla="val 16463880"/>
              <a:gd name="adj2" fmla="val 21532317"/>
            </a:avLst>
          </a:prstGeom>
          <a:solidFill>
            <a:srgbClr val="0000FF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2079" y="1020257"/>
            <a:ext cx="2084890" cy="3092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92906" y="756540"/>
            <a:ext cx="959440" cy="2637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000" y="477406"/>
            <a:ext cx="329184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   In the adjoining figure,</a:t>
            </a:r>
          </a:p>
          <a:p>
            <a:r>
              <a:rPr lang="en-IN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   AB = AC is given.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    To prove : AP &lt; AQ</a:t>
            </a:r>
            <a:endParaRPr lang="en-IN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180" y="1721688"/>
            <a:ext cx="128016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ABC,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38200" y="2685470"/>
            <a:ext cx="4022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[Angles opposite to equal sides are equal]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408" y="1968300"/>
            <a:ext cx="149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 AB = AC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4980" y="231879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…(i)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231879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=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23864" y="2029855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" y="2959790"/>
            <a:ext cx="3855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APQ is an exterior angle of ABP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88720" y="3317234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3317234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…(ii)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9512" y="3317234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443742" y="2929536"/>
            <a:ext cx="0" cy="210312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050787" y="3245495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(ii) and (iii)]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280" y="2318790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37760" y="361950"/>
            <a:ext cx="3988123" cy="2322642"/>
            <a:chOff x="4937760" y="256192"/>
            <a:chExt cx="3988123" cy="2322642"/>
          </a:xfrm>
        </p:grpSpPr>
        <p:grpSp>
          <p:nvGrpSpPr>
            <p:cNvPr id="22" name="Group 21"/>
            <p:cNvGrpSpPr/>
            <p:nvPr/>
          </p:nvGrpSpPr>
          <p:grpSpPr>
            <a:xfrm>
              <a:off x="4937760" y="256192"/>
              <a:ext cx="3988123" cy="2322642"/>
              <a:chOff x="4937760" y="530512"/>
              <a:chExt cx="3988123" cy="232264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937760" y="530512"/>
                <a:ext cx="3988123" cy="2322642"/>
                <a:chOff x="4846320" y="576232"/>
                <a:chExt cx="3988123" cy="2322642"/>
              </a:xfrm>
            </p:grpSpPr>
            <p:sp>
              <p:nvSpPr>
                <p:cNvPr id="15" name="Isosceles Triangle 14"/>
                <p:cNvSpPr/>
                <p:nvPr/>
              </p:nvSpPr>
              <p:spPr>
                <a:xfrm flipH="1">
                  <a:off x="5029200" y="914400"/>
                  <a:ext cx="3657600" cy="1645920"/>
                </a:xfrm>
                <a:prstGeom prst="triangle">
                  <a:avLst>
                    <a:gd name="adj" fmla="val 75143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760720" y="576232"/>
                  <a:ext cx="3321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486271" y="2514600"/>
                  <a:ext cx="3481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Q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846320" y="2560320"/>
                  <a:ext cx="3369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B</a:t>
                  </a:r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</p:cNvCxnSpPr>
                <p:nvPr/>
              </p:nvCxnSpPr>
              <p:spPr>
                <a:xfrm>
                  <a:off x="5938370" y="914400"/>
                  <a:ext cx="1098474" cy="164592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6949440" y="251460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57" name="Straight Connector 56"/>
            <p:cNvCxnSpPr>
              <a:stCxn id="15" idx="0"/>
            </p:cNvCxnSpPr>
            <p:nvPr/>
          </p:nvCxnSpPr>
          <p:spPr>
            <a:xfrm flipH="1">
              <a:off x="5852160" y="594360"/>
              <a:ext cx="177650" cy="16459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69280" y="224028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-3600000">
              <a:off x="5394960" y="128016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3600000">
              <a:off x="6446520" y="128016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82879" y="3764278"/>
            <a:ext cx="4379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 is an exterior angle of ACQ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88720" y="411248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54480" y="455953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…(iii)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512" y="411248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14400" y="455953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512" y="4559530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23864" y="4590307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(i)]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32814" y="3214718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26974" y="321471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30990" y="2940398"/>
            <a:ext cx="128016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APQ,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870462" y="3838575"/>
            <a:ext cx="3038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[Side opposite to greater angle</a:t>
            </a:r>
          </a:p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is greater]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27637" y="3567381"/>
            <a:ext cx="66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41837" y="3567381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9062" y="4475875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&lt; AQ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13262" y="447587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AP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5" name="Straight Connector 4"/>
          <p:cNvCxnSpPr>
            <a:stCxn id="15" idx="0"/>
            <a:endCxn id="15" idx="4"/>
          </p:cNvCxnSpPr>
          <p:nvPr/>
        </p:nvCxnSpPr>
        <p:spPr>
          <a:xfrm flipH="1">
            <a:off x="5120640" y="700118"/>
            <a:ext cx="909170" cy="164592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4234" y="700504"/>
            <a:ext cx="1109516" cy="165717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0"/>
            <a:endCxn id="15" idx="2"/>
          </p:cNvCxnSpPr>
          <p:nvPr/>
        </p:nvCxnSpPr>
        <p:spPr>
          <a:xfrm>
            <a:off x="6029810" y="700118"/>
            <a:ext cx="2748430" cy="1645920"/>
          </a:xfrm>
          <a:prstGeom prst="line">
            <a:avLst/>
          </a:prstGeom>
          <a:ln w="38100">
            <a:solidFill>
              <a:srgbClr val="00CC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28069" y="895298"/>
            <a:ext cx="1683473" cy="626958"/>
          </a:xfrm>
          <a:prstGeom prst="rect">
            <a:avLst/>
          </a:prstGeom>
          <a:noFill/>
          <a:ln w="19050">
            <a:solidFill>
              <a:srgbClr val="00FF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Hint :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Prove :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APQ &gt; Q  </a:t>
            </a:r>
            <a:endParaRPr lang="en-IN" sz="1600" b="1" dirty="0" smtClean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856941" y="700118"/>
            <a:ext cx="175559" cy="1630920"/>
          </a:xfrm>
          <a:prstGeom prst="line">
            <a:avLst/>
          </a:prstGeom>
          <a:ln w="38100">
            <a:solidFill>
              <a:srgbClr val="00CC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88124" y="1167818"/>
            <a:ext cx="665773" cy="2916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64822" y="1167818"/>
            <a:ext cx="394284" cy="2916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033099" y="697288"/>
            <a:ext cx="2748430" cy="164592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5849620" y="706390"/>
            <a:ext cx="175559" cy="1630920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76142" y="1329211"/>
            <a:ext cx="791267" cy="362054"/>
            <a:chOff x="180000" y="1368000"/>
            <a:chExt cx="891618" cy="369332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219420" y="1421366"/>
              <a:ext cx="852198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80000" y="13680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 Antiqua" pitchFamily="18" charset="0"/>
                </a:rPr>
                <a:t>Proof :</a:t>
              </a:r>
              <a:endParaRPr lang="en-IN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5722976" y="4492409"/>
            <a:ext cx="1098129" cy="342515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3864" y="3337206"/>
            <a:ext cx="32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[Exterior angle is greater then </a:t>
            </a:r>
          </a:p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its two interior opposite angles]</a:t>
            </a:r>
            <a:endParaRPr lang="en-IN" sz="1400" b="1" dirty="0" smtClean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0600" y="1364098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AQ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&gt;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AP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038" y="1392969"/>
            <a:ext cx="959476" cy="31727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4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0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50"/>
                            </p:stCondLst>
                            <p:childTnLst>
                              <p:par>
                                <p:cTn id="4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7" grpId="0" animBg="1"/>
      <p:bldP spid="127" grpId="1" animBg="1"/>
      <p:bldP spid="126" grpId="0" animBg="1"/>
      <p:bldP spid="126" grpId="1" animBg="1"/>
      <p:bldP spid="125" grpId="0" animBg="1"/>
      <p:bldP spid="125" grpId="1" animBg="1"/>
      <p:bldP spid="32" grpId="0" animBg="1"/>
      <p:bldP spid="32" grpId="1" animBg="1"/>
      <p:bldP spid="31" grpId="0" animBg="1"/>
      <p:bldP spid="31" grpId="1" animBg="1"/>
      <p:bldP spid="29" grpId="0" animBg="1"/>
      <p:bldP spid="29" grpId="1" animBg="1"/>
      <p:bldP spid="101" grpId="0" animBg="1"/>
      <p:bldP spid="101" grpId="1" animBg="1"/>
      <p:bldP spid="101" grpId="2" animBg="1"/>
      <p:bldP spid="101" grpId="3" animBg="1"/>
      <p:bldP spid="100" grpId="0" animBg="1"/>
      <p:bldP spid="100" grpId="1" animBg="1"/>
      <p:bldP spid="27" grpId="0" animBg="1"/>
      <p:bldP spid="27" grpId="1" animBg="1"/>
      <p:bldP spid="27" grpId="2" animBg="1"/>
      <p:bldP spid="96" grpId="0" animBg="1"/>
      <p:bldP spid="96" grpId="1" animBg="1"/>
      <p:bldP spid="96" grpId="2" animBg="1"/>
      <p:bldP spid="96" grpId="3" animBg="1"/>
      <p:bldP spid="96" grpId="4" animBg="1"/>
      <p:bldP spid="96" grpId="5" animBg="1"/>
      <p:bldP spid="94" grpId="0" animBg="1"/>
      <p:bldP spid="94" grpId="1" animBg="1"/>
      <p:bldP spid="94" grpId="2" animBg="1"/>
      <p:bldP spid="94" grpId="3" animBg="1"/>
      <p:bldP spid="94" grpId="4" animBg="1"/>
      <p:bldP spid="94" grpId="5" animBg="1"/>
      <p:bldP spid="53" grpId="0" animBg="1"/>
      <p:bldP spid="53" grpId="1" animBg="1"/>
      <p:bldP spid="50" grpId="0" animBg="1"/>
      <p:bldP spid="50" grpId="1" animBg="1"/>
      <p:bldP spid="50" grpId="2" animBg="1"/>
      <p:bldP spid="50" grpId="3" animBg="1"/>
      <p:bldP spid="95" grpId="0"/>
      <p:bldP spid="4" grpId="0"/>
      <p:bldP spid="7" grpId="0"/>
      <p:bldP spid="10" grpId="0"/>
      <p:bldP spid="36" grpId="0"/>
      <p:bldP spid="47" grpId="0"/>
      <p:bldP spid="48" grpId="0"/>
      <p:bldP spid="49" grpId="0"/>
      <p:bldP spid="63" grpId="0"/>
      <p:bldP spid="56" grpId="0"/>
      <p:bldP spid="70" grpId="0"/>
      <p:bldP spid="71" grpId="0"/>
      <p:bldP spid="72" grpId="0"/>
      <p:bldP spid="73" grpId="0"/>
      <p:bldP spid="74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93" grpId="0" animBg="1"/>
      <p:bldP spid="30" grpId="0" animBg="1"/>
      <p:bldP spid="30" grpId="1" animBg="1"/>
      <p:bldP spid="112" grpId="0" animBg="1"/>
      <p:bldP spid="112" grpId="1" animBg="1"/>
      <p:bldP spid="2" grpId="0" animBg="1"/>
      <p:bldP spid="75" grpId="0"/>
      <p:bldP spid="76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088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/>
          <p:cNvSpPr/>
          <p:nvPr/>
        </p:nvSpPr>
        <p:spPr>
          <a:xfrm>
            <a:off x="2095500" y="547829"/>
            <a:ext cx="2116299" cy="294409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906613" y="849734"/>
            <a:ext cx="1727059" cy="282921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35377" y="547283"/>
            <a:ext cx="1067346" cy="297353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11226" y="857132"/>
            <a:ext cx="729176" cy="275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866751" y="850188"/>
            <a:ext cx="774036" cy="283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850" y="519913"/>
            <a:ext cx="7204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 PR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&gt; PQ and PS bisects </a:t>
            </a:r>
            <a:r>
              <a:rPr lang="en-US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QPR. 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 Prove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that </a:t>
            </a:r>
            <a:r>
              <a:rPr 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PSR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PSQ.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4861" y="0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7" name="Rounded Rectangle 136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72271" y="40192"/>
              <a:ext cx="2622593" cy="4006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7.4-Q.5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1833" y="57150"/>
            <a:ext cx="2717802" cy="1981200"/>
            <a:chOff x="5683250" y="865410"/>
            <a:chExt cx="2717802" cy="1981200"/>
          </a:xfrm>
        </p:grpSpPr>
        <p:sp>
          <p:nvSpPr>
            <p:cNvPr id="13" name="Arc 12"/>
            <p:cNvSpPr/>
            <p:nvPr/>
          </p:nvSpPr>
          <p:spPr>
            <a:xfrm>
              <a:off x="6410325" y="919385"/>
              <a:ext cx="608013" cy="519112"/>
            </a:xfrm>
            <a:prstGeom prst="arc">
              <a:avLst>
                <a:gd name="adj1" fmla="val 4623896"/>
                <a:gd name="adj2" fmla="val 7294705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14" name="Arc 13"/>
            <p:cNvSpPr/>
            <p:nvPr/>
          </p:nvSpPr>
          <p:spPr>
            <a:xfrm>
              <a:off x="6356350" y="871760"/>
              <a:ext cx="736600" cy="628650"/>
            </a:xfrm>
            <a:prstGeom prst="arc">
              <a:avLst>
                <a:gd name="adj1" fmla="val 2629659"/>
                <a:gd name="adj2" fmla="val 4602707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 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521450" y="865410"/>
              <a:ext cx="322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5683250" y="2494185"/>
              <a:ext cx="34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6945313" y="2508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993063" y="2503710"/>
              <a:ext cx="346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47" name="Arc 46"/>
            <p:cNvSpPr/>
            <p:nvPr/>
          </p:nvSpPr>
          <p:spPr>
            <a:xfrm>
              <a:off x="6791325" y="2314575"/>
              <a:ext cx="523875" cy="447675"/>
            </a:xfrm>
            <a:prstGeom prst="arc">
              <a:avLst>
                <a:gd name="adj1" fmla="val 10795493"/>
                <a:gd name="adj2" fmla="val 15057604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715125" y="1179735"/>
              <a:ext cx="312738" cy="1368425"/>
            </a:xfrm>
            <a:prstGeom prst="line">
              <a:avLst/>
            </a:prstGeom>
            <a:ln w="190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Arc 106"/>
            <p:cNvSpPr/>
            <p:nvPr/>
          </p:nvSpPr>
          <p:spPr>
            <a:xfrm>
              <a:off x="7877177" y="2324988"/>
              <a:ext cx="523875" cy="447675"/>
            </a:xfrm>
            <a:prstGeom prst="arc">
              <a:avLst>
                <a:gd name="adj1" fmla="val 10795493"/>
                <a:gd name="adj2" fmla="val 1346810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111" name="Arc 110"/>
            <p:cNvSpPr/>
            <p:nvPr/>
          </p:nvSpPr>
          <p:spPr>
            <a:xfrm>
              <a:off x="6808153" y="2332355"/>
              <a:ext cx="449262" cy="384175"/>
            </a:xfrm>
            <a:prstGeom prst="arc">
              <a:avLst>
                <a:gd name="adj1" fmla="val 15034888"/>
                <a:gd name="adj2" fmla="val 14222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900738" y="1179735"/>
              <a:ext cx="2209800" cy="1371600"/>
            </a:xfrm>
            <a:prstGeom prst="triangle">
              <a:avLst>
                <a:gd name="adj" fmla="val 36834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43164" y="1218622"/>
            <a:ext cx="658303" cy="381000"/>
            <a:chOff x="87483" y="1431925"/>
            <a:chExt cx="658303" cy="381000"/>
          </a:xfrm>
        </p:grpSpPr>
        <p:sp>
          <p:nvSpPr>
            <p:cNvPr id="109" name="Teardrop 108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762000" y="1300602"/>
            <a:ext cx="124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PQR,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1934105" y="1300602"/>
            <a:ext cx="124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PQ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228600" y="1633977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752764" y="1633977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1677453" y="1633977"/>
            <a:ext cx="882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3506891" y="1614927"/>
            <a:ext cx="28918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</a:rPr>
              <a:t>[Angles opposite to greater side its greater]</a:t>
            </a:r>
            <a:endParaRPr lang="en-US" sz="1600" b="1" dirty="0">
              <a:solidFill>
                <a:srgbClr val="FF80FF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228600" y="2078084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752764" y="2078084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PQS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677453" y="2078084"/>
            <a:ext cx="882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PRS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3506891" y="2075811"/>
            <a:ext cx="1183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From(</a:t>
            </a:r>
            <a:r>
              <a:rPr lang="en-US" sz="1600" b="1" dirty="0" err="1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)]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sz="1600" b="1" dirty="0">
              <a:solidFill>
                <a:srgbClr val="FF80FF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228600" y="2405502"/>
            <a:ext cx="1637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Let, QPS =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677453" y="2405502"/>
            <a:ext cx="1093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RPS =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2601667" y="2393834"/>
            <a:ext cx="44997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3506891" y="2436280"/>
            <a:ext cx="2006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PS bisect QPR]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sz="1600" b="1" dirty="0">
              <a:solidFill>
                <a:srgbClr val="FF80FF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506891" y="2695859"/>
            <a:ext cx="3930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[Exterior angle of triangle its equal to sum interior opposite angles]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sz="1600" b="1" dirty="0">
              <a:solidFill>
                <a:srgbClr val="FF80FF"/>
              </a:solidFill>
              <a:latin typeface="Bookman Old Style" pitchFamily="18" charset="0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752764" y="2720104"/>
            <a:ext cx="107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PSR =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1677453" y="2720104"/>
            <a:ext cx="107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PQS +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2601667" y="2701054"/>
            <a:ext cx="338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752764" y="3081476"/>
            <a:ext cx="107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PQS =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1668217" y="3081476"/>
            <a:ext cx="107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PSR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2601667" y="3062426"/>
            <a:ext cx="338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28600" y="3387806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52764" y="3387806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=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676340" y="3387806"/>
            <a:ext cx="1138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PRS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+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628653" y="3376138"/>
            <a:ext cx="44997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28600" y="3748889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752764" y="3748889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PRS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=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676340" y="3748889"/>
            <a:ext cx="1138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–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628653" y="3737221"/>
            <a:ext cx="44997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28600" y="4101314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752764" y="4101314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PSR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–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997521" y="4101314"/>
            <a:ext cx="1269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PSQ –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724025" y="4089646"/>
            <a:ext cx="36512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146010" y="4089646"/>
            <a:ext cx="44997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28600" y="4499882"/>
            <a:ext cx="370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52764" y="4499883"/>
            <a:ext cx="114845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695390" y="4499882"/>
            <a:ext cx="887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PSQ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506891" y="4132093"/>
            <a:ext cx="2489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/>
              </a:rPr>
              <a:t>From(ii),(iii) and (iv)]</a:t>
            </a:r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sz="1600" b="1" dirty="0">
              <a:solidFill>
                <a:srgbClr val="FF80FF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6137" y="4502772"/>
            <a:ext cx="1809234" cy="38375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849" tIns="45924" rIns="91849" bIns="45924" rtlCol="0" anchor="ctr"/>
          <a:lstStyle/>
          <a:p>
            <a:pPr algn="ctr" defTabSz="918511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1792287" y="4149177"/>
            <a:ext cx="228600" cy="289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209417" y="4149176"/>
            <a:ext cx="228600" cy="289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514646" y="347977"/>
            <a:ext cx="822325" cy="138430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315200" y="368815"/>
            <a:ext cx="1404937" cy="137795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/>
          <p:cNvSpPr/>
          <p:nvPr/>
        </p:nvSpPr>
        <p:spPr>
          <a:xfrm>
            <a:off x="6508845" y="359601"/>
            <a:ext cx="2209800" cy="1371600"/>
          </a:xfrm>
          <a:prstGeom prst="triangle">
            <a:avLst>
              <a:gd name="adj" fmla="val 36834"/>
            </a:avLst>
          </a:prstGeom>
          <a:solidFill>
            <a:srgbClr val="FFC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6492008" y="328988"/>
            <a:ext cx="822325" cy="1412124"/>
          </a:xfrm>
          <a:prstGeom prst="line">
            <a:avLst/>
          </a:prstGeom>
          <a:ln w="38100">
            <a:solidFill>
              <a:srgbClr val="00FFFF"/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296728" y="326186"/>
            <a:ext cx="1437385" cy="1423535"/>
          </a:xfrm>
          <a:prstGeom prst="line">
            <a:avLst/>
          </a:prstGeom>
          <a:ln w="38100">
            <a:solidFill>
              <a:srgbClr val="00FFFF"/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301516" y="341166"/>
            <a:ext cx="1382622" cy="1393012"/>
          </a:xfrm>
          <a:custGeom>
            <a:avLst/>
            <a:gdLst>
              <a:gd name="connsiteX0" fmla="*/ 0 w 1379220"/>
              <a:gd name="connsiteY0" fmla="*/ 0 h 1379220"/>
              <a:gd name="connsiteX1" fmla="*/ 312420 w 1379220"/>
              <a:gd name="connsiteY1" fmla="*/ 1379220 h 1379220"/>
              <a:gd name="connsiteX2" fmla="*/ 1379220 w 1379220"/>
              <a:gd name="connsiteY2" fmla="*/ 1379220 h 1379220"/>
              <a:gd name="connsiteX3" fmla="*/ 0 w 137922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9220" h="1379220">
                <a:moveTo>
                  <a:pt x="0" y="0"/>
                </a:moveTo>
                <a:lnTo>
                  <a:pt x="312420" y="1379220"/>
                </a:lnTo>
                <a:lnTo>
                  <a:pt x="1379220" y="137922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522571" y="361950"/>
            <a:ext cx="1094593" cy="1363980"/>
          </a:xfrm>
          <a:custGeom>
            <a:avLst/>
            <a:gdLst>
              <a:gd name="connsiteX0" fmla="*/ 815340 w 1127760"/>
              <a:gd name="connsiteY0" fmla="*/ 0 h 1363980"/>
              <a:gd name="connsiteX1" fmla="*/ 0 w 1127760"/>
              <a:gd name="connsiteY1" fmla="*/ 1363980 h 1363980"/>
              <a:gd name="connsiteX2" fmla="*/ 1127760 w 1127760"/>
              <a:gd name="connsiteY2" fmla="*/ 1363980 h 1363980"/>
              <a:gd name="connsiteX3" fmla="*/ 815340 w 1127760"/>
              <a:gd name="connsiteY3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363980">
                <a:moveTo>
                  <a:pt x="815340" y="0"/>
                </a:moveTo>
                <a:lnTo>
                  <a:pt x="0" y="1363980"/>
                </a:lnTo>
                <a:lnTo>
                  <a:pt x="1127760" y="1363980"/>
                </a:lnTo>
                <a:lnTo>
                  <a:pt x="815340" y="0"/>
                </a:lnTo>
                <a:close/>
              </a:path>
            </a:pathLst>
          </a:cu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325309" y="391890"/>
            <a:ext cx="314325" cy="1373187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99587" y="592877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386925" y="586527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46" name="Arc 145"/>
          <p:cNvSpPr/>
          <p:nvPr/>
        </p:nvSpPr>
        <p:spPr>
          <a:xfrm>
            <a:off x="6933638" y="20514"/>
            <a:ext cx="736600" cy="664533"/>
          </a:xfrm>
          <a:prstGeom prst="arc">
            <a:avLst>
              <a:gd name="adj1" fmla="val 2629659"/>
              <a:gd name="adj2" fmla="val 4511513"/>
            </a:avLst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147" name="Arc 146"/>
          <p:cNvSpPr/>
          <p:nvPr/>
        </p:nvSpPr>
        <p:spPr>
          <a:xfrm>
            <a:off x="6906373" y="99573"/>
            <a:ext cx="803360" cy="527927"/>
          </a:xfrm>
          <a:prstGeom prst="arc">
            <a:avLst>
              <a:gd name="adj1" fmla="val 4564521"/>
              <a:gd name="adj2" fmla="val 7121195"/>
            </a:avLst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3" name="Arc 92"/>
          <p:cNvSpPr/>
          <p:nvPr/>
        </p:nvSpPr>
        <p:spPr>
          <a:xfrm>
            <a:off x="7420070" y="1538288"/>
            <a:ext cx="449262" cy="384175"/>
          </a:xfrm>
          <a:prstGeom prst="arc">
            <a:avLst>
              <a:gd name="adj1" fmla="val 15413509"/>
              <a:gd name="adj2" fmla="val 14222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4" name="Arc 93"/>
          <p:cNvSpPr/>
          <p:nvPr/>
        </p:nvSpPr>
        <p:spPr>
          <a:xfrm>
            <a:off x="7361874" y="1527175"/>
            <a:ext cx="523875" cy="447675"/>
          </a:xfrm>
          <a:prstGeom prst="arc">
            <a:avLst>
              <a:gd name="adj1" fmla="val 10795493"/>
              <a:gd name="adj2" fmla="val 15385086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0" name="Arc 109"/>
          <p:cNvSpPr/>
          <p:nvPr/>
        </p:nvSpPr>
        <p:spPr>
          <a:xfrm>
            <a:off x="8450646" y="1508125"/>
            <a:ext cx="544416" cy="447675"/>
          </a:xfrm>
          <a:prstGeom prst="arc">
            <a:avLst>
              <a:gd name="adj1" fmla="val 10795493"/>
              <a:gd name="adj2" fmla="val 13388499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7663668" y="1742786"/>
            <a:ext cx="1083129" cy="0"/>
          </a:xfrm>
          <a:prstGeom prst="line">
            <a:avLst/>
          </a:prstGeom>
          <a:ln w="381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6253694" y="1498315"/>
            <a:ext cx="525463" cy="447675"/>
          </a:xfrm>
          <a:prstGeom prst="arc">
            <a:avLst>
              <a:gd name="adj1" fmla="val 18039942"/>
              <a:gd name="adj2" fmla="val 14222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52475" y="1634374"/>
            <a:ext cx="1132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&gt;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676111" y="1634374"/>
            <a:ext cx="882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86364" y="1613469"/>
            <a:ext cx="616305" cy="34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latin typeface="Bookman Old Style" panose="02050604050505020204" pitchFamily="18" charset="0"/>
              </a:rPr>
              <a:t>…(</a:t>
            </a:r>
            <a:r>
              <a:rPr lang="en-IN" sz="1600" b="1" dirty="0" err="1" smtClean="0">
                <a:solidFill>
                  <a:srgbClr val="FF80FF"/>
                </a:solidFill>
                <a:latin typeface="Bookman Old Style" panose="02050604050505020204" pitchFamily="18" charset="0"/>
              </a:rPr>
              <a:t>i</a:t>
            </a:r>
            <a:r>
              <a:rPr lang="en-IN" sz="1600" b="1" dirty="0" smtClean="0">
                <a:solidFill>
                  <a:srgbClr val="FF80FF"/>
                </a:solidFill>
                <a:latin typeface="Bookman Old Style" panose="02050604050505020204" pitchFamily="18" charset="0"/>
              </a:rPr>
              <a:t>)</a:t>
            </a:r>
            <a:endParaRPr lang="en-IN" sz="1600" b="1" i="1" dirty="0">
              <a:solidFill>
                <a:srgbClr val="FF8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67406" y="2079907"/>
            <a:ext cx="738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latin typeface="Bookman Old Style" panose="02050604050505020204" pitchFamily="18" charset="0"/>
              </a:rPr>
              <a:t>…(ii)</a:t>
            </a:r>
            <a:endParaRPr lang="en-IN" sz="1600" b="1" i="1" dirty="0">
              <a:solidFill>
                <a:srgbClr val="FF8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86364" y="3092169"/>
            <a:ext cx="745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latin typeface="Bookman Old Style" panose="02050604050505020204" pitchFamily="18" charset="0"/>
              </a:rPr>
              <a:t>…(iii)</a:t>
            </a:r>
            <a:endParaRPr lang="en-IN" sz="1600" b="1" i="1" dirty="0">
              <a:solidFill>
                <a:srgbClr val="FF8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86364" y="3777101"/>
            <a:ext cx="719178" cy="34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latin typeface="Bookman Old Style" panose="02050604050505020204" pitchFamily="18" charset="0"/>
              </a:rPr>
              <a:t>…(iv)</a:t>
            </a:r>
            <a:endParaRPr lang="en-IN" sz="1600" b="1" i="1" dirty="0">
              <a:solidFill>
                <a:srgbClr val="FF8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33400" y="540613"/>
            <a:ext cx="1067346" cy="2973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Arc 101"/>
          <p:cNvSpPr/>
          <p:nvPr/>
        </p:nvSpPr>
        <p:spPr>
          <a:xfrm>
            <a:off x="6975332" y="30475"/>
            <a:ext cx="700084" cy="628650"/>
          </a:xfrm>
          <a:prstGeom prst="arc">
            <a:avLst>
              <a:gd name="adj1" fmla="val 2629659"/>
              <a:gd name="adj2" fmla="val 7211177"/>
            </a:avLst>
          </a:prstGeom>
          <a:solidFill>
            <a:srgbClr val="FF80FF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 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91383" y="1739900"/>
            <a:ext cx="1122362" cy="0"/>
          </a:xfrm>
          <a:prstGeom prst="line">
            <a:avLst/>
          </a:prstGeom>
          <a:ln w="381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97966" y="1672805"/>
            <a:ext cx="87904" cy="906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6237383" y="1493933"/>
            <a:ext cx="525463" cy="447675"/>
          </a:xfrm>
          <a:prstGeom prst="arc">
            <a:avLst>
              <a:gd name="adj1" fmla="val 18039942"/>
              <a:gd name="adj2" fmla="val 14222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76903" y="2114550"/>
            <a:ext cx="1726875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03835" y="3084366"/>
            <a:ext cx="2107115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98944" y="3765542"/>
            <a:ext cx="2107115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77322E-6 L 0 0.09565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8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3949E-6 L 4.72222E-6 0.09719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5" presetClass="emph" presetSubtype="0" repeatCount="5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5" presetClass="emph" presetSubtype="0" repeatCount="5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5" presetClass="emph" presetSubtype="0" repeatCount="5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5" presetClass="emph" presetSubtype="0" repeatCount="5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0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000"/>
                            </p:stCondLst>
                            <p:childTnLst>
                              <p:par>
                                <p:cTn id="4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500"/>
                            </p:stCondLst>
                            <p:childTnLst>
                              <p:par>
                                <p:cTn id="4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29" grpId="0" animBg="1"/>
      <p:bldP spid="128" grpId="0" animBg="1"/>
      <p:bldP spid="128" grpId="1" animBg="1"/>
      <p:bldP spid="151" grpId="0" animBg="1"/>
      <p:bldP spid="151" grpId="1" animBg="1"/>
      <p:bldP spid="150" grpId="0" animBg="1"/>
      <p:bldP spid="150" grpId="1" animBg="1"/>
      <p:bldP spid="5" grpId="0"/>
      <p:bldP spid="116" grpId="0"/>
      <p:bldP spid="117" grpId="0"/>
      <p:bldP spid="122" grpId="0"/>
      <p:bldP spid="142" grpId="0"/>
      <p:bldP spid="143" grpId="0"/>
      <p:bldP spid="144" grpId="0"/>
      <p:bldP spid="145" grpId="0"/>
      <p:bldP spid="156" grpId="0"/>
      <p:bldP spid="157" grpId="0"/>
      <p:bldP spid="173" grpId="0"/>
      <p:bldP spid="174" grpId="0"/>
      <p:bldP spid="175" grpId="0"/>
      <p:bldP spid="176" grpId="0"/>
      <p:bldP spid="177" grpId="0"/>
      <p:bldP spid="178" grpId="0"/>
      <p:bldP spid="207" grpId="0"/>
      <p:bldP spid="208" grpId="0"/>
      <p:bldP spid="209" grpId="0"/>
      <p:bldP spid="210" grpId="0"/>
      <p:bldP spid="211" grpId="0"/>
      <p:bldP spid="212" grpId="0"/>
      <p:bldP spid="69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6" grpId="0" animBg="1"/>
      <p:bldP spid="96" grpId="1" animBg="1"/>
      <p:bldP spid="20" grpId="0" animBg="1"/>
      <p:bldP spid="20" grpId="1" animBg="1"/>
      <p:bldP spid="2" grpId="0" animBg="1"/>
      <p:bldP spid="2" grpId="1" animBg="1"/>
      <p:bldP spid="55" grpId="0"/>
      <p:bldP spid="62" grpId="0"/>
      <p:bldP spid="146" grpId="0" animBg="1"/>
      <p:bldP spid="146" grpId="1" animBg="1"/>
      <p:bldP spid="146" grpId="2" animBg="1"/>
      <p:bldP spid="146" grpId="3" animBg="1"/>
      <p:bldP spid="146" grpId="4" animBg="1"/>
      <p:bldP spid="146" grpId="5" animBg="1"/>
      <p:bldP spid="147" grpId="0" animBg="1"/>
      <p:bldP spid="147" grpId="1" animBg="1"/>
      <p:bldP spid="147" grpId="2" animBg="1"/>
      <p:bldP spid="147" grpId="3" animBg="1"/>
      <p:bldP spid="147" grpId="4" animBg="1"/>
      <p:bldP spid="147" grpId="5" animBg="1"/>
      <p:bldP spid="147" grpId="6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4" grpId="2" animBg="1"/>
      <p:bldP spid="94" grpId="3" animBg="1"/>
      <p:bldP spid="110" grpId="0" animBg="1"/>
      <p:bldP spid="110" grpId="1" animBg="1"/>
      <p:bldP spid="110" grpId="2" animBg="1"/>
      <p:bldP spid="110" grpId="3" animBg="1"/>
      <p:bldP spid="110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92" grpId="0"/>
      <p:bldP spid="92" grpId="1"/>
      <p:bldP spid="92" grpId="2"/>
      <p:bldP spid="95" grpId="0"/>
      <p:bldP spid="95" grpId="1"/>
      <p:bldP spid="95" grpId="2"/>
      <p:bldP spid="97" grpId="0"/>
      <p:bldP spid="98" grpId="0"/>
      <p:bldP spid="99" grpId="0"/>
      <p:bldP spid="100" grpId="0"/>
      <p:bldP spid="101" grpId="0" animBg="1"/>
      <p:bldP spid="101" grpId="1" animBg="1"/>
      <p:bldP spid="102" grpId="0" animBg="1"/>
      <p:bldP spid="102" grpId="1" animBg="1"/>
      <p:bldP spid="15" grpId="0" animBg="1"/>
      <p:bldP spid="10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37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1"/>
          <p:cNvSpPr/>
          <p:nvPr/>
        </p:nvSpPr>
        <p:spPr>
          <a:xfrm>
            <a:off x="6855656" y="1653587"/>
            <a:ext cx="1171318" cy="1805485"/>
          </a:xfrm>
          <a:custGeom>
            <a:avLst/>
            <a:gdLst>
              <a:gd name="connsiteX0" fmla="*/ 0 w 1885440"/>
              <a:gd name="connsiteY0" fmla="*/ 1815010 h 1815010"/>
              <a:gd name="connsiteX1" fmla="*/ 1168143 w 1885440"/>
              <a:gd name="connsiteY1" fmla="*/ 0 h 1815010"/>
              <a:gd name="connsiteX2" fmla="*/ 1885440 w 1885440"/>
              <a:gd name="connsiteY2" fmla="*/ 1815010 h 1815010"/>
              <a:gd name="connsiteX3" fmla="*/ 0 w 1885440"/>
              <a:gd name="connsiteY3" fmla="*/ 1815010 h 1815010"/>
              <a:gd name="connsiteX0" fmla="*/ 0 w 1168143"/>
              <a:gd name="connsiteY0" fmla="*/ 1815010 h 1824535"/>
              <a:gd name="connsiteX1" fmla="*/ 1168143 w 1168143"/>
              <a:gd name="connsiteY1" fmla="*/ 0 h 1824535"/>
              <a:gd name="connsiteX2" fmla="*/ 751965 w 1168143"/>
              <a:gd name="connsiteY2" fmla="*/ 1824535 h 1824535"/>
              <a:gd name="connsiteX3" fmla="*/ 0 w 1168143"/>
              <a:gd name="connsiteY3" fmla="*/ 1815010 h 1824535"/>
              <a:gd name="connsiteX0" fmla="*/ 0 w 1168143"/>
              <a:gd name="connsiteY0" fmla="*/ 1815010 h 1815010"/>
              <a:gd name="connsiteX1" fmla="*/ 1168143 w 1168143"/>
              <a:gd name="connsiteY1" fmla="*/ 0 h 1815010"/>
              <a:gd name="connsiteX2" fmla="*/ 780540 w 1168143"/>
              <a:gd name="connsiteY2" fmla="*/ 1815010 h 1815010"/>
              <a:gd name="connsiteX3" fmla="*/ 0 w 1168143"/>
              <a:gd name="connsiteY3" fmla="*/ 1815010 h 1815010"/>
              <a:gd name="connsiteX0" fmla="*/ 0 w 1168143"/>
              <a:gd name="connsiteY0" fmla="*/ 1815010 h 1815010"/>
              <a:gd name="connsiteX1" fmla="*/ 1168143 w 1168143"/>
              <a:gd name="connsiteY1" fmla="*/ 0 h 1815010"/>
              <a:gd name="connsiteX2" fmla="*/ 767840 w 1168143"/>
              <a:gd name="connsiteY2" fmla="*/ 1815010 h 1815010"/>
              <a:gd name="connsiteX3" fmla="*/ 0 w 1168143"/>
              <a:gd name="connsiteY3" fmla="*/ 1815010 h 1815010"/>
              <a:gd name="connsiteX0" fmla="*/ 0 w 1171318"/>
              <a:gd name="connsiteY0" fmla="*/ 1805485 h 1805485"/>
              <a:gd name="connsiteX1" fmla="*/ 1171318 w 1171318"/>
              <a:gd name="connsiteY1" fmla="*/ 0 h 1805485"/>
              <a:gd name="connsiteX2" fmla="*/ 767840 w 1171318"/>
              <a:gd name="connsiteY2" fmla="*/ 1805485 h 1805485"/>
              <a:gd name="connsiteX3" fmla="*/ 0 w 1171318"/>
              <a:gd name="connsiteY3" fmla="*/ 1805485 h 180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318" h="1805485">
                <a:moveTo>
                  <a:pt x="0" y="1805485"/>
                </a:moveTo>
                <a:lnTo>
                  <a:pt x="1171318" y="0"/>
                </a:lnTo>
                <a:lnTo>
                  <a:pt x="767840" y="1805485"/>
                </a:lnTo>
                <a:lnTo>
                  <a:pt x="0" y="1805485"/>
                </a:lnTo>
                <a:close/>
              </a:path>
            </a:pathLst>
          </a:cu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Arc 92"/>
          <p:cNvSpPr/>
          <p:nvPr/>
        </p:nvSpPr>
        <p:spPr>
          <a:xfrm rot="16969102">
            <a:off x="6547790" y="3136716"/>
            <a:ext cx="640080" cy="640080"/>
          </a:xfrm>
          <a:prstGeom prst="arc">
            <a:avLst>
              <a:gd name="adj1" fmla="val 1134615"/>
              <a:gd name="adj2" fmla="val 471408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Arc 59"/>
          <p:cNvSpPr/>
          <p:nvPr/>
        </p:nvSpPr>
        <p:spPr>
          <a:xfrm rot="4630898" flipH="1">
            <a:off x="8417881" y="3125314"/>
            <a:ext cx="640080" cy="640080"/>
          </a:xfrm>
          <a:prstGeom prst="arc">
            <a:avLst>
              <a:gd name="adj1" fmla="val 411062"/>
              <a:gd name="adj2" fmla="val 471408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 rot="16969102">
            <a:off x="7292497" y="3125313"/>
            <a:ext cx="640080" cy="640080"/>
          </a:xfrm>
          <a:prstGeom prst="arc">
            <a:avLst>
              <a:gd name="adj1" fmla="val 21565817"/>
              <a:gd name="adj2" fmla="val 4714083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000" y="615375"/>
            <a:ext cx="568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D is a point on side BC of 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ABC such that AD = AC.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Show that: AB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&gt; AD.</a:t>
            </a:r>
            <a:endParaRPr lang="en-IN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Example.9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220078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935173" y="1739052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76150" y="1739052"/>
            <a:ext cx="5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17070" y="1739052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94732" y="1739052"/>
            <a:ext cx="17731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 [Given]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4244" y="2073014"/>
            <a:ext cx="857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ADC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21694" y="2073014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62951" y="2073014"/>
            <a:ext cx="906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14400" y="1422571"/>
            <a:ext cx="112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DAC,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4732" y="2085408"/>
            <a:ext cx="4151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(ii) [Angle opposite to equal sides]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038" y="2434088"/>
            <a:ext cx="405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ADC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is an exterior angle for ABD.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4244" y="2748112"/>
            <a:ext cx="857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ADC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00910" y="2748112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42167" y="2748112"/>
            <a:ext cx="906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4988" y="3057536"/>
            <a:ext cx="857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14770" y="3057536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56027" y="3057536"/>
            <a:ext cx="906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1904" y="3364636"/>
            <a:ext cx="857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91686" y="3364636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32943" y="3364636"/>
            <a:ext cx="906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4381" y="3687908"/>
            <a:ext cx="533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87050" y="3687908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28308" y="3687908"/>
            <a:ext cx="487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04999" y="3687908"/>
            <a:ext cx="4957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(iv) [side opposite to larger angle in ABC]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7436" y="4031964"/>
            <a:ext cx="533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50105" y="4031964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391363" y="4031964"/>
            <a:ext cx="487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16038" y="4031964"/>
            <a:ext cx="1865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 &amp; (iv)]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58829" y="1371022"/>
            <a:ext cx="2448931" cy="2377482"/>
            <a:chOff x="6558829" y="1371022"/>
            <a:chExt cx="2448931" cy="2377482"/>
          </a:xfrm>
        </p:grpSpPr>
        <p:sp>
          <p:nvSpPr>
            <p:cNvPr id="2" name="Isosceles Triangle 1"/>
            <p:cNvSpPr/>
            <p:nvPr/>
          </p:nvSpPr>
          <p:spPr>
            <a:xfrm>
              <a:off x="6862007" y="1642435"/>
              <a:ext cx="1885440" cy="1815010"/>
            </a:xfrm>
            <a:prstGeom prst="triangle">
              <a:avLst>
                <a:gd name="adj" fmla="val 62124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7620000" y="1642435"/>
              <a:ext cx="409911" cy="18087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20040000">
              <a:off x="7762490" y="2497514"/>
              <a:ext cx="116222" cy="881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328430" y="2512996"/>
              <a:ext cx="145631" cy="642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872701" y="1371022"/>
              <a:ext cx="345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58829" y="3308354"/>
              <a:ext cx="345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480153" y="3409950"/>
              <a:ext cx="345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662409" y="3336062"/>
              <a:ext cx="345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198761" y="630959"/>
            <a:ext cx="5555344" cy="29238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8451" y="3399657"/>
            <a:ext cx="103098" cy="103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620000" y="1647985"/>
            <a:ext cx="409911" cy="1808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26875" y="1633939"/>
            <a:ext cx="724157" cy="1814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94732" y="2748112"/>
            <a:ext cx="906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94732" y="3057536"/>
            <a:ext cx="2075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(ii) and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4620" y="2079592"/>
            <a:ext cx="1550254" cy="338784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8684" y="2753592"/>
            <a:ext cx="1531116" cy="338784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858832" y="1645610"/>
            <a:ext cx="1171311" cy="1815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88454" y="1737172"/>
            <a:ext cx="962586" cy="338784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02338" y="3680625"/>
            <a:ext cx="989305" cy="338784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28641" y="4031964"/>
            <a:ext cx="1098129" cy="342515"/>
          </a:xfrm>
          <a:prstGeom prst="rect">
            <a:avLst/>
          </a:prstGeom>
          <a:noFill/>
          <a:ln w="190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857" y="2073014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0857" y="2434088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0857" y="2748112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0857" y="3057536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0857" y="3364636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0857" y="3687908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857" y="4031964"/>
            <a:ext cx="399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548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93" grpId="0" animBg="1"/>
      <p:bldP spid="93" grpId="1" animBg="1"/>
      <p:bldP spid="60" grpId="0" animBg="1"/>
      <p:bldP spid="60" grpId="1" animBg="1"/>
      <p:bldP spid="51" grpId="0" animBg="1"/>
      <p:bldP spid="51" grpId="1" animBg="1"/>
      <p:bldP spid="19" grpId="0"/>
      <p:bldP spid="61" grpId="0"/>
      <p:bldP spid="62" grpId="0"/>
      <p:bldP spid="63" grpId="0"/>
      <p:bldP spid="64" grpId="0"/>
      <p:bldP spid="73" grpId="0"/>
      <p:bldP spid="74" grpId="0"/>
      <p:bldP spid="75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8" grpId="0"/>
      <p:bldP spid="69" grpId="0"/>
      <p:bldP spid="70" grpId="0"/>
      <p:bldP spid="78" grpId="0"/>
      <p:bldP spid="80" grpId="0"/>
      <p:bldP spid="81" grpId="0"/>
      <p:bldP spid="82" grpId="0"/>
      <p:bldP spid="83" grpId="0"/>
      <p:bldP spid="84" grpId="0"/>
      <p:bldP spid="88" grpId="0"/>
      <p:bldP spid="89" grpId="0"/>
      <p:bldP spid="91" grpId="0"/>
      <p:bldP spid="92" grpId="0"/>
      <p:bldP spid="45" grpId="0" animBg="1"/>
      <p:bldP spid="45" grpId="1" animBg="1"/>
      <p:bldP spid="3" grpId="0" animBg="1"/>
      <p:bldP spid="3" grpId="1" animBg="1"/>
      <p:bldP spid="66" grpId="0"/>
      <p:bldP spid="67" grpId="0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100" grpId="0"/>
      <p:bldP spid="101" grpId="0"/>
      <p:bldP spid="102" grpId="0"/>
      <p:bldP spid="103" grpId="0"/>
      <p:bldP spid="105" grpId="0"/>
      <p:bldP spid="106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38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al 26"/>
          <p:cNvSpPr>
            <a:spLocks noChangeArrowheads="1"/>
          </p:cNvSpPr>
          <p:nvPr/>
        </p:nvSpPr>
        <p:spPr bwMode="auto">
          <a:xfrm>
            <a:off x="1585247" y="2344669"/>
            <a:ext cx="1739104" cy="24475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0660" y="4662270"/>
            <a:ext cx="3256546" cy="293370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849" tIns="45924" rIns="91849" bIns="45924" rtlCol="0" anchor="ctr"/>
          <a:lstStyle/>
          <a:p>
            <a:pPr algn="ctr" defTabSz="918511"/>
            <a:endParaRPr lang="en-US" sz="1798" dirty="0">
              <a:solidFill>
                <a:prstClr val="white"/>
              </a:solidFill>
            </a:endParaRPr>
          </a:p>
          <a:p>
            <a:pPr algn="ctr" defTabSz="918511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136" name="Isosceles Triangle 16"/>
          <p:cNvSpPr/>
          <p:nvPr/>
        </p:nvSpPr>
        <p:spPr>
          <a:xfrm rot="17220000" flipH="1">
            <a:off x="7215217" y="1900591"/>
            <a:ext cx="1300087" cy="755750"/>
          </a:xfrm>
          <a:custGeom>
            <a:avLst/>
            <a:gdLst>
              <a:gd name="connsiteX0" fmla="*/ 0 w 920492"/>
              <a:gd name="connsiteY0" fmla="*/ 950325 h 950325"/>
              <a:gd name="connsiteX1" fmla="*/ 460246 w 920492"/>
              <a:gd name="connsiteY1" fmla="*/ 0 h 950325"/>
              <a:gd name="connsiteX2" fmla="*/ 920492 w 920492"/>
              <a:gd name="connsiteY2" fmla="*/ 950325 h 950325"/>
              <a:gd name="connsiteX3" fmla="*/ 0 w 920492"/>
              <a:gd name="connsiteY3" fmla="*/ 950325 h 950325"/>
              <a:gd name="connsiteX0" fmla="*/ 0 w 1057060"/>
              <a:gd name="connsiteY0" fmla="*/ 776248 h 776248"/>
              <a:gd name="connsiteX1" fmla="*/ 1057060 w 1057060"/>
              <a:gd name="connsiteY1" fmla="*/ 0 h 776248"/>
              <a:gd name="connsiteX2" fmla="*/ 920492 w 1057060"/>
              <a:gd name="connsiteY2" fmla="*/ 776248 h 776248"/>
              <a:gd name="connsiteX3" fmla="*/ 0 w 1057060"/>
              <a:gd name="connsiteY3" fmla="*/ 776248 h 776248"/>
              <a:gd name="connsiteX0" fmla="*/ 0 w 1362526"/>
              <a:gd name="connsiteY0" fmla="*/ 776248 h 798158"/>
              <a:gd name="connsiteX1" fmla="*/ 1057060 w 1362526"/>
              <a:gd name="connsiteY1" fmla="*/ 0 h 798158"/>
              <a:gd name="connsiteX2" fmla="*/ 1362526 w 1362526"/>
              <a:gd name="connsiteY2" fmla="*/ 798158 h 798158"/>
              <a:gd name="connsiteX3" fmla="*/ 0 w 1362526"/>
              <a:gd name="connsiteY3" fmla="*/ 776248 h 798158"/>
              <a:gd name="connsiteX0" fmla="*/ 0 w 1362526"/>
              <a:gd name="connsiteY0" fmla="*/ 694216 h 716126"/>
              <a:gd name="connsiteX1" fmla="*/ 1023593 w 1362526"/>
              <a:gd name="connsiteY1" fmla="*/ 0 h 716126"/>
              <a:gd name="connsiteX2" fmla="*/ 1362526 w 1362526"/>
              <a:gd name="connsiteY2" fmla="*/ 716126 h 716126"/>
              <a:gd name="connsiteX3" fmla="*/ 0 w 1362526"/>
              <a:gd name="connsiteY3" fmla="*/ 694216 h 716126"/>
              <a:gd name="connsiteX0" fmla="*/ 0 w 1300087"/>
              <a:gd name="connsiteY0" fmla="*/ 694216 h 755750"/>
              <a:gd name="connsiteX1" fmla="*/ 1023593 w 1300087"/>
              <a:gd name="connsiteY1" fmla="*/ 0 h 755750"/>
              <a:gd name="connsiteX2" fmla="*/ 1300087 w 1300087"/>
              <a:gd name="connsiteY2" fmla="*/ 755750 h 755750"/>
              <a:gd name="connsiteX3" fmla="*/ 0 w 1300087"/>
              <a:gd name="connsiteY3" fmla="*/ 694216 h 75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087" h="755750">
                <a:moveTo>
                  <a:pt x="0" y="694216"/>
                </a:moveTo>
                <a:lnTo>
                  <a:pt x="1023593" y="0"/>
                </a:lnTo>
                <a:lnTo>
                  <a:pt x="1300087" y="755750"/>
                </a:lnTo>
                <a:lnTo>
                  <a:pt x="0" y="6942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4380000">
            <a:off x="6227274" y="1882933"/>
            <a:ext cx="1362526" cy="798158"/>
          </a:xfrm>
          <a:custGeom>
            <a:avLst/>
            <a:gdLst>
              <a:gd name="connsiteX0" fmla="*/ 0 w 920492"/>
              <a:gd name="connsiteY0" fmla="*/ 950325 h 950325"/>
              <a:gd name="connsiteX1" fmla="*/ 460246 w 920492"/>
              <a:gd name="connsiteY1" fmla="*/ 0 h 950325"/>
              <a:gd name="connsiteX2" fmla="*/ 920492 w 920492"/>
              <a:gd name="connsiteY2" fmla="*/ 950325 h 950325"/>
              <a:gd name="connsiteX3" fmla="*/ 0 w 920492"/>
              <a:gd name="connsiteY3" fmla="*/ 950325 h 950325"/>
              <a:gd name="connsiteX0" fmla="*/ 0 w 1057060"/>
              <a:gd name="connsiteY0" fmla="*/ 776248 h 776248"/>
              <a:gd name="connsiteX1" fmla="*/ 1057060 w 1057060"/>
              <a:gd name="connsiteY1" fmla="*/ 0 h 776248"/>
              <a:gd name="connsiteX2" fmla="*/ 920492 w 1057060"/>
              <a:gd name="connsiteY2" fmla="*/ 776248 h 776248"/>
              <a:gd name="connsiteX3" fmla="*/ 0 w 1057060"/>
              <a:gd name="connsiteY3" fmla="*/ 776248 h 776248"/>
              <a:gd name="connsiteX0" fmla="*/ 0 w 1362526"/>
              <a:gd name="connsiteY0" fmla="*/ 776248 h 798158"/>
              <a:gd name="connsiteX1" fmla="*/ 1057060 w 1362526"/>
              <a:gd name="connsiteY1" fmla="*/ 0 h 798158"/>
              <a:gd name="connsiteX2" fmla="*/ 1362526 w 1362526"/>
              <a:gd name="connsiteY2" fmla="*/ 798158 h 798158"/>
              <a:gd name="connsiteX3" fmla="*/ 0 w 1362526"/>
              <a:gd name="connsiteY3" fmla="*/ 776248 h 79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26" h="798158">
                <a:moveTo>
                  <a:pt x="0" y="776248"/>
                </a:moveTo>
                <a:lnTo>
                  <a:pt x="1057060" y="0"/>
                </a:lnTo>
                <a:lnTo>
                  <a:pt x="1362526" y="798158"/>
                </a:lnTo>
                <a:lnTo>
                  <a:pt x="0" y="77624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flipV="1">
            <a:off x="6344113" y="1726223"/>
            <a:ext cx="2021331" cy="796130"/>
          </a:xfrm>
          <a:custGeom>
            <a:avLst/>
            <a:gdLst>
              <a:gd name="connsiteX0" fmla="*/ 0 w 1050403"/>
              <a:gd name="connsiteY0" fmla="*/ 616575 h 616575"/>
              <a:gd name="connsiteX1" fmla="*/ 525202 w 1050403"/>
              <a:gd name="connsiteY1" fmla="*/ 0 h 616575"/>
              <a:gd name="connsiteX2" fmla="*/ 1050403 w 1050403"/>
              <a:gd name="connsiteY2" fmla="*/ 616575 h 616575"/>
              <a:gd name="connsiteX3" fmla="*/ 0 w 1050403"/>
              <a:gd name="connsiteY3" fmla="*/ 616575 h 616575"/>
              <a:gd name="connsiteX0" fmla="*/ 0 w 1612344"/>
              <a:gd name="connsiteY0" fmla="*/ 623225 h 623225"/>
              <a:gd name="connsiteX1" fmla="*/ 1087143 w 1612344"/>
              <a:gd name="connsiteY1" fmla="*/ 0 h 623225"/>
              <a:gd name="connsiteX2" fmla="*/ 1612344 w 1612344"/>
              <a:gd name="connsiteY2" fmla="*/ 616575 h 623225"/>
              <a:gd name="connsiteX3" fmla="*/ 0 w 1612344"/>
              <a:gd name="connsiteY3" fmla="*/ 623225 h 623225"/>
              <a:gd name="connsiteX0" fmla="*/ 0 w 2021331"/>
              <a:gd name="connsiteY0" fmla="*/ 623225 h 623225"/>
              <a:gd name="connsiteX1" fmla="*/ 1087143 w 2021331"/>
              <a:gd name="connsiteY1" fmla="*/ 0 h 623225"/>
              <a:gd name="connsiteX2" fmla="*/ 2021331 w 2021331"/>
              <a:gd name="connsiteY2" fmla="*/ 619900 h 623225"/>
              <a:gd name="connsiteX3" fmla="*/ 0 w 2021331"/>
              <a:gd name="connsiteY3" fmla="*/ 623225 h 623225"/>
              <a:gd name="connsiteX0" fmla="*/ 0 w 2021331"/>
              <a:gd name="connsiteY0" fmla="*/ 796130 h 796130"/>
              <a:gd name="connsiteX1" fmla="*/ 1050567 w 2021331"/>
              <a:gd name="connsiteY1" fmla="*/ 0 h 796130"/>
              <a:gd name="connsiteX2" fmla="*/ 2021331 w 2021331"/>
              <a:gd name="connsiteY2" fmla="*/ 792805 h 796130"/>
              <a:gd name="connsiteX3" fmla="*/ 0 w 2021331"/>
              <a:gd name="connsiteY3" fmla="*/ 796130 h 7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1331" h="796130">
                <a:moveTo>
                  <a:pt x="0" y="796130"/>
                </a:moveTo>
                <a:lnTo>
                  <a:pt x="1050567" y="0"/>
                </a:lnTo>
                <a:lnTo>
                  <a:pt x="2021331" y="792805"/>
                </a:lnTo>
                <a:lnTo>
                  <a:pt x="0" y="79613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 rot="12558650">
            <a:off x="7202048" y="2350291"/>
            <a:ext cx="370391" cy="335133"/>
          </a:xfrm>
          <a:prstGeom prst="arc">
            <a:avLst>
              <a:gd name="adj1" fmla="val 17501879"/>
              <a:gd name="adj2" fmla="val 346572"/>
            </a:avLst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40" name="Arc 139"/>
          <p:cNvSpPr/>
          <p:nvPr/>
        </p:nvSpPr>
        <p:spPr>
          <a:xfrm rot="9041350" flipH="1">
            <a:off x="7210114" y="2347489"/>
            <a:ext cx="370391" cy="335133"/>
          </a:xfrm>
          <a:prstGeom prst="arc">
            <a:avLst>
              <a:gd name="adj1" fmla="val 17501879"/>
              <a:gd name="adj2" fmla="val 346572"/>
            </a:avLst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41" name="Arc 140"/>
          <p:cNvSpPr/>
          <p:nvPr/>
        </p:nvSpPr>
        <p:spPr>
          <a:xfrm rot="9041350" flipH="1">
            <a:off x="7208955" y="2353977"/>
            <a:ext cx="370391" cy="335133"/>
          </a:xfrm>
          <a:prstGeom prst="arc">
            <a:avLst>
              <a:gd name="adj1" fmla="val 17501879"/>
              <a:gd name="adj2" fmla="val 634633"/>
            </a:avLst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945955" y="1615883"/>
            <a:ext cx="2217138" cy="26694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28" name="Oval 26"/>
          <p:cNvSpPr>
            <a:spLocks noChangeArrowheads="1"/>
          </p:cNvSpPr>
          <p:nvPr/>
        </p:nvSpPr>
        <p:spPr bwMode="auto">
          <a:xfrm>
            <a:off x="945955" y="1274560"/>
            <a:ext cx="2217138" cy="26694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19" name="Arc 118"/>
          <p:cNvSpPr/>
          <p:nvPr/>
        </p:nvSpPr>
        <p:spPr>
          <a:xfrm rot="16896573">
            <a:off x="7852298" y="2837133"/>
            <a:ext cx="370391" cy="335133"/>
          </a:xfrm>
          <a:prstGeom prst="arc">
            <a:avLst>
              <a:gd name="adj1" fmla="val 17501879"/>
              <a:gd name="adj2" fmla="val 173902"/>
            </a:avLst>
          </a:prstGeom>
          <a:solidFill>
            <a:srgbClr val="3333FF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27" name="Arc 126"/>
          <p:cNvSpPr/>
          <p:nvPr/>
        </p:nvSpPr>
        <p:spPr>
          <a:xfrm rot="16776573">
            <a:off x="7855679" y="2838578"/>
            <a:ext cx="370391" cy="335133"/>
          </a:xfrm>
          <a:prstGeom prst="arc">
            <a:avLst>
              <a:gd name="adj1" fmla="val 17501879"/>
              <a:gd name="adj2" fmla="val 346572"/>
            </a:avLst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13" name="Arc 112"/>
          <p:cNvSpPr/>
          <p:nvPr/>
        </p:nvSpPr>
        <p:spPr>
          <a:xfrm rot="19116573">
            <a:off x="6546945" y="2874649"/>
            <a:ext cx="370391" cy="335133"/>
          </a:xfrm>
          <a:prstGeom prst="arc">
            <a:avLst>
              <a:gd name="adj1" fmla="val 17501879"/>
              <a:gd name="adj2" fmla="val 346572"/>
            </a:avLst>
          </a:prstGeom>
          <a:solidFill>
            <a:srgbClr val="3333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667582" y="885600"/>
            <a:ext cx="4000187" cy="25204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Arc 98"/>
          <p:cNvSpPr/>
          <p:nvPr/>
        </p:nvSpPr>
        <p:spPr>
          <a:xfrm rot="185699">
            <a:off x="7862878" y="2854479"/>
            <a:ext cx="329761" cy="309151"/>
          </a:xfrm>
          <a:prstGeom prst="arc">
            <a:avLst>
              <a:gd name="adj1" fmla="val 17138136"/>
              <a:gd name="adj2" fmla="val 2123991"/>
            </a:avLst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8" name="Arc 97"/>
          <p:cNvSpPr/>
          <p:nvPr/>
        </p:nvSpPr>
        <p:spPr>
          <a:xfrm rot="14256573">
            <a:off x="6539591" y="2907896"/>
            <a:ext cx="370391" cy="335133"/>
          </a:xfrm>
          <a:prstGeom prst="arc">
            <a:avLst>
              <a:gd name="adj1" fmla="val 15980583"/>
              <a:gd name="adj2" fmla="val 1210261"/>
            </a:avLst>
          </a:prstGeom>
          <a:solidFill>
            <a:srgbClr val="FF0000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15885" y="893289"/>
            <a:ext cx="624037" cy="25204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998256" y="884051"/>
            <a:ext cx="956239" cy="25204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42345"/>
            <a:ext cx="6569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 If OA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= OD,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 = 2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.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Prove : </a:t>
            </a:r>
            <a:r>
              <a:rPr lang="en-IN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OCB is an isosceles triangle.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241817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210300" y="1425398"/>
            <a:ext cx="2332271" cy="2026219"/>
            <a:chOff x="5943600" y="545531"/>
            <a:chExt cx="2332271" cy="20262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70724" y="844885"/>
              <a:ext cx="20367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764018" y="841019"/>
              <a:ext cx="343428" cy="1283057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72792" y="841018"/>
              <a:ext cx="389921" cy="133782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72792" y="844885"/>
              <a:ext cx="2183529" cy="165531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975608" y="842952"/>
              <a:ext cx="2133904" cy="172879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14316573">
              <a:off x="6272732" y="2021987"/>
              <a:ext cx="407430" cy="364997"/>
            </a:xfrm>
            <a:prstGeom prst="arc">
              <a:avLst>
                <a:gd name="adj1" fmla="val 16160162"/>
                <a:gd name="adj2" fmla="val 854777"/>
              </a:avLst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black"/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 rot="1805699">
              <a:off x="7599426" y="1971574"/>
              <a:ext cx="329184" cy="310896"/>
            </a:xfrm>
            <a:prstGeom prst="arc">
              <a:avLst>
                <a:gd name="adj1" fmla="val 15235455"/>
                <a:gd name="adj2" fmla="val 434303"/>
              </a:avLst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black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1598" y="214664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6847" y="2105599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50440" y="1632113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3600" y="54553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38919" y="56100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05019" y="190453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6589" y="191282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371600" y="1241817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0674" y="1241817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00400" y="1241817"/>
            <a:ext cx="2247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IN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 [Linear </a:t>
            </a:r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pair]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4400" y="1580371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71600" y="1580371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0674" y="1580371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00399" y="1580371"/>
            <a:ext cx="2064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…(ii) [Linear </a:t>
            </a:r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pair]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5800" y="2295917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90674" y="2295917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24100" y="2295917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52700" y="2295917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6700" y="2295917"/>
            <a:ext cx="156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anose="05050102010205020202" pitchFamily="18" charset="2"/>
              </a:rPr>
              <a:t>Q 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1 =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Ð 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2]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97651" y="2295917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...(iii)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3400" y="2689617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9021" y="2689617"/>
            <a:ext cx="885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81727" y="2689617"/>
            <a:ext cx="611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6251" y="2689617"/>
            <a:ext cx="990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BDO,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730" y="2988162"/>
            <a:ext cx="95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45445" y="3014300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76426" y="2994961"/>
            <a:ext cx="95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25601" y="3004120"/>
            <a:ext cx="1418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[From (iii)]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10728" y="3352854"/>
            <a:ext cx="57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45445" y="3344389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6426" y="3352854"/>
            <a:ext cx="57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25602" y="3347386"/>
            <a:ext cx="1057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[Given]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9730" y="3656805"/>
            <a:ext cx="95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COA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5445" y="3682943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76426" y="3663604"/>
            <a:ext cx="95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BOD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25602" y="3663893"/>
            <a:ext cx="3394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[Vertically opposite angles]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5800" y="3995359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97483" y="3998101"/>
            <a:ext cx="855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5445" y="3998101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76426" y="3998101"/>
            <a:ext cx="95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BOD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25602" y="4002447"/>
            <a:ext cx="1622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[By ASA test]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5800" y="4333913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48830" y="4341001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445" y="4341001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76426" y="4341001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5602" y="4333913"/>
            <a:ext cx="973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c.p.c.t</a:t>
            </a:r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]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 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5800" y="4625127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9587" y="4622744"/>
            <a:ext cx="3386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OBC is an isosceles triangle.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383686" y="2514257"/>
            <a:ext cx="645834" cy="491168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037076" y="2724283"/>
            <a:ext cx="96368" cy="95674"/>
            <a:chOff x="7050766" y="1853283"/>
            <a:chExt cx="106005" cy="1157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074999" y="1853283"/>
              <a:ext cx="81772" cy="860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050766" y="1883025"/>
              <a:ext cx="81773" cy="860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flipH="1">
            <a:off x="7680839" y="2729747"/>
            <a:ext cx="96368" cy="95674"/>
            <a:chOff x="7050766" y="1853283"/>
            <a:chExt cx="106005" cy="11576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7074999" y="1853283"/>
              <a:ext cx="81772" cy="860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050766" y="1883025"/>
              <a:ext cx="81773" cy="860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ounded Rectangle 100"/>
          <p:cNvSpPr/>
          <p:nvPr/>
        </p:nvSpPr>
        <p:spPr>
          <a:xfrm>
            <a:off x="5389886" y="1221575"/>
            <a:ext cx="1889331" cy="267277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30800" y="1955113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388000" y="1955113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607074" y="1955113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40500" y="1955113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97551" y="1955113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54751" y="1955113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73825" y="1955113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BDO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Arc 113"/>
          <p:cNvSpPr/>
          <p:nvPr/>
        </p:nvSpPr>
        <p:spPr>
          <a:xfrm rot="19116573">
            <a:off x="6545786" y="2881137"/>
            <a:ext cx="370391" cy="335133"/>
          </a:xfrm>
          <a:prstGeom prst="arc">
            <a:avLst>
              <a:gd name="adj1" fmla="val 17501879"/>
              <a:gd name="adj2" fmla="val 346572"/>
            </a:avLst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30" name="Oval 26"/>
          <p:cNvSpPr>
            <a:spLocks noChangeArrowheads="1"/>
          </p:cNvSpPr>
          <p:nvPr/>
        </p:nvSpPr>
        <p:spPr bwMode="auto">
          <a:xfrm>
            <a:off x="2621131" y="1284779"/>
            <a:ext cx="530765" cy="26694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1" name="Oval 26"/>
          <p:cNvSpPr>
            <a:spLocks noChangeArrowheads="1"/>
          </p:cNvSpPr>
          <p:nvPr/>
        </p:nvSpPr>
        <p:spPr bwMode="auto">
          <a:xfrm>
            <a:off x="2632950" y="1613879"/>
            <a:ext cx="507126" cy="26694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24100" y="1241817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43174" y="1241817"/>
            <a:ext cx="695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180°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24100" y="1580371"/>
            <a:ext cx="34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43174" y="1580371"/>
            <a:ext cx="695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180°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44063" y="1957363"/>
            <a:ext cx="2064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[From (</a:t>
            </a:r>
            <a:r>
              <a:rPr lang="en-IN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 and (ii)]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390459" y="2523583"/>
            <a:ext cx="650297" cy="512413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720740" y="2515056"/>
            <a:ext cx="674569" cy="544026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rot="12558650">
            <a:off x="7200889" y="2356779"/>
            <a:ext cx="370391" cy="335133"/>
          </a:xfrm>
          <a:prstGeom prst="arc">
            <a:avLst>
              <a:gd name="adj1" fmla="val 17501879"/>
              <a:gd name="adj2" fmla="val 634633"/>
            </a:avLst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15211" y="1240898"/>
            <a:ext cx="658303" cy="381000"/>
            <a:chOff x="87483" y="1431925"/>
            <a:chExt cx="658303" cy="381000"/>
          </a:xfrm>
        </p:grpSpPr>
        <p:sp>
          <p:nvSpPr>
            <p:cNvPr id="121" name="Teardrop 120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rot="420000" flipH="1">
            <a:off x="1003971" y="2038350"/>
            <a:ext cx="384966" cy="239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420000" flipH="1">
            <a:off x="2698353" y="2026596"/>
            <a:ext cx="384966" cy="239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18452" y="884051"/>
            <a:ext cx="956239" cy="25204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388048" y="1219200"/>
            <a:ext cx="1889331" cy="2672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01047" y="1202092"/>
            <a:ext cx="2472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Hint : Prove OC = OB</a:t>
            </a:r>
            <a:endParaRPr lang="en-IN" sz="12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500"/>
                            </p:stCondLst>
                            <p:childTnLst>
                              <p:par>
                                <p:cTn id="4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7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2" grpId="0" animBg="1"/>
      <p:bldP spid="136" grpId="0" animBg="1"/>
      <p:bldP spid="17" grpId="0" animBg="1"/>
      <p:bldP spid="15" grpId="0" animBg="1"/>
      <p:bldP spid="15" grpId="1" animBg="1"/>
      <p:bldP spid="138" grpId="0" animBg="1"/>
      <p:bldP spid="138" grpId="1" animBg="1"/>
      <p:bldP spid="140" grpId="0" animBg="1"/>
      <p:bldP spid="140" grpId="1" animBg="1"/>
      <p:bldP spid="141" grpId="0" animBg="1"/>
      <p:bldP spid="129" grpId="0" animBg="1"/>
      <p:bldP spid="129" grpId="1" animBg="1"/>
      <p:bldP spid="128" grpId="0" animBg="1"/>
      <p:bldP spid="128" grpId="1" animBg="1"/>
      <p:bldP spid="119" grpId="0" animBg="1"/>
      <p:bldP spid="119" grpId="1" animBg="1"/>
      <p:bldP spid="119" grpId="2" animBg="1"/>
      <p:bldP spid="119" grpId="3" animBg="1"/>
      <p:bldP spid="127" grpId="0" animBg="1"/>
      <p:bldP spid="113" grpId="0" animBg="1"/>
      <p:bldP spid="113" grpId="1" animBg="1"/>
      <p:bldP spid="113" grpId="2" animBg="1"/>
      <p:bldP spid="113" grpId="3" animBg="1"/>
      <p:bldP spid="100" grpId="0" animBg="1"/>
      <p:bldP spid="100" grpId="1" animBg="1"/>
      <p:bldP spid="99" grpId="0" animBg="1"/>
      <p:bldP spid="99" grpId="1" animBg="1"/>
      <p:bldP spid="99" grpId="2" animBg="1"/>
      <p:bldP spid="99" grpId="3" animBg="1"/>
      <p:bldP spid="99" grpId="4" animBg="1"/>
      <p:bldP spid="98" grpId="0" animBg="1"/>
      <p:bldP spid="98" grpId="1" animBg="1"/>
      <p:bldP spid="98" grpId="2" animBg="1"/>
      <p:bldP spid="98" grpId="3" animBg="1"/>
      <p:bldP spid="98" grpId="4" animBg="1"/>
      <p:bldP spid="97" grpId="0" animBg="1"/>
      <p:bldP spid="97" grpId="1" animBg="1"/>
      <p:bldP spid="80" grpId="0" animBg="1"/>
      <p:bldP spid="80" grpId="1" animBg="1"/>
      <p:bldP spid="3" grpId="0"/>
      <p:bldP spid="36" grpId="0"/>
      <p:bldP spid="38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1" grpId="0"/>
      <p:bldP spid="52" grpId="0"/>
      <p:bldP spid="53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101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4" grpId="0" animBg="1"/>
      <p:bldP spid="130" grpId="0" animBg="1"/>
      <p:bldP spid="130" grpId="1" animBg="1"/>
      <p:bldP spid="131" grpId="0" animBg="1"/>
      <p:bldP spid="131" grpId="1" animBg="1"/>
      <p:bldP spid="39" grpId="0"/>
      <p:bldP spid="40" grpId="0"/>
      <p:bldP spid="45" grpId="0"/>
      <p:bldP spid="46" grpId="0"/>
      <p:bldP spid="132" grpId="0"/>
      <p:bldP spid="139" grpId="0" animBg="1"/>
      <p:bldP spid="115" grpId="0" animBg="1"/>
      <p:bldP spid="115" grpId="1" animBg="1"/>
      <p:bldP spid="116" grpId="0" animBg="1"/>
      <p:bldP spid="116" grpId="1" animBg="1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5283367" y="1489611"/>
            <a:ext cx="3218543" cy="1098967"/>
          </a:xfrm>
          <a:custGeom>
            <a:avLst/>
            <a:gdLst>
              <a:gd name="connsiteX0" fmla="*/ 0 w 1524000"/>
              <a:gd name="connsiteY0" fmla="*/ 899396 h 899396"/>
              <a:gd name="connsiteX1" fmla="*/ 762000 w 1524000"/>
              <a:gd name="connsiteY1" fmla="*/ 0 h 899396"/>
              <a:gd name="connsiteX2" fmla="*/ 1524000 w 1524000"/>
              <a:gd name="connsiteY2" fmla="*/ 899396 h 899396"/>
              <a:gd name="connsiteX3" fmla="*/ 0 w 1524000"/>
              <a:gd name="connsiteY3" fmla="*/ 899396 h 899396"/>
              <a:gd name="connsiteX0" fmla="*/ 0 w 2449286"/>
              <a:gd name="connsiteY0" fmla="*/ 917539 h 917539"/>
              <a:gd name="connsiteX1" fmla="*/ 1687286 w 2449286"/>
              <a:gd name="connsiteY1" fmla="*/ 0 h 917539"/>
              <a:gd name="connsiteX2" fmla="*/ 2449286 w 2449286"/>
              <a:gd name="connsiteY2" fmla="*/ 899396 h 917539"/>
              <a:gd name="connsiteX3" fmla="*/ 0 w 2449286"/>
              <a:gd name="connsiteY3" fmla="*/ 917539 h 917539"/>
              <a:gd name="connsiteX0" fmla="*/ 0 w 2449286"/>
              <a:gd name="connsiteY0" fmla="*/ 1113482 h 1113482"/>
              <a:gd name="connsiteX1" fmla="*/ 1582058 w 2449286"/>
              <a:gd name="connsiteY1" fmla="*/ 0 h 1113482"/>
              <a:gd name="connsiteX2" fmla="*/ 2449286 w 2449286"/>
              <a:gd name="connsiteY2" fmla="*/ 1095339 h 1113482"/>
              <a:gd name="connsiteX3" fmla="*/ 0 w 2449286"/>
              <a:gd name="connsiteY3" fmla="*/ 1113482 h 1113482"/>
              <a:gd name="connsiteX0" fmla="*/ 0 w 3218543"/>
              <a:gd name="connsiteY0" fmla="*/ 1113482 h 1113482"/>
              <a:gd name="connsiteX1" fmla="*/ 1582058 w 3218543"/>
              <a:gd name="connsiteY1" fmla="*/ 0 h 1113482"/>
              <a:gd name="connsiteX2" fmla="*/ 3218543 w 3218543"/>
              <a:gd name="connsiteY2" fmla="*/ 1095339 h 1113482"/>
              <a:gd name="connsiteX3" fmla="*/ 0 w 3218543"/>
              <a:gd name="connsiteY3" fmla="*/ 1113482 h 1113482"/>
              <a:gd name="connsiteX0" fmla="*/ 0 w 3218543"/>
              <a:gd name="connsiteY0" fmla="*/ 1098967 h 1098967"/>
              <a:gd name="connsiteX1" fmla="*/ 1571172 w 3218543"/>
              <a:gd name="connsiteY1" fmla="*/ 0 h 1098967"/>
              <a:gd name="connsiteX2" fmla="*/ 3218543 w 3218543"/>
              <a:gd name="connsiteY2" fmla="*/ 1080824 h 1098967"/>
              <a:gd name="connsiteX3" fmla="*/ 0 w 3218543"/>
              <a:gd name="connsiteY3" fmla="*/ 1098967 h 109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8543" h="1098967">
                <a:moveTo>
                  <a:pt x="0" y="1098967"/>
                </a:moveTo>
                <a:lnTo>
                  <a:pt x="1571172" y="0"/>
                </a:lnTo>
                <a:lnTo>
                  <a:pt x="3218543" y="1080824"/>
                </a:lnTo>
                <a:lnTo>
                  <a:pt x="0" y="10989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Isosceles Triangle 6"/>
          <p:cNvSpPr/>
          <p:nvPr/>
        </p:nvSpPr>
        <p:spPr>
          <a:xfrm>
            <a:off x="6705621" y="1473226"/>
            <a:ext cx="1810011" cy="1113950"/>
          </a:xfrm>
          <a:custGeom>
            <a:avLst/>
            <a:gdLst>
              <a:gd name="connsiteX0" fmla="*/ 0 w 1167735"/>
              <a:gd name="connsiteY0" fmla="*/ 800025 h 800025"/>
              <a:gd name="connsiteX1" fmla="*/ 583868 w 1167735"/>
              <a:gd name="connsiteY1" fmla="*/ 0 h 800025"/>
              <a:gd name="connsiteX2" fmla="*/ 1167735 w 1167735"/>
              <a:gd name="connsiteY2" fmla="*/ 800025 h 800025"/>
              <a:gd name="connsiteX3" fmla="*/ 0 w 1167735"/>
              <a:gd name="connsiteY3" fmla="*/ 800025 h 800025"/>
              <a:gd name="connsiteX0" fmla="*/ 0 w 1548735"/>
              <a:gd name="connsiteY0" fmla="*/ 1926983 h 1926983"/>
              <a:gd name="connsiteX1" fmla="*/ 964868 w 1548735"/>
              <a:gd name="connsiteY1" fmla="*/ 0 h 1926983"/>
              <a:gd name="connsiteX2" fmla="*/ 1548735 w 1548735"/>
              <a:gd name="connsiteY2" fmla="*/ 800025 h 1926983"/>
              <a:gd name="connsiteX3" fmla="*/ 0 w 1548735"/>
              <a:gd name="connsiteY3" fmla="*/ 1926983 h 1926983"/>
              <a:gd name="connsiteX0" fmla="*/ 0 w 1548735"/>
              <a:gd name="connsiteY0" fmla="*/ 1718436 h 1718436"/>
              <a:gd name="connsiteX1" fmla="*/ 656058 w 1548735"/>
              <a:gd name="connsiteY1" fmla="*/ 0 h 1718436"/>
              <a:gd name="connsiteX2" fmla="*/ 1548735 w 1548735"/>
              <a:gd name="connsiteY2" fmla="*/ 591478 h 1718436"/>
              <a:gd name="connsiteX3" fmla="*/ 0 w 1548735"/>
              <a:gd name="connsiteY3" fmla="*/ 1718436 h 1718436"/>
              <a:gd name="connsiteX0" fmla="*/ 0 w 1556695"/>
              <a:gd name="connsiteY0" fmla="*/ 1718436 h 1718436"/>
              <a:gd name="connsiteX1" fmla="*/ 656058 w 1556695"/>
              <a:gd name="connsiteY1" fmla="*/ 0 h 1718436"/>
              <a:gd name="connsiteX2" fmla="*/ 1548735 w 1556695"/>
              <a:gd name="connsiteY2" fmla="*/ 591478 h 1718436"/>
              <a:gd name="connsiteX3" fmla="*/ 1555566 w 1556695"/>
              <a:gd name="connsiteY3" fmla="*/ 593550 h 1718436"/>
              <a:gd name="connsiteX4" fmla="*/ 0 w 1556695"/>
              <a:gd name="connsiteY4" fmla="*/ 1718436 h 1718436"/>
              <a:gd name="connsiteX0" fmla="*/ 0 w 1548735"/>
              <a:gd name="connsiteY0" fmla="*/ 1718436 h 1718436"/>
              <a:gd name="connsiteX1" fmla="*/ 656058 w 1548735"/>
              <a:gd name="connsiteY1" fmla="*/ 0 h 1718436"/>
              <a:gd name="connsiteX2" fmla="*/ 1548735 w 1548735"/>
              <a:gd name="connsiteY2" fmla="*/ 591478 h 1718436"/>
              <a:gd name="connsiteX3" fmla="*/ 1531503 w 1548735"/>
              <a:gd name="connsiteY3" fmla="*/ 625634 h 1718436"/>
              <a:gd name="connsiteX4" fmla="*/ 0 w 1548735"/>
              <a:gd name="connsiteY4" fmla="*/ 1718436 h 1718436"/>
              <a:gd name="connsiteX0" fmla="*/ 0 w 1576808"/>
              <a:gd name="connsiteY0" fmla="*/ 1718436 h 1718436"/>
              <a:gd name="connsiteX1" fmla="*/ 656058 w 1576808"/>
              <a:gd name="connsiteY1" fmla="*/ 0 h 1718436"/>
              <a:gd name="connsiteX2" fmla="*/ 1576808 w 1576808"/>
              <a:gd name="connsiteY2" fmla="*/ 583457 h 1718436"/>
              <a:gd name="connsiteX3" fmla="*/ 1531503 w 1576808"/>
              <a:gd name="connsiteY3" fmla="*/ 625634 h 1718436"/>
              <a:gd name="connsiteX4" fmla="*/ 0 w 1576808"/>
              <a:gd name="connsiteY4" fmla="*/ 1718436 h 1718436"/>
              <a:gd name="connsiteX0" fmla="*/ 0 w 1576808"/>
              <a:gd name="connsiteY0" fmla="*/ 1134987 h 1134987"/>
              <a:gd name="connsiteX1" fmla="*/ 146694 w 1576808"/>
              <a:gd name="connsiteY1" fmla="*/ 21037 h 1134987"/>
              <a:gd name="connsiteX2" fmla="*/ 1576808 w 1576808"/>
              <a:gd name="connsiteY2" fmla="*/ 8 h 1134987"/>
              <a:gd name="connsiteX3" fmla="*/ 1531503 w 1576808"/>
              <a:gd name="connsiteY3" fmla="*/ 42185 h 1134987"/>
              <a:gd name="connsiteX4" fmla="*/ 0 w 1576808"/>
              <a:gd name="connsiteY4" fmla="*/ 1134987 h 1134987"/>
              <a:gd name="connsiteX0" fmla="*/ 0 w 1792429"/>
              <a:gd name="connsiteY0" fmla="*/ 1134980 h 1134980"/>
              <a:gd name="connsiteX1" fmla="*/ 146694 w 1792429"/>
              <a:gd name="connsiteY1" fmla="*/ 21030 h 1134980"/>
              <a:gd name="connsiteX2" fmla="*/ 1576808 w 1792429"/>
              <a:gd name="connsiteY2" fmla="*/ 1 h 1134980"/>
              <a:gd name="connsiteX3" fmla="*/ 1792322 w 1792429"/>
              <a:gd name="connsiteY3" fmla="*/ 1116138 h 1134980"/>
              <a:gd name="connsiteX4" fmla="*/ 0 w 1792429"/>
              <a:gd name="connsiteY4" fmla="*/ 1134980 h 1134980"/>
              <a:gd name="connsiteX0" fmla="*/ 0 w 1810011"/>
              <a:gd name="connsiteY0" fmla="*/ 1113950 h 1113950"/>
              <a:gd name="connsiteX1" fmla="*/ 146694 w 1810011"/>
              <a:gd name="connsiteY1" fmla="*/ 0 h 1113950"/>
              <a:gd name="connsiteX2" fmla="*/ 1810011 w 1810011"/>
              <a:gd name="connsiteY2" fmla="*/ 1095889 h 1113950"/>
              <a:gd name="connsiteX3" fmla="*/ 1792322 w 1810011"/>
              <a:gd name="connsiteY3" fmla="*/ 1095108 h 1113950"/>
              <a:gd name="connsiteX4" fmla="*/ 0 w 1810011"/>
              <a:gd name="connsiteY4" fmla="*/ 1113950 h 111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011" h="1113950">
                <a:moveTo>
                  <a:pt x="0" y="1113950"/>
                </a:moveTo>
                <a:lnTo>
                  <a:pt x="146694" y="0"/>
                </a:lnTo>
                <a:lnTo>
                  <a:pt x="1810011" y="1095889"/>
                </a:lnTo>
                <a:cubicBezTo>
                  <a:pt x="1804267" y="1095243"/>
                  <a:pt x="1798066" y="1095754"/>
                  <a:pt x="1792322" y="1095108"/>
                </a:cubicBezTo>
                <a:lnTo>
                  <a:pt x="0" y="11139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270351" y="889401"/>
            <a:ext cx="1576808" cy="1718436"/>
          </a:xfrm>
          <a:custGeom>
            <a:avLst/>
            <a:gdLst>
              <a:gd name="connsiteX0" fmla="*/ 0 w 1167735"/>
              <a:gd name="connsiteY0" fmla="*/ 800025 h 800025"/>
              <a:gd name="connsiteX1" fmla="*/ 583868 w 1167735"/>
              <a:gd name="connsiteY1" fmla="*/ 0 h 800025"/>
              <a:gd name="connsiteX2" fmla="*/ 1167735 w 1167735"/>
              <a:gd name="connsiteY2" fmla="*/ 800025 h 800025"/>
              <a:gd name="connsiteX3" fmla="*/ 0 w 1167735"/>
              <a:gd name="connsiteY3" fmla="*/ 800025 h 800025"/>
              <a:gd name="connsiteX0" fmla="*/ 0 w 1548735"/>
              <a:gd name="connsiteY0" fmla="*/ 1926983 h 1926983"/>
              <a:gd name="connsiteX1" fmla="*/ 964868 w 1548735"/>
              <a:gd name="connsiteY1" fmla="*/ 0 h 1926983"/>
              <a:gd name="connsiteX2" fmla="*/ 1548735 w 1548735"/>
              <a:gd name="connsiteY2" fmla="*/ 800025 h 1926983"/>
              <a:gd name="connsiteX3" fmla="*/ 0 w 1548735"/>
              <a:gd name="connsiteY3" fmla="*/ 1926983 h 1926983"/>
              <a:gd name="connsiteX0" fmla="*/ 0 w 1548735"/>
              <a:gd name="connsiteY0" fmla="*/ 1718436 h 1718436"/>
              <a:gd name="connsiteX1" fmla="*/ 656058 w 1548735"/>
              <a:gd name="connsiteY1" fmla="*/ 0 h 1718436"/>
              <a:gd name="connsiteX2" fmla="*/ 1548735 w 1548735"/>
              <a:gd name="connsiteY2" fmla="*/ 591478 h 1718436"/>
              <a:gd name="connsiteX3" fmla="*/ 0 w 1548735"/>
              <a:gd name="connsiteY3" fmla="*/ 1718436 h 1718436"/>
              <a:gd name="connsiteX0" fmla="*/ 0 w 1556695"/>
              <a:gd name="connsiteY0" fmla="*/ 1718436 h 1718436"/>
              <a:gd name="connsiteX1" fmla="*/ 656058 w 1556695"/>
              <a:gd name="connsiteY1" fmla="*/ 0 h 1718436"/>
              <a:gd name="connsiteX2" fmla="*/ 1548735 w 1556695"/>
              <a:gd name="connsiteY2" fmla="*/ 591478 h 1718436"/>
              <a:gd name="connsiteX3" fmla="*/ 1555566 w 1556695"/>
              <a:gd name="connsiteY3" fmla="*/ 593550 h 1718436"/>
              <a:gd name="connsiteX4" fmla="*/ 0 w 1556695"/>
              <a:gd name="connsiteY4" fmla="*/ 1718436 h 1718436"/>
              <a:gd name="connsiteX0" fmla="*/ 0 w 1548735"/>
              <a:gd name="connsiteY0" fmla="*/ 1718436 h 1718436"/>
              <a:gd name="connsiteX1" fmla="*/ 656058 w 1548735"/>
              <a:gd name="connsiteY1" fmla="*/ 0 h 1718436"/>
              <a:gd name="connsiteX2" fmla="*/ 1548735 w 1548735"/>
              <a:gd name="connsiteY2" fmla="*/ 591478 h 1718436"/>
              <a:gd name="connsiteX3" fmla="*/ 1531503 w 1548735"/>
              <a:gd name="connsiteY3" fmla="*/ 625634 h 1718436"/>
              <a:gd name="connsiteX4" fmla="*/ 0 w 1548735"/>
              <a:gd name="connsiteY4" fmla="*/ 1718436 h 1718436"/>
              <a:gd name="connsiteX0" fmla="*/ 0 w 1576808"/>
              <a:gd name="connsiteY0" fmla="*/ 1718436 h 1718436"/>
              <a:gd name="connsiteX1" fmla="*/ 656058 w 1576808"/>
              <a:gd name="connsiteY1" fmla="*/ 0 h 1718436"/>
              <a:gd name="connsiteX2" fmla="*/ 1576808 w 1576808"/>
              <a:gd name="connsiteY2" fmla="*/ 583457 h 1718436"/>
              <a:gd name="connsiteX3" fmla="*/ 1531503 w 1576808"/>
              <a:gd name="connsiteY3" fmla="*/ 625634 h 1718436"/>
              <a:gd name="connsiteX4" fmla="*/ 0 w 1576808"/>
              <a:gd name="connsiteY4" fmla="*/ 1718436 h 171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08" h="1718436">
                <a:moveTo>
                  <a:pt x="0" y="1718436"/>
                </a:moveTo>
                <a:lnTo>
                  <a:pt x="656058" y="0"/>
                </a:lnTo>
                <a:lnTo>
                  <a:pt x="1576808" y="583457"/>
                </a:lnTo>
                <a:cubicBezTo>
                  <a:pt x="1571064" y="582811"/>
                  <a:pt x="1537247" y="626280"/>
                  <a:pt x="1531503" y="625634"/>
                </a:cubicBezTo>
                <a:lnTo>
                  <a:pt x="0" y="171843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Arc 188"/>
          <p:cNvSpPr/>
          <p:nvPr/>
        </p:nvSpPr>
        <p:spPr>
          <a:xfrm rot="7800000">
            <a:off x="5628139" y="559330"/>
            <a:ext cx="594037" cy="633761"/>
          </a:xfrm>
          <a:prstGeom prst="arc">
            <a:avLst>
              <a:gd name="adj1" fmla="val 15846767"/>
              <a:gd name="adj2" fmla="val 2048848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Arc 189"/>
          <p:cNvSpPr/>
          <p:nvPr/>
        </p:nvSpPr>
        <p:spPr>
          <a:xfrm rot="1980000">
            <a:off x="6494465" y="2333552"/>
            <a:ext cx="446309" cy="476154"/>
          </a:xfrm>
          <a:prstGeom prst="arc">
            <a:avLst>
              <a:gd name="adj1" fmla="val 14747198"/>
              <a:gd name="adj2" fmla="val 1974388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0" name="Oval 26"/>
          <p:cNvSpPr>
            <a:spLocks noChangeArrowheads="1"/>
          </p:cNvSpPr>
          <p:nvPr/>
        </p:nvSpPr>
        <p:spPr bwMode="auto">
          <a:xfrm>
            <a:off x="894529" y="2718343"/>
            <a:ext cx="1029851" cy="2817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91" name="Oval 26"/>
          <p:cNvSpPr>
            <a:spLocks noChangeArrowheads="1"/>
          </p:cNvSpPr>
          <p:nvPr/>
        </p:nvSpPr>
        <p:spPr bwMode="auto">
          <a:xfrm>
            <a:off x="1443705" y="1779281"/>
            <a:ext cx="1343722" cy="2817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63" name="Arc 62"/>
          <p:cNvSpPr/>
          <p:nvPr/>
        </p:nvSpPr>
        <p:spPr>
          <a:xfrm rot="21180000" flipH="1">
            <a:off x="8124101" y="2140853"/>
            <a:ext cx="755450" cy="869097"/>
          </a:xfrm>
          <a:prstGeom prst="arc">
            <a:avLst>
              <a:gd name="adj1" fmla="val 19057456"/>
              <a:gd name="adj2" fmla="val 21055723"/>
            </a:avLst>
          </a:prstGeom>
          <a:solidFill>
            <a:srgbClr val="7030A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Arc 61"/>
          <p:cNvSpPr/>
          <p:nvPr/>
        </p:nvSpPr>
        <p:spPr>
          <a:xfrm rot="600000">
            <a:off x="4941526" y="2190877"/>
            <a:ext cx="686773" cy="790088"/>
          </a:xfrm>
          <a:prstGeom prst="arc">
            <a:avLst>
              <a:gd name="adj1" fmla="val 16747219"/>
              <a:gd name="adj2" fmla="val 21055723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51423" y="564067"/>
            <a:ext cx="1218567" cy="246887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91348"/>
            <a:ext cx="679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=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C, AB = DC,  AD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and BP are bisectors of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 </a:t>
            </a:r>
          </a:p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and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respectively. Find: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BAC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35420" y="1086071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16420" y="10860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64069" y="1086071"/>
            <a:ext cx="76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4800" y="14387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2270" y="1462500"/>
            <a:ext cx="28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59120" y="1438750"/>
            <a:ext cx="971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44920" y="144744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95525" y="1438750"/>
            <a:ext cx="28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90538" y="1438750"/>
            <a:ext cx="548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4800" y="17482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00175" y="1748221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44920" y="17482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95525" y="1748221"/>
            <a:ext cx="628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13991" y="657224"/>
            <a:ext cx="3589206" cy="2217340"/>
            <a:chOff x="5013991" y="489726"/>
            <a:chExt cx="3589206" cy="2217340"/>
          </a:xfrm>
        </p:grpSpPr>
        <p:grpSp>
          <p:nvGrpSpPr>
            <p:cNvPr id="95" name="Group 94"/>
            <p:cNvGrpSpPr/>
            <p:nvPr/>
          </p:nvGrpSpPr>
          <p:grpSpPr>
            <a:xfrm>
              <a:off x="5013991" y="489726"/>
              <a:ext cx="3589206" cy="2217340"/>
              <a:chOff x="975904" y="3512763"/>
              <a:chExt cx="2537920" cy="156787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V="1">
                <a:off x="1160087" y="4091432"/>
                <a:ext cx="1115222" cy="792497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ight Triangle 6"/>
              <p:cNvSpPr/>
              <p:nvPr/>
            </p:nvSpPr>
            <p:spPr>
              <a:xfrm>
                <a:off x="1160138" y="3668452"/>
                <a:ext cx="2287911" cy="1213111"/>
              </a:xfrm>
              <a:custGeom>
                <a:avLst/>
                <a:gdLst>
                  <a:gd name="connsiteX0" fmla="*/ 0 w 1800200"/>
                  <a:gd name="connsiteY0" fmla="*/ 1080120 h 1080120"/>
                  <a:gd name="connsiteX1" fmla="*/ 0 w 1800200"/>
                  <a:gd name="connsiteY1" fmla="*/ 0 h 1080120"/>
                  <a:gd name="connsiteX2" fmla="*/ 1800200 w 1800200"/>
                  <a:gd name="connsiteY2" fmla="*/ 1080120 h 1080120"/>
                  <a:gd name="connsiteX3" fmla="*/ 0 w 1800200"/>
                  <a:gd name="connsiteY3" fmla="*/ 1080120 h 1080120"/>
                  <a:gd name="connsiteX0" fmla="*/ 0 w 2409800"/>
                  <a:gd name="connsiteY0" fmla="*/ 1537320 h 1537320"/>
                  <a:gd name="connsiteX1" fmla="*/ 609600 w 2409800"/>
                  <a:gd name="connsiteY1" fmla="*/ 0 h 1537320"/>
                  <a:gd name="connsiteX2" fmla="*/ 2409800 w 2409800"/>
                  <a:gd name="connsiteY2" fmla="*/ 1080120 h 1537320"/>
                  <a:gd name="connsiteX3" fmla="*/ 0 w 2409800"/>
                  <a:gd name="connsiteY3" fmla="*/ 1537320 h 1537320"/>
                  <a:gd name="connsiteX0" fmla="*/ 0 w 2409800"/>
                  <a:gd name="connsiteY0" fmla="*/ 1537320 h 1537320"/>
                  <a:gd name="connsiteX1" fmla="*/ 602605 w 2409800"/>
                  <a:gd name="connsiteY1" fmla="*/ 29676 h 1537320"/>
                  <a:gd name="connsiteX2" fmla="*/ 609600 w 2409800"/>
                  <a:gd name="connsiteY2" fmla="*/ 0 h 1537320"/>
                  <a:gd name="connsiteX3" fmla="*/ 2409800 w 2409800"/>
                  <a:gd name="connsiteY3" fmla="*/ 1080120 h 1537320"/>
                  <a:gd name="connsiteX4" fmla="*/ 0 w 2409800"/>
                  <a:gd name="connsiteY4" fmla="*/ 1537320 h 1537320"/>
                  <a:gd name="connsiteX0" fmla="*/ 0 w 2409800"/>
                  <a:gd name="connsiteY0" fmla="*/ 1507644 h 1507644"/>
                  <a:gd name="connsiteX1" fmla="*/ 602605 w 2409800"/>
                  <a:gd name="connsiteY1" fmla="*/ 0 h 1507644"/>
                  <a:gd name="connsiteX2" fmla="*/ 2409800 w 2409800"/>
                  <a:gd name="connsiteY2" fmla="*/ 1050444 h 1507644"/>
                  <a:gd name="connsiteX3" fmla="*/ 0 w 2409800"/>
                  <a:gd name="connsiteY3" fmla="*/ 1507644 h 1507644"/>
                  <a:gd name="connsiteX0" fmla="*/ 0 w 2409800"/>
                  <a:gd name="connsiteY0" fmla="*/ 1507644 h 1507644"/>
                  <a:gd name="connsiteX1" fmla="*/ 602605 w 2409800"/>
                  <a:gd name="connsiteY1" fmla="*/ 30480 h 1507644"/>
                  <a:gd name="connsiteX2" fmla="*/ 602605 w 2409800"/>
                  <a:gd name="connsiteY2" fmla="*/ 0 h 1507644"/>
                  <a:gd name="connsiteX3" fmla="*/ 2409800 w 2409800"/>
                  <a:gd name="connsiteY3" fmla="*/ 1050444 h 1507644"/>
                  <a:gd name="connsiteX4" fmla="*/ 0 w 2409800"/>
                  <a:gd name="connsiteY4" fmla="*/ 1507644 h 1507644"/>
                  <a:gd name="connsiteX0" fmla="*/ 0 w 2409800"/>
                  <a:gd name="connsiteY0" fmla="*/ 1576224 h 1576224"/>
                  <a:gd name="connsiteX1" fmla="*/ 602605 w 2409800"/>
                  <a:gd name="connsiteY1" fmla="*/ 99060 h 1576224"/>
                  <a:gd name="connsiteX2" fmla="*/ 625465 w 2409800"/>
                  <a:gd name="connsiteY2" fmla="*/ 0 h 1576224"/>
                  <a:gd name="connsiteX3" fmla="*/ 2409800 w 2409800"/>
                  <a:gd name="connsiteY3" fmla="*/ 1119024 h 1576224"/>
                  <a:gd name="connsiteX4" fmla="*/ 0 w 2409800"/>
                  <a:gd name="connsiteY4" fmla="*/ 1576224 h 1576224"/>
                  <a:gd name="connsiteX0" fmla="*/ 0 w 2981300"/>
                  <a:gd name="connsiteY0" fmla="*/ 1576224 h 1576224"/>
                  <a:gd name="connsiteX1" fmla="*/ 602605 w 2981300"/>
                  <a:gd name="connsiteY1" fmla="*/ 99060 h 1576224"/>
                  <a:gd name="connsiteX2" fmla="*/ 625465 w 2981300"/>
                  <a:gd name="connsiteY2" fmla="*/ 0 h 1576224"/>
                  <a:gd name="connsiteX3" fmla="*/ 2981300 w 2981300"/>
                  <a:gd name="connsiteY3" fmla="*/ 1553364 h 1576224"/>
                  <a:gd name="connsiteX4" fmla="*/ 0 w 2981300"/>
                  <a:gd name="connsiteY4" fmla="*/ 1576224 h 1576224"/>
                  <a:gd name="connsiteX0" fmla="*/ 0 w 2981300"/>
                  <a:gd name="connsiteY0" fmla="*/ 1576224 h 1576224"/>
                  <a:gd name="connsiteX1" fmla="*/ 556885 w 2981300"/>
                  <a:gd name="connsiteY1" fmla="*/ 91440 h 1576224"/>
                  <a:gd name="connsiteX2" fmla="*/ 625465 w 2981300"/>
                  <a:gd name="connsiteY2" fmla="*/ 0 h 1576224"/>
                  <a:gd name="connsiteX3" fmla="*/ 2981300 w 2981300"/>
                  <a:gd name="connsiteY3" fmla="*/ 1553364 h 1576224"/>
                  <a:gd name="connsiteX4" fmla="*/ 0 w 2981300"/>
                  <a:gd name="connsiteY4" fmla="*/ 1576224 h 1576224"/>
                  <a:gd name="connsiteX0" fmla="*/ 0 w 2981300"/>
                  <a:gd name="connsiteY0" fmla="*/ 1585749 h 1585749"/>
                  <a:gd name="connsiteX1" fmla="*/ 556885 w 2981300"/>
                  <a:gd name="connsiteY1" fmla="*/ 100965 h 1585749"/>
                  <a:gd name="connsiteX2" fmla="*/ 601653 w 2981300"/>
                  <a:gd name="connsiteY2" fmla="*/ 0 h 1585749"/>
                  <a:gd name="connsiteX3" fmla="*/ 2981300 w 2981300"/>
                  <a:gd name="connsiteY3" fmla="*/ 1562889 h 1585749"/>
                  <a:gd name="connsiteX4" fmla="*/ 0 w 2981300"/>
                  <a:gd name="connsiteY4" fmla="*/ 1585749 h 1585749"/>
                  <a:gd name="connsiteX0" fmla="*/ 0 w 2981300"/>
                  <a:gd name="connsiteY0" fmla="*/ 1602418 h 1602418"/>
                  <a:gd name="connsiteX1" fmla="*/ 556885 w 2981300"/>
                  <a:gd name="connsiteY1" fmla="*/ 117634 h 1602418"/>
                  <a:gd name="connsiteX2" fmla="*/ 601653 w 2981300"/>
                  <a:gd name="connsiteY2" fmla="*/ 0 h 1602418"/>
                  <a:gd name="connsiteX3" fmla="*/ 2981300 w 2981300"/>
                  <a:gd name="connsiteY3" fmla="*/ 1579558 h 1602418"/>
                  <a:gd name="connsiteX4" fmla="*/ 0 w 2981300"/>
                  <a:gd name="connsiteY4" fmla="*/ 1602418 h 160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1300" h="1602418">
                    <a:moveTo>
                      <a:pt x="0" y="1602418"/>
                    </a:moveTo>
                    <a:lnTo>
                      <a:pt x="556885" y="117634"/>
                    </a:lnTo>
                    <a:lnTo>
                      <a:pt x="601653" y="0"/>
                    </a:lnTo>
                    <a:lnTo>
                      <a:pt x="2981300" y="1579558"/>
                    </a:lnTo>
                    <a:lnTo>
                      <a:pt x="0" y="1602418"/>
                    </a:lnTo>
                    <a:close/>
                  </a:path>
                </a:pathLst>
              </a:cu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 flipV="1">
                <a:off x="1623126" y="3678345"/>
                <a:ext cx="548575" cy="1196074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1615296" y="3791583"/>
                <a:ext cx="36000" cy="36000"/>
              </a:xfrm>
              <a:prstGeom prst="ellipse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710447" y="3771583"/>
                <a:ext cx="36000" cy="36000"/>
              </a:xfrm>
              <a:prstGeom prst="ellipse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373188" y="4181475"/>
                <a:ext cx="104775" cy="4762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361282" y="4212430"/>
                <a:ext cx="97631" cy="50007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5400000">
                <a:off x="2642807" y="4873208"/>
                <a:ext cx="12931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2609734" y="4871937"/>
                <a:ext cx="12931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168061" y="4643915"/>
                <a:ext cx="175916" cy="18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white"/>
                    </a:solidFill>
                  </a:rPr>
                  <a:t>x</a:t>
                </a:r>
                <a:endParaRPr lang="en-IN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08426" y="4737463"/>
                <a:ext cx="175916" cy="18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white"/>
                    </a:solidFill>
                  </a:rPr>
                  <a:t>x</a:t>
                </a:r>
                <a:endParaRPr lang="en-IN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25313" y="3512763"/>
                <a:ext cx="234857" cy="23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A</a:t>
                </a:r>
                <a:endPara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75904" y="4841248"/>
                <a:ext cx="234857" cy="23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B</a:t>
                </a:r>
                <a:endPara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014489" y="4828548"/>
                <a:ext cx="243925" cy="23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D</a:t>
                </a:r>
                <a:endPara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75566" y="4828548"/>
                <a:ext cx="238258" cy="23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C</a:t>
                </a:r>
                <a:endPara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186972" y="3873876"/>
                <a:ext cx="226923" cy="23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</a:t>
                </a:r>
                <a:endPara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 flipH="1">
              <a:off x="6715125" y="1301750"/>
              <a:ext cx="136525" cy="1112838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 rot="600000">
            <a:off x="5086317" y="2221840"/>
            <a:ext cx="540034" cy="697137"/>
          </a:xfrm>
          <a:prstGeom prst="arc">
            <a:avLst>
              <a:gd name="adj1" fmla="val 16200000"/>
              <a:gd name="adj2" fmla="val 2127119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18840000" flipH="1">
            <a:off x="8190740" y="2231331"/>
            <a:ext cx="540034" cy="766851"/>
          </a:xfrm>
          <a:prstGeom prst="arc">
            <a:avLst>
              <a:gd name="adj1" fmla="val 16200000"/>
              <a:gd name="adj2" fmla="val 1847428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11583" y="1748221"/>
            <a:ext cx="591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</a:t>
            </a:r>
            <a:r>
              <a:rPr lang="en-IN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1928" y="2097188"/>
            <a:ext cx="1123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6994" y="2378545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32794" y="237854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95425" y="2378545"/>
            <a:ext cx="628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91727" y="2378545"/>
            <a:ext cx="1312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</a:t>
            </a:r>
            <a:r>
              <a:rPr lang="en-IN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4800" y="271056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5794" y="2710565"/>
            <a:ext cx="494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32794" y="271056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95425" y="2710565"/>
            <a:ext cx="519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57375" y="2710565"/>
            <a:ext cx="4076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 [sides opposite to equal angles]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5285260" y="1464714"/>
            <a:ext cx="1577182" cy="1120775"/>
          </a:xfrm>
          <a:prstGeom prst="line">
            <a:avLst/>
          </a:prstGeom>
          <a:ln w="19050">
            <a:solidFill>
              <a:srgbClr val="3333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21480000" flipH="1" flipV="1">
            <a:off x="6847456" y="1429443"/>
            <a:ext cx="1650698" cy="1184748"/>
          </a:xfrm>
          <a:prstGeom prst="line">
            <a:avLst/>
          </a:prstGeom>
          <a:ln w="19050">
            <a:solidFill>
              <a:srgbClr val="3333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2700000">
            <a:off x="6002544" y="2020383"/>
            <a:ext cx="13740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8900000" flipH="1">
            <a:off x="7480040" y="1937589"/>
            <a:ext cx="13740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1928" y="3015473"/>
            <a:ext cx="2247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ABP and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DCP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35790" y="3304637"/>
            <a:ext cx="494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232790" y="330463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95421" y="3304637"/>
            <a:ext cx="519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38400" y="3304637"/>
            <a:ext cx="1223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(ii)]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4284" y="3598643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230084" y="35986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492715" y="3598643"/>
            <a:ext cx="628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438400" y="3598643"/>
            <a:ext cx="100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23726" y="3902341"/>
            <a:ext cx="494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220726" y="390234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483357" y="3902341"/>
            <a:ext cx="519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438400" y="3902341"/>
            <a:ext cx="944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4800" y="42335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6994" y="4233573"/>
            <a:ext cx="783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232794" y="42335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@</a:t>
            </a:r>
            <a:endParaRPr lang="en-IN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495425" y="4233573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DCP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438400" y="4233573"/>
            <a:ext cx="172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[SAS criterion]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04798" y="452748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15233" y="4527487"/>
            <a:ext cx="486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232792" y="452748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512831" y="4527487"/>
            <a:ext cx="484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438398" y="4527487"/>
            <a:ext cx="1905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…(iii) [c.p.c.t.]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04800" y="47954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46995" y="4795421"/>
            <a:ext cx="896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232794" y="47954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512832" y="4795421"/>
            <a:ext cx="977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438400" y="4795421"/>
            <a:ext cx="1784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…(iv) [c.p.c.t.]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4880000" flipH="1">
            <a:off x="5947616" y="871753"/>
            <a:ext cx="889549" cy="61750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20760000" flipH="1">
            <a:off x="6589772" y="1506192"/>
            <a:ext cx="392553" cy="102838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1800000">
            <a:off x="6330253" y="1095396"/>
            <a:ext cx="95094" cy="159767"/>
            <a:chOff x="7268427" y="3209105"/>
            <a:chExt cx="95094" cy="182880"/>
          </a:xfrm>
        </p:grpSpPr>
        <p:cxnSp>
          <p:nvCxnSpPr>
            <p:cNvPr id="182" name="Straight Connector 181"/>
            <p:cNvCxnSpPr/>
            <p:nvPr/>
          </p:nvCxnSpPr>
          <p:spPr>
            <a:xfrm rot="5400000">
              <a:off x="7223760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176987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272081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 rot="5400000">
            <a:off x="6749385" y="1960240"/>
            <a:ext cx="82303" cy="159767"/>
            <a:chOff x="7268427" y="3209105"/>
            <a:chExt cx="82303" cy="182880"/>
          </a:xfrm>
        </p:grpSpPr>
        <p:cxnSp>
          <p:nvCxnSpPr>
            <p:cNvPr id="186" name="Straight Connector 185"/>
            <p:cNvCxnSpPr/>
            <p:nvPr/>
          </p:nvCxnSpPr>
          <p:spPr>
            <a:xfrm rot="5400000">
              <a:off x="7218009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176987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7259290" y="3300545"/>
              <a:ext cx="18288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1167555" y="1535220"/>
            <a:ext cx="235180" cy="20194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330670" y="1501969"/>
            <a:ext cx="235180" cy="20194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Arc 124"/>
          <p:cNvSpPr/>
          <p:nvPr/>
        </p:nvSpPr>
        <p:spPr>
          <a:xfrm rot="6187332" flipH="1">
            <a:off x="4894523" y="2210059"/>
            <a:ext cx="760226" cy="761045"/>
          </a:xfrm>
          <a:prstGeom prst="arc">
            <a:avLst>
              <a:gd name="adj1" fmla="val 19045372"/>
              <a:gd name="adj2" fmla="val 21138233"/>
            </a:avLst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43213" y="1109114"/>
            <a:ext cx="658303" cy="381000"/>
            <a:chOff x="87483" y="1431925"/>
            <a:chExt cx="658303" cy="381000"/>
          </a:xfrm>
        </p:grpSpPr>
        <p:sp>
          <p:nvSpPr>
            <p:cNvPr id="129" name="Teardrop 128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04861" y="8893"/>
            <a:ext cx="2481200" cy="456546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2" name="Rounded Rectangle 131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72271" y="40192"/>
              <a:ext cx="2435542" cy="3774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5" dur="4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9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1" grpId="0" animBg="1"/>
      <p:bldP spid="7" grpId="0" animBg="1"/>
      <p:bldP spid="189" grpId="0" animBg="1"/>
      <p:bldP spid="189" grpId="1" animBg="1"/>
      <p:bldP spid="190" grpId="0" animBg="1"/>
      <p:bldP spid="190" grpId="1" animBg="1"/>
      <p:bldP spid="180" grpId="0" animBg="1"/>
      <p:bldP spid="180" grpId="1" animBg="1"/>
      <p:bldP spid="91" grpId="0" animBg="1"/>
      <p:bldP spid="91" grpId="1" animBg="1"/>
      <p:bldP spid="63" grpId="0" animBg="1"/>
      <p:bldP spid="63" grpId="1" animBg="1"/>
      <p:bldP spid="63" grpId="2" animBg="1"/>
      <p:bldP spid="63" grpId="3" animBg="1"/>
      <p:bldP spid="63" grpId="4" animBg="1"/>
      <p:bldP spid="62" grpId="0" animBg="1"/>
      <p:bldP spid="62" grpId="1" animBg="1"/>
      <p:bldP spid="62" grpId="2" animBg="1"/>
      <p:bldP spid="62" grpId="3" animBg="1"/>
      <p:bldP spid="60" grpId="0" animBg="1"/>
      <p:bldP spid="60" grpId="1" animBg="1"/>
      <p:bldP spid="84" grpId="0"/>
      <p:bldP spid="86" grpId="0"/>
      <p:bldP spid="93" grpId="0"/>
      <p:bldP spid="112" grpId="0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5" grpId="0" animBg="1"/>
      <p:bldP spid="64" grpId="0" animBg="1"/>
      <p:bldP spid="71" grpId="0"/>
      <p:bldP spid="72" grpId="0"/>
      <p:bldP spid="79" grpId="0"/>
      <p:bldP spid="80" grpId="0"/>
      <p:bldP spid="81" grpId="0"/>
      <p:bldP spid="82" grpId="0"/>
      <p:bldP spid="83" grpId="0"/>
      <p:bldP spid="85" grpId="0"/>
      <p:bldP spid="87" grpId="0"/>
      <p:bldP spid="88" grpId="0"/>
      <p:bldP spid="89" grpId="0"/>
      <p:bldP spid="14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25" grpId="0" animBg="1"/>
      <p:bldP spid="125" grpId="1" animBg="1"/>
      <p:bldP spid="12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val 26"/>
          <p:cNvSpPr>
            <a:spLocks noChangeArrowheads="1"/>
          </p:cNvSpPr>
          <p:nvPr/>
        </p:nvSpPr>
        <p:spPr bwMode="auto">
          <a:xfrm>
            <a:off x="3580281" y="2660468"/>
            <a:ext cx="289005" cy="23671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72" name="Oval 26"/>
          <p:cNvSpPr>
            <a:spLocks noChangeArrowheads="1"/>
          </p:cNvSpPr>
          <p:nvPr/>
        </p:nvSpPr>
        <p:spPr bwMode="auto">
          <a:xfrm>
            <a:off x="1796075" y="2667091"/>
            <a:ext cx="699395" cy="24503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71" name="Oval 26"/>
          <p:cNvSpPr>
            <a:spLocks noChangeArrowheads="1"/>
          </p:cNvSpPr>
          <p:nvPr/>
        </p:nvSpPr>
        <p:spPr bwMode="auto">
          <a:xfrm>
            <a:off x="1954740" y="4240403"/>
            <a:ext cx="699395" cy="28009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70" name="Oval 26"/>
          <p:cNvSpPr>
            <a:spLocks noChangeArrowheads="1"/>
          </p:cNvSpPr>
          <p:nvPr/>
        </p:nvSpPr>
        <p:spPr bwMode="auto">
          <a:xfrm>
            <a:off x="865381" y="3901849"/>
            <a:ext cx="1792382" cy="28009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69" name="Oval 26"/>
          <p:cNvSpPr>
            <a:spLocks noChangeArrowheads="1"/>
          </p:cNvSpPr>
          <p:nvPr/>
        </p:nvSpPr>
        <p:spPr bwMode="auto">
          <a:xfrm>
            <a:off x="1043111" y="4265238"/>
            <a:ext cx="669139" cy="2561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45" name="Oval 26"/>
          <p:cNvSpPr>
            <a:spLocks noChangeArrowheads="1"/>
          </p:cNvSpPr>
          <p:nvPr/>
        </p:nvSpPr>
        <p:spPr bwMode="auto">
          <a:xfrm>
            <a:off x="874193" y="3257726"/>
            <a:ext cx="1322979" cy="26266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44" name="Oval 26"/>
          <p:cNvSpPr>
            <a:spLocks noChangeArrowheads="1"/>
          </p:cNvSpPr>
          <p:nvPr/>
        </p:nvSpPr>
        <p:spPr bwMode="auto">
          <a:xfrm>
            <a:off x="2690500" y="3601616"/>
            <a:ext cx="736053" cy="2561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43" name="Oval 26"/>
          <p:cNvSpPr>
            <a:spLocks noChangeArrowheads="1"/>
          </p:cNvSpPr>
          <p:nvPr/>
        </p:nvSpPr>
        <p:spPr bwMode="auto">
          <a:xfrm>
            <a:off x="2705647" y="2648128"/>
            <a:ext cx="1155605" cy="2561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36" name="Oval 26"/>
          <p:cNvSpPr>
            <a:spLocks noChangeArrowheads="1"/>
          </p:cNvSpPr>
          <p:nvPr/>
        </p:nvSpPr>
        <p:spPr bwMode="auto">
          <a:xfrm>
            <a:off x="1794560" y="3586303"/>
            <a:ext cx="689541" cy="2561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5264487" y="843419"/>
            <a:ext cx="1450656" cy="1708160"/>
          </a:xfrm>
          <a:custGeom>
            <a:avLst/>
            <a:gdLst>
              <a:gd name="connsiteX0" fmla="*/ 0 w 1450656"/>
              <a:gd name="connsiteY0" fmla="*/ 1119225 h 1119225"/>
              <a:gd name="connsiteX1" fmla="*/ 725328 w 1450656"/>
              <a:gd name="connsiteY1" fmla="*/ 0 h 1119225"/>
              <a:gd name="connsiteX2" fmla="*/ 1450656 w 1450656"/>
              <a:gd name="connsiteY2" fmla="*/ 1119225 h 1119225"/>
              <a:gd name="connsiteX3" fmla="*/ 0 w 1450656"/>
              <a:gd name="connsiteY3" fmla="*/ 1119225 h 1119225"/>
              <a:gd name="connsiteX0" fmla="*/ 0 w 1450656"/>
              <a:gd name="connsiteY0" fmla="*/ 1708160 h 1708160"/>
              <a:gd name="connsiteX1" fmla="*/ 658168 w 1450656"/>
              <a:gd name="connsiteY1" fmla="*/ 0 h 1708160"/>
              <a:gd name="connsiteX2" fmla="*/ 1450656 w 1450656"/>
              <a:gd name="connsiteY2" fmla="*/ 1708160 h 1708160"/>
              <a:gd name="connsiteX3" fmla="*/ 0 w 1450656"/>
              <a:gd name="connsiteY3" fmla="*/ 170816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656" h="1708160">
                <a:moveTo>
                  <a:pt x="0" y="1708160"/>
                </a:moveTo>
                <a:lnTo>
                  <a:pt x="658168" y="0"/>
                </a:lnTo>
                <a:lnTo>
                  <a:pt x="1450656" y="1708160"/>
                </a:lnTo>
                <a:lnTo>
                  <a:pt x="0" y="170816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5934440" y="849781"/>
            <a:ext cx="917562" cy="1716455"/>
          </a:xfrm>
          <a:custGeom>
            <a:avLst/>
            <a:gdLst>
              <a:gd name="connsiteX0" fmla="*/ 0 w 1447356"/>
              <a:gd name="connsiteY0" fmla="*/ 1153143 h 1153143"/>
              <a:gd name="connsiteX1" fmla="*/ 723678 w 1447356"/>
              <a:gd name="connsiteY1" fmla="*/ 0 h 1153143"/>
              <a:gd name="connsiteX2" fmla="*/ 1447356 w 1447356"/>
              <a:gd name="connsiteY2" fmla="*/ 1153143 h 1153143"/>
              <a:gd name="connsiteX3" fmla="*/ 0 w 1447356"/>
              <a:gd name="connsiteY3" fmla="*/ 1153143 h 1153143"/>
              <a:gd name="connsiteX0" fmla="*/ 0 w 1447356"/>
              <a:gd name="connsiteY0" fmla="*/ 1111222 h 1111222"/>
              <a:gd name="connsiteX1" fmla="*/ 231107 w 1447356"/>
              <a:gd name="connsiteY1" fmla="*/ 0 h 1111222"/>
              <a:gd name="connsiteX2" fmla="*/ 1447356 w 1447356"/>
              <a:gd name="connsiteY2" fmla="*/ 1111222 h 1111222"/>
              <a:gd name="connsiteX3" fmla="*/ 0 w 1447356"/>
              <a:gd name="connsiteY3" fmla="*/ 1111222 h 1111222"/>
              <a:gd name="connsiteX0" fmla="*/ 0 w 1148669"/>
              <a:gd name="connsiteY0" fmla="*/ 1111222 h 1111222"/>
              <a:gd name="connsiteX1" fmla="*/ 231107 w 1148669"/>
              <a:gd name="connsiteY1" fmla="*/ 0 h 1111222"/>
              <a:gd name="connsiteX2" fmla="*/ 1148669 w 1148669"/>
              <a:gd name="connsiteY2" fmla="*/ 587211 h 1111222"/>
              <a:gd name="connsiteX3" fmla="*/ 0 w 1148669"/>
              <a:gd name="connsiteY3" fmla="*/ 1111222 h 1111222"/>
              <a:gd name="connsiteX0" fmla="*/ 782855 w 917562"/>
              <a:gd name="connsiteY0" fmla="*/ 1716455 h 1716455"/>
              <a:gd name="connsiteX1" fmla="*/ 0 w 917562"/>
              <a:gd name="connsiteY1" fmla="*/ 0 h 1716455"/>
              <a:gd name="connsiteX2" fmla="*/ 917562 w 917562"/>
              <a:gd name="connsiteY2" fmla="*/ 587211 h 1716455"/>
              <a:gd name="connsiteX3" fmla="*/ 782855 w 917562"/>
              <a:gd name="connsiteY3" fmla="*/ 1716455 h 17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62" h="1716455">
                <a:moveTo>
                  <a:pt x="782855" y="1716455"/>
                </a:moveTo>
                <a:lnTo>
                  <a:pt x="0" y="0"/>
                </a:lnTo>
                <a:lnTo>
                  <a:pt x="917562" y="587211"/>
                </a:lnTo>
                <a:lnTo>
                  <a:pt x="782855" y="17164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Arc 195"/>
          <p:cNvSpPr/>
          <p:nvPr/>
        </p:nvSpPr>
        <p:spPr>
          <a:xfrm rot="12365504" flipH="1">
            <a:off x="5616519" y="538489"/>
            <a:ext cx="624339" cy="593605"/>
          </a:xfrm>
          <a:prstGeom prst="arc">
            <a:avLst>
              <a:gd name="adj1" fmla="val 19057456"/>
              <a:gd name="adj2" fmla="val 210557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3" name="Oval 26"/>
          <p:cNvSpPr>
            <a:spLocks noChangeArrowheads="1"/>
          </p:cNvSpPr>
          <p:nvPr/>
        </p:nvSpPr>
        <p:spPr bwMode="auto">
          <a:xfrm>
            <a:off x="984943" y="1104708"/>
            <a:ext cx="1110514" cy="2561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5278"/>
            <a:ext cx="679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=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C, AB = DC,  AD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and BP are bisectors of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 </a:t>
            </a:r>
          </a:p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and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respectively. Find: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BAC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13991" y="541222"/>
            <a:ext cx="3830191" cy="2339785"/>
            <a:chOff x="5013991" y="346378"/>
            <a:chExt cx="3830191" cy="2339785"/>
          </a:xfrm>
        </p:grpSpPr>
        <p:sp>
          <p:nvSpPr>
            <p:cNvPr id="189" name="Arc 188"/>
            <p:cNvSpPr/>
            <p:nvPr/>
          </p:nvSpPr>
          <p:spPr>
            <a:xfrm rot="7800000">
              <a:off x="5628139" y="326516"/>
              <a:ext cx="594037" cy="633761"/>
            </a:xfrm>
            <a:prstGeom prst="arc">
              <a:avLst>
                <a:gd name="adj1" fmla="val 15846767"/>
                <a:gd name="adj2" fmla="val 2048848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Arc 189"/>
            <p:cNvSpPr/>
            <p:nvPr/>
          </p:nvSpPr>
          <p:spPr>
            <a:xfrm rot="1980000">
              <a:off x="6494465" y="2100738"/>
              <a:ext cx="446309" cy="476154"/>
            </a:xfrm>
            <a:prstGeom prst="arc">
              <a:avLst>
                <a:gd name="adj1" fmla="val 14747198"/>
                <a:gd name="adj2" fmla="val 1974388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13991" y="528816"/>
              <a:ext cx="3589206" cy="2112934"/>
              <a:chOff x="5013991" y="594132"/>
              <a:chExt cx="3589206" cy="21129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013991" y="594132"/>
                <a:ext cx="3589206" cy="2112934"/>
                <a:chOff x="975904" y="3586588"/>
                <a:chExt cx="2537920" cy="1494051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1160087" y="4091432"/>
                  <a:ext cx="1115222" cy="79249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ight Triangle 6"/>
                <p:cNvSpPr/>
                <p:nvPr/>
              </p:nvSpPr>
              <p:spPr>
                <a:xfrm>
                  <a:off x="1160138" y="3668452"/>
                  <a:ext cx="2287911" cy="1213111"/>
                </a:xfrm>
                <a:custGeom>
                  <a:avLst/>
                  <a:gdLst>
                    <a:gd name="connsiteX0" fmla="*/ 0 w 1800200"/>
                    <a:gd name="connsiteY0" fmla="*/ 1080120 h 1080120"/>
                    <a:gd name="connsiteX1" fmla="*/ 0 w 1800200"/>
                    <a:gd name="connsiteY1" fmla="*/ 0 h 1080120"/>
                    <a:gd name="connsiteX2" fmla="*/ 1800200 w 1800200"/>
                    <a:gd name="connsiteY2" fmla="*/ 1080120 h 1080120"/>
                    <a:gd name="connsiteX3" fmla="*/ 0 w 1800200"/>
                    <a:gd name="connsiteY3" fmla="*/ 1080120 h 1080120"/>
                    <a:gd name="connsiteX0" fmla="*/ 0 w 2409800"/>
                    <a:gd name="connsiteY0" fmla="*/ 1537320 h 1537320"/>
                    <a:gd name="connsiteX1" fmla="*/ 609600 w 2409800"/>
                    <a:gd name="connsiteY1" fmla="*/ 0 h 1537320"/>
                    <a:gd name="connsiteX2" fmla="*/ 2409800 w 2409800"/>
                    <a:gd name="connsiteY2" fmla="*/ 1080120 h 1537320"/>
                    <a:gd name="connsiteX3" fmla="*/ 0 w 2409800"/>
                    <a:gd name="connsiteY3" fmla="*/ 1537320 h 1537320"/>
                    <a:gd name="connsiteX0" fmla="*/ 0 w 2409800"/>
                    <a:gd name="connsiteY0" fmla="*/ 1537320 h 1537320"/>
                    <a:gd name="connsiteX1" fmla="*/ 602605 w 2409800"/>
                    <a:gd name="connsiteY1" fmla="*/ 29676 h 1537320"/>
                    <a:gd name="connsiteX2" fmla="*/ 609600 w 2409800"/>
                    <a:gd name="connsiteY2" fmla="*/ 0 h 1537320"/>
                    <a:gd name="connsiteX3" fmla="*/ 2409800 w 2409800"/>
                    <a:gd name="connsiteY3" fmla="*/ 1080120 h 1537320"/>
                    <a:gd name="connsiteX4" fmla="*/ 0 w 2409800"/>
                    <a:gd name="connsiteY4" fmla="*/ 1537320 h 1537320"/>
                    <a:gd name="connsiteX0" fmla="*/ 0 w 2409800"/>
                    <a:gd name="connsiteY0" fmla="*/ 1507644 h 1507644"/>
                    <a:gd name="connsiteX1" fmla="*/ 602605 w 2409800"/>
                    <a:gd name="connsiteY1" fmla="*/ 0 h 1507644"/>
                    <a:gd name="connsiteX2" fmla="*/ 2409800 w 2409800"/>
                    <a:gd name="connsiteY2" fmla="*/ 1050444 h 1507644"/>
                    <a:gd name="connsiteX3" fmla="*/ 0 w 2409800"/>
                    <a:gd name="connsiteY3" fmla="*/ 1507644 h 1507644"/>
                    <a:gd name="connsiteX0" fmla="*/ 0 w 2409800"/>
                    <a:gd name="connsiteY0" fmla="*/ 1507644 h 1507644"/>
                    <a:gd name="connsiteX1" fmla="*/ 602605 w 2409800"/>
                    <a:gd name="connsiteY1" fmla="*/ 30480 h 1507644"/>
                    <a:gd name="connsiteX2" fmla="*/ 602605 w 2409800"/>
                    <a:gd name="connsiteY2" fmla="*/ 0 h 1507644"/>
                    <a:gd name="connsiteX3" fmla="*/ 2409800 w 2409800"/>
                    <a:gd name="connsiteY3" fmla="*/ 1050444 h 1507644"/>
                    <a:gd name="connsiteX4" fmla="*/ 0 w 2409800"/>
                    <a:gd name="connsiteY4" fmla="*/ 1507644 h 1507644"/>
                    <a:gd name="connsiteX0" fmla="*/ 0 w 2409800"/>
                    <a:gd name="connsiteY0" fmla="*/ 1576224 h 1576224"/>
                    <a:gd name="connsiteX1" fmla="*/ 602605 w 2409800"/>
                    <a:gd name="connsiteY1" fmla="*/ 99060 h 1576224"/>
                    <a:gd name="connsiteX2" fmla="*/ 625465 w 2409800"/>
                    <a:gd name="connsiteY2" fmla="*/ 0 h 1576224"/>
                    <a:gd name="connsiteX3" fmla="*/ 2409800 w 2409800"/>
                    <a:gd name="connsiteY3" fmla="*/ 1119024 h 1576224"/>
                    <a:gd name="connsiteX4" fmla="*/ 0 w 2409800"/>
                    <a:gd name="connsiteY4" fmla="*/ 1576224 h 1576224"/>
                    <a:gd name="connsiteX0" fmla="*/ 0 w 2981300"/>
                    <a:gd name="connsiteY0" fmla="*/ 1576224 h 1576224"/>
                    <a:gd name="connsiteX1" fmla="*/ 602605 w 2981300"/>
                    <a:gd name="connsiteY1" fmla="*/ 99060 h 1576224"/>
                    <a:gd name="connsiteX2" fmla="*/ 625465 w 2981300"/>
                    <a:gd name="connsiteY2" fmla="*/ 0 h 1576224"/>
                    <a:gd name="connsiteX3" fmla="*/ 2981300 w 2981300"/>
                    <a:gd name="connsiteY3" fmla="*/ 1553364 h 1576224"/>
                    <a:gd name="connsiteX4" fmla="*/ 0 w 2981300"/>
                    <a:gd name="connsiteY4" fmla="*/ 1576224 h 1576224"/>
                    <a:gd name="connsiteX0" fmla="*/ 0 w 2981300"/>
                    <a:gd name="connsiteY0" fmla="*/ 1576224 h 1576224"/>
                    <a:gd name="connsiteX1" fmla="*/ 556885 w 2981300"/>
                    <a:gd name="connsiteY1" fmla="*/ 91440 h 1576224"/>
                    <a:gd name="connsiteX2" fmla="*/ 625465 w 2981300"/>
                    <a:gd name="connsiteY2" fmla="*/ 0 h 1576224"/>
                    <a:gd name="connsiteX3" fmla="*/ 2981300 w 2981300"/>
                    <a:gd name="connsiteY3" fmla="*/ 1553364 h 1576224"/>
                    <a:gd name="connsiteX4" fmla="*/ 0 w 2981300"/>
                    <a:gd name="connsiteY4" fmla="*/ 1576224 h 1576224"/>
                    <a:gd name="connsiteX0" fmla="*/ 0 w 2981300"/>
                    <a:gd name="connsiteY0" fmla="*/ 1585749 h 1585749"/>
                    <a:gd name="connsiteX1" fmla="*/ 556885 w 2981300"/>
                    <a:gd name="connsiteY1" fmla="*/ 100965 h 1585749"/>
                    <a:gd name="connsiteX2" fmla="*/ 601653 w 2981300"/>
                    <a:gd name="connsiteY2" fmla="*/ 0 h 1585749"/>
                    <a:gd name="connsiteX3" fmla="*/ 2981300 w 2981300"/>
                    <a:gd name="connsiteY3" fmla="*/ 1562889 h 1585749"/>
                    <a:gd name="connsiteX4" fmla="*/ 0 w 2981300"/>
                    <a:gd name="connsiteY4" fmla="*/ 1585749 h 1585749"/>
                    <a:gd name="connsiteX0" fmla="*/ 0 w 2981300"/>
                    <a:gd name="connsiteY0" fmla="*/ 1602418 h 1602418"/>
                    <a:gd name="connsiteX1" fmla="*/ 556885 w 2981300"/>
                    <a:gd name="connsiteY1" fmla="*/ 117634 h 1602418"/>
                    <a:gd name="connsiteX2" fmla="*/ 601653 w 2981300"/>
                    <a:gd name="connsiteY2" fmla="*/ 0 h 1602418"/>
                    <a:gd name="connsiteX3" fmla="*/ 2981300 w 2981300"/>
                    <a:gd name="connsiteY3" fmla="*/ 1579558 h 1602418"/>
                    <a:gd name="connsiteX4" fmla="*/ 0 w 2981300"/>
                    <a:gd name="connsiteY4" fmla="*/ 1602418 h 1602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00" h="1602418">
                      <a:moveTo>
                        <a:pt x="0" y="1602418"/>
                      </a:moveTo>
                      <a:lnTo>
                        <a:pt x="556885" y="117634"/>
                      </a:lnTo>
                      <a:lnTo>
                        <a:pt x="601653" y="0"/>
                      </a:lnTo>
                      <a:lnTo>
                        <a:pt x="2981300" y="1579558"/>
                      </a:lnTo>
                      <a:lnTo>
                        <a:pt x="0" y="1602418"/>
                      </a:lnTo>
                      <a:close/>
                    </a:path>
                  </a:pathLst>
                </a:cu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b="1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1623126" y="3678345"/>
                  <a:ext cx="548575" cy="119607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1615296" y="3791583"/>
                  <a:ext cx="36000" cy="36000"/>
                </a:xfrm>
                <a:prstGeom prst="ellipse">
                  <a:avLst/>
                </a:prstGeom>
                <a:ln w="63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1710447" y="3771583"/>
                  <a:ext cx="36000" cy="36000"/>
                </a:xfrm>
                <a:prstGeom prst="ellipse">
                  <a:avLst/>
                </a:prstGeom>
                <a:ln w="63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b="1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373188" y="4181475"/>
                  <a:ext cx="104775" cy="4762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361282" y="4212430"/>
                  <a:ext cx="97631" cy="5000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2642807" y="4873208"/>
                  <a:ext cx="129314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2609734" y="4871937"/>
                  <a:ext cx="129314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168061" y="4643915"/>
                  <a:ext cx="175916" cy="184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prstClr val="white"/>
                      </a:solidFill>
                    </a:rPr>
                    <a:t>x</a:t>
                  </a:r>
                  <a:endParaRPr lang="en-IN" sz="11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208426" y="4737463"/>
                  <a:ext cx="175916" cy="184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prstClr val="white"/>
                      </a:solidFill>
                    </a:rPr>
                    <a:t>x</a:t>
                  </a:r>
                  <a:endParaRPr lang="en-IN" sz="11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369634" y="3586588"/>
                  <a:ext cx="234857" cy="239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A</a:t>
                  </a:r>
                  <a:endParaRPr lang="en-IN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975904" y="4841248"/>
                  <a:ext cx="234857" cy="239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B</a:t>
                  </a:r>
                  <a:endParaRPr lang="en-IN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014489" y="4828548"/>
                  <a:ext cx="243925" cy="239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D</a:t>
                  </a:r>
                  <a:endParaRPr lang="en-IN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275566" y="4828548"/>
                  <a:ext cx="238258" cy="239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C</a:t>
                  </a:r>
                  <a:endParaRPr lang="en-IN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186972" y="3873876"/>
                  <a:ext cx="226923" cy="239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P</a:t>
                  </a:r>
                  <a:endParaRPr lang="en-IN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flipH="1">
                <a:off x="6715125" y="1301750"/>
                <a:ext cx="136525" cy="111283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Arc 4"/>
            <p:cNvSpPr/>
            <p:nvPr/>
          </p:nvSpPr>
          <p:spPr>
            <a:xfrm rot="600000">
              <a:off x="5086317" y="1989026"/>
              <a:ext cx="540034" cy="697137"/>
            </a:xfrm>
            <a:prstGeom prst="arc">
              <a:avLst>
                <a:gd name="adj1" fmla="val 16200000"/>
                <a:gd name="adj2" fmla="val 2127119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18840000" flipH="1">
              <a:off x="8190740" y="1998517"/>
              <a:ext cx="540034" cy="766851"/>
            </a:xfrm>
            <a:prstGeom prst="arc">
              <a:avLst>
                <a:gd name="adj1" fmla="val 16200000"/>
                <a:gd name="adj2" fmla="val 1847428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2700000">
              <a:off x="6002544" y="1787569"/>
              <a:ext cx="137401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8900000" flipH="1">
              <a:off x="7480040" y="1704775"/>
              <a:ext cx="137401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1800000">
              <a:off x="6330253" y="862582"/>
              <a:ext cx="95094" cy="159767"/>
              <a:chOff x="7268427" y="3209105"/>
              <a:chExt cx="95094" cy="18288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5400000">
                <a:off x="7223760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7176987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7272081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rot="5400000">
              <a:off x="6749385" y="1727426"/>
              <a:ext cx="82303" cy="159767"/>
              <a:chOff x="7268427" y="3209105"/>
              <a:chExt cx="82303" cy="182880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rot="5400000">
                <a:off x="7218009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7176987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5400000">
                <a:off x="7259290" y="3300545"/>
                <a:ext cx="182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925374" y="1057638"/>
            <a:ext cx="2468521" cy="338554"/>
            <a:chOff x="925374" y="896661"/>
            <a:chExt cx="2468521" cy="338554"/>
          </a:xfrm>
        </p:grpSpPr>
        <p:sp>
          <p:nvSpPr>
            <p:cNvPr id="124" name="Rectangle 123"/>
            <p:cNvSpPr/>
            <p:nvPr/>
          </p:nvSpPr>
          <p:spPr>
            <a:xfrm>
              <a:off x="925374" y="896661"/>
              <a:ext cx="486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AP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42933" y="896661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22972" y="896661"/>
              <a:ext cx="4849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DP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548539" y="896661"/>
              <a:ext cx="845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8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…(iii)</a:t>
              </a:r>
              <a:endPara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136" y="1407064"/>
            <a:ext cx="2736759" cy="338554"/>
            <a:chOff x="657136" y="1212220"/>
            <a:chExt cx="2736759" cy="338554"/>
          </a:xfrm>
        </p:grpSpPr>
        <p:sp>
          <p:nvSpPr>
            <p:cNvPr id="129" name="Rectangle 128"/>
            <p:cNvSpPr/>
            <p:nvPr/>
          </p:nvSpPr>
          <p:spPr>
            <a:xfrm>
              <a:off x="657136" y="1212220"/>
              <a:ext cx="8967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Ð</a:t>
              </a:r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BAP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42935" y="1212220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622973" y="1212220"/>
              <a:ext cx="9777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Ð</a:t>
              </a:r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PDC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48541" y="1212220"/>
              <a:ext cx="8453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8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…(iv)</a:t>
              </a:r>
              <a:endPara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504626" y="1699794"/>
            <a:ext cx="1265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APD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21776" y="1988958"/>
            <a:ext cx="494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316070" y="198895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581407" y="1988958"/>
            <a:ext cx="519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292516" y="1988958"/>
            <a:ext cx="1376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(iii)]</a:t>
            </a:r>
            <a:endParaRPr lang="en-IN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4800" y="227353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0270" y="2273534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PAD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316070" y="227353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78700" y="2273534"/>
            <a:ext cx="798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PDA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92515" y="2296112"/>
            <a:ext cx="3198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[Angle opposite to equal sides]</a:t>
            </a:r>
            <a:endParaRPr lang="en-IN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94" name="Arc 193"/>
          <p:cNvSpPr/>
          <p:nvPr/>
        </p:nvSpPr>
        <p:spPr>
          <a:xfrm rot="3360000" flipH="1">
            <a:off x="6395393" y="2244642"/>
            <a:ext cx="624339" cy="593605"/>
          </a:xfrm>
          <a:prstGeom prst="arc">
            <a:avLst>
              <a:gd name="adj1" fmla="val 19057456"/>
              <a:gd name="adj2" fmla="val 21055723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 rot="1560000" flipH="1">
            <a:off x="6337284" y="2213322"/>
            <a:ext cx="540034" cy="766851"/>
          </a:xfrm>
          <a:prstGeom prst="arc">
            <a:avLst>
              <a:gd name="adj1" fmla="val 16333627"/>
              <a:gd name="adj2" fmla="val 1811959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08329" y="2595939"/>
            <a:ext cx="54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32677" y="2595939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PAD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488104" y="259593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747078" y="2595939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PDA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432878" y="259593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635534" y="2593968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302285" y="259396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549935" y="2593968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20942" y="2912130"/>
            <a:ext cx="54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45290" y="2912130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488104" y="29121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759691" y="2912130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432878" y="29121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038475" y="2912130"/>
            <a:ext cx="756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 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04800" y="320585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17420" y="3205859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488104" y="320585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765850" y="3205859"/>
            <a:ext cx="52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33257" y="847425"/>
            <a:ext cx="772343" cy="1711789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6200000">
            <a:off x="7604165" y="1627715"/>
            <a:ext cx="0" cy="182880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802304" y="3545100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ADC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488104" y="354510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720274" y="3545100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402504" y="355462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631104" y="3545100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ABD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05542" y="3875838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ADC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488104" y="387583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752600" y="3875838"/>
            <a:ext cx="403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002632" y="387583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227695" y="3875838"/>
            <a:ext cx="53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)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90577" y="4181939"/>
            <a:ext cx="740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Also,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961282" y="4206407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ADC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1643404" y="420640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879252" y="4206407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2599582" y="420640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790082" y="4206407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03602" y="4523189"/>
            <a:ext cx="403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53634" y="45231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278697" y="4523189"/>
            <a:ext cx="53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643404" y="45231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905002" y="4523189"/>
            <a:ext cx="387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174056" y="45231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412207" y="4523189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9068" y="48239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64741" y="4823996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643404" y="48239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905002" y="4823996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497861" y="4823996"/>
            <a:ext cx="719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…(v)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29790" y="963016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766323" y="1053250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85172" y="1941936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33435" y="1947023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557257" y="2208966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44474" y="2156994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826583" y="2192089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667000" y="2912130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19068" y="45231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243213" y="1061619"/>
            <a:ext cx="658303" cy="381000"/>
            <a:chOff x="87483" y="1431925"/>
            <a:chExt cx="658303" cy="381000"/>
          </a:xfrm>
        </p:grpSpPr>
        <p:sp>
          <p:nvSpPr>
            <p:cNvPr id="155" name="Teardrop 154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204861" y="8893"/>
            <a:ext cx="2481200" cy="456546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8" name="Rounded Rectangle 157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972271" y="40192"/>
              <a:ext cx="2435542" cy="3774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8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3" grpId="1" animBg="1"/>
      <p:bldP spid="272" grpId="0" animBg="1"/>
      <p:bldP spid="272" grpId="1" animBg="1"/>
      <p:bldP spid="271" grpId="0" animBg="1"/>
      <p:bldP spid="271" grpId="1" animBg="1"/>
      <p:bldP spid="270" grpId="0" animBg="1"/>
      <p:bldP spid="270" grpId="1" animBg="1"/>
      <p:bldP spid="269" grpId="0" animBg="1"/>
      <p:bldP spid="269" grpId="1" animBg="1"/>
      <p:bldP spid="245" grpId="0" animBg="1"/>
      <p:bldP spid="245" grpId="1" animBg="1"/>
      <p:bldP spid="244" grpId="0" animBg="1"/>
      <p:bldP spid="244" grpId="1" animBg="1"/>
      <p:bldP spid="243" grpId="0" animBg="1"/>
      <p:bldP spid="243" grpId="1" animBg="1"/>
      <p:bldP spid="236" grpId="0" animBg="1"/>
      <p:bldP spid="236" grpId="1" animBg="1"/>
      <p:bldP spid="14" grpId="0" animBg="1"/>
      <p:bldP spid="13" grpId="0" animBg="1"/>
      <p:bldP spid="13" grpId="1" animBg="1"/>
      <p:bldP spid="196" grpId="0" animBg="1"/>
      <p:bldP spid="196" grpId="1" animBg="1"/>
      <p:bldP spid="196" grpId="2" animBg="1"/>
      <p:bldP spid="193" grpId="0" animBg="1"/>
      <p:bldP spid="193" grpId="1" animBg="1"/>
      <p:bldP spid="133" grpId="0"/>
      <p:bldP spid="134" grpId="0"/>
      <p:bldP spid="135" grpId="0"/>
      <p:bldP spid="136" grpId="0"/>
      <p:bldP spid="137" grpId="0"/>
      <p:bldP spid="144" grpId="0"/>
      <p:bldP spid="145" grpId="0"/>
      <p:bldP spid="146" grpId="0"/>
      <p:bldP spid="147" grpId="0"/>
      <p:bldP spid="148" grpId="0"/>
      <p:bldP spid="194" grpId="0" animBg="1"/>
      <p:bldP spid="194" grpId="1" animBg="1"/>
      <p:bldP spid="194" grpId="2" animBg="1"/>
      <p:bldP spid="195" grpId="0" animBg="1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2" grpId="0"/>
      <p:bldP spid="213" grpId="0"/>
      <p:bldP spid="214" grpId="0"/>
      <p:bldP spid="215" grpId="0"/>
      <p:bldP spid="216" grpId="0"/>
      <p:bldP spid="231" grpId="0"/>
      <p:bldP spid="232" grpId="0"/>
      <p:bldP spid="233" grpId="0"/>
      <p:bldP spid="234" grpId="0"/>
      <p:bldP spid="235" grpId="0"/>
      <p:bldP spid="238" grpId="0"/>
      <p:bldP spid="239" grpId="0"/>
      <p:bldP spid="240" grpId="0"/>
      <p:bldP spid="241" grpId="0"/>
      <p:bldP spid="242" grpId="0"/>
      <p:bldP spid="246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138" grpId="0"/>
      <p:bldP spid="139" grpId="0"/>
      <p:bldP spid="140" grpId="0"/>
      <p:bldP spid="141" grpId="0"/>
      <p:bldP spid="142" grpId="0"/>
      <p:bldP spid="143" grpId="0"/>
      <p:bldP spid="149" grpId="0"/>
      <p:bldP spid="150" grpId="0"/>
      <p:bldP spid="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4410982" y="4432570"/>
            <a:ext cx="1607112" cy="383790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849" tIns="45924" rIns="91849" bIns="45924" rtlCol="0" anchor="ctr"/>
          <a:lstStyle/>
          <a:p>
            <a:pPr algn="ctr" defTabSz="918511"/>
            <a:endParaRPr lang="en-US" sz="1798" dirty="0">
              <a:solidFill>
                <a:prstClr val="white"/>
              </a:solidFill>
            </a:endParaRPr>
          </a:p>
          <a:p>
            <a:pPr algn="ctr" defTabSz="918511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123" name="Oval 26"/>
          <p:cNvSpPr>
            <a:spLocks noChangeArrowheads="1"/>
          </p:cNvSpPr>
          <p:nvPr/>
        </p:nvSpPr>
        <p:spPr bwMode="auto">
          <a:xfrm>
            <a:off x="1183837" y="2638557"/>
            <a:ext cx="933556" cy="27159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24" name="Oval 26"/>
          <p:cNvSpPr>
            <a:spLocks noChangeArrowheads="1"/>
          </p:cNvSpPr>
          <p:nvPr/>
        </p:nvSpPr>
        <p:spPr bwMode="auto">
          <a:xfrm>
            <a:off x="1633814" y="3626198"/>
            <a:ext cx="812441" cy="2826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18" name="Oval 26"/>
          <p:cNvSpPr>
            <a:spLocks noChangeArrowheads="1"/>
          </p:cNvSpPr>
          <p:nvPr/>
        </p:nvSpPr>
        <p:spPr bwMode="auto">
          <a:xfrm>
            <a:off x="820059" y="1937474"/>
            <a:ext cx="732851" cy="27159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280" name="Right Triangle 6"/>
          <p:cNvSpPr/>
          <p:nvPr/>
        </p:nvSpPr>
        <p:spPr>
          <a:xfrm>
            <a:off x="5277515" y="950902"/>
            <a:ext cx="3235636" cy="1715620"/>
          </a:xfrm>
          <a:custGeom>
            <a:avLst/>
            <a:gdLst>
              <a:gd name="connsiteX0" fmla="*/ 0 w 1800200"/>
              <a:gd name="connsiteY0" fmla="*/ 1080120 h 1080120"/>
              <a:gd name="connsiteX1" fmla="*/ 0 w 1800200"/>
              <a:gd name="connsiteY1" fmla="*/ 0 h 1080120"/>
              <a:gd name="connsiteX2" fmla="*/ 1800200 w 1800200"/>
              <a:gd name="connsiteY2" fmla="*/ 1080120 h 1080120"/>
              <a:gd name="connsiteX3" fmla="*/ 0 w 1800200"/>
              <a:gd name="connsiteY3" fmla="*/ 1080120 h 1080120"/>
              <a:gd name="connsiteX0" fmla="*/ 0 w 2409800"/>
              <a:gd name="connsiteY0" fmla="*/ 1537320 h 1537320"/>
              <a:gd name="connsiteX1" fmla="*/ 609600 w 2409800"/>
              <a:gd name="connsiteY1" fmla="*/ 0 h 1537320"/>
              <a:gd name="connsiteX2" fmla="*/ 2409800 w 2409800"/>
              <a:gd name="connsiteY2" fmla="*/ 1080120 h 1537320"/>
              <a:gd name="connsiteX3" fmla="*/ 0 w 2409800"/>
              <a:gd name="connsiteY3" fmla="*/ 1537320 h 1537320"/>
              <a:gd name="connsiteX0" fmla="*/ 0 w 2409800"/>
              <a:gd name="connsiteY0" fmla="*/ 1537320 h 1537320"/>
              <a:gd name="connsiteX1" fmla="*/ 602605 w 2409800"/>
              <a:gd name="connsiteY1" fmla="*/ 29676 h 1537320"/>
              <a:gd name="connsiteX2" fmla="*/ 609600 w 2409800"/>
              <a:gd name="connsiteY2" fmla="*/ 0 h 1537320"/>
              <a:gd name="connsiteX3" fmla="*/ 2409800 w 2409800"/>
              <a:gd name="connsiteY3" fmla="*/ 1080120 h 1537320"/>
              <a:gd name="connsiteX4" fmla="*/ 0 w 2409800"/>
              <a:gd name="connsiteY4" fmla="*/ 1537320 h 1537320"/>
              <a:gd name="connsiteX0" fmla="*/ 0 w 2409800"/>
              <a:gd name="connsiteY0" fmla="*/ 1507644 h 1507644"/>
              <a:gd name="connsiteX1" fmla="*/ 602605 w 2409800"/>
              <a:gd name="connsiteY1" fmla="*/ 0 h 1507644"/>
              <a:gd name="connsiteX2" fmla="*/ 2409800 w 2409800"/>
              <a:gd name="connsiteY2" fmla="*/ 1050444 h 1507644"/>
              <a:gd name="connsiteX3" fmla="*/ 0 w 2409800"/>
              <a:gd name="connsiteY3" fmla="*/ 1507644 h 1507644"/>
              <a:gd name="connsiteX0" fmla="*/ 0 w 2409800"/>
              <a:gd name="connsiteY0" fmla="*/ 1507644 h 1507644"/>
              <a:gd name="connsiteX1" fmla="*/ 602605 w 2409800"/>
              <a:gd name="connsiteY1" fmla="*/ 30480 h 1507644"/>
              <a:gd name="connsiteX2" fmla="*/ 602605 w 2409800"/>
              <a:gd name="connsiteY2" fmla="*/ 0 h 1507644"/>
              <a:gd name="connsiteX3" fmla="*/ 2409800 w 2409800"/>
              <a:gd name="connsiteY3" fmla="*/ 1050444 h 1507644"/>
              <a:gd name="connsiteX4" fmla="*/ 0 w 2409800"/>
              <a:gd name="connsiteY4" fmla="*/ 1507644 h 1507644"/>
              <a:gd name="connsiteX0" fmla="*/ 0 w 2409800"/>
              <a:gd name="connsiteY0" fmla="*/ 1576224 h 1576224"/>
              <a:gd name="connsiteX1" fmla="*/ 602605 w 2409800"/>
              <a:gd name="connsiteY1" fmla="*/ 99060 h 1576224"/>
              <a:gd name="connsiteX2" fmla="*/ 625465 w 2409800"/>
              <a:gd name="connsiteY2" fmla="*/ 0 h 1576224"/>
              <a:gd name="connsiteX3" fmla="*/ 2409800 w 2409800"/>
              <a:gd name="connsiteY3" fmla="*/ 1119024 h 1576224"/>
              <a:gd name="connsiteX4" fmla="*/ 0 w 2409800"/>
              <a:gd name="connsiteY4" fmla="*/ 1576224 h 1576224"/>
              <a:gd name="connsiteX0" fmla="*/ 0 w 2981300"/>
              <a:gd name="connsiteY0" fmla="*/ 1576224 h 1576224"/>
              <a:gd name="connsiteX1" fmla="*/ 602605 w 2981300"/>
              <a:gd name="connsiteY1" fmla="*/ 99060 h 1576224"/>
              <a:gd name="connsiteX2" fmla="*/ 625465 w 2981300"/>
              <a:gd name="connsiteY2" fmla="*/ 0 h 1576224"/>
              <a:gd name="connsiteX3" fmla="*/ 2981300 w 2981300"/>
              <a:gd name="connsiteY3" fmla="*/ 1553364 h 1576224"/>
              <a:gd name="connsiteX4" fmla="*/ 0 w 2981300"/>
              <a:gd name="connsiteY4" fmla="*/ 1576224 h 1576224"/>
              <a:gd name="connsiteX0" fmla="*/ 0 w 2981300"/>
              <a:gd name="connsiteY0" fmla="*/ 1576224 h 1576224"/>
              <a:gd name="connsiteX1" fmla="*/ 556885 w 2981300"/>
              <a:gd name="connsiteY1" fmla="*/ 91440 h 1576224"/>
              <a:gd name="connsiteX2" fmla="*/ 625465 w 2981300"/>
              <a:gd name="connsiteY2" fmla="*/ 0 h 1576224"/>
              <a:gd name="connsiteX3" fmla="*/ 2981300 w 2981300"/>
              <a:gd name="connsiteY3" fmla="*/ 1553364 h 1576224"/>
              <a:gd name="connsiteX4" fmla="*/ 0 w 2981300"/>
              <a:gd name="connsiteY4" fmla="*/ 1576224 h 1576224"/>
              <a:gd name="connsiteX0" fmla="*/ 0 w 2981300"/>
              <a:gd name="connsiteY0" fmla="*/ 1585749 h 1585749"/>
              <a:gd name="connsiteX1" fmla="*/ 556885 w 2981300"/>
              <a:gd name="connsiteY1" fmla="*/ 100965 h 1585749"/>
              <a:gd name="connsiteX2" fmla="*/ 601653 w 2981300"/>
              <a:gd name="connsiteY2" fmla="*/ 0 h 1585749"/>
              <a:gd name="connsiteX3" fmla="*/ 2981300 w 2981300"/>
              <a:gd name="connsiteY3" fmla="*/ 1562889 h 1585749"/>
              <a:gd name="connsiteX4" fmla="*/ 0 w 2981300"/>
              <a:gd name="connsiteY4" fmla="*/ 1585749 h 1585749"/>
              <a:gd name="connsiteX0" fmla="*/ 0 w 2981300"/>
              <a:gd name="connsiteY0" fmla="*/ 1602418 h 1602418"/>
              <a:gd name="connsiteX1" fmla="*/ 556885 w 2981300"/>
              <a:gd name="connsiteY1" fmla="*/ 117634 h 1602418"/>
              <a:gd name="connsiteX2" fmla="*/ 601653 w 2981300"/>
              <a:gd name="connsiteY2" fmla="*/ 0 h 1602418"/>
              <a:gd name="connsiteX3" fmla="*/ 2981300 w 2981300"/>
              <a:gd name="connsiteY3" fmla="*/ 1579558 h 1602418"/>
              <a:gd name="connsiteX4" fmla="*/ 0 w 2981300"/>
              <a:gd name="connsiteY4" fmla="*/ 1602418 h 16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300" h="1602418">
                <a:moveTo>
                  <a:pt x="0" y="1602418"/>
                </a:moveTo>
                <a:lnTo>
                  <a:pt x="556885" y="117634"/>
                </a:lnTo>
                <a:lnTo>
                  <a:pt x="601653" y="0"/>
                </a:lnTo>
                <a:lnTo>
                  <a:pt x="2981300" y="1579558"/>
                </a:lnTo>
                <a:lnTo>
                  <a:pt x="0" y="1602418"/>
                </a:lnTo>
                <a:close/>
              </a:path>
            </a:pathLst>
          </a:custGeom>
          <a:solidFill>
            <a:srgbClr val="FFFF00">
              <a:alpha val="43137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55" name="Oval 26"/>
          <p:cNvSpPr>
            <a:spLocks noChangeArrowheads="1"/>
          </p:cNvSpPr>
          <p:nvPr/>
        </p:nvSpPr>
        <p:spPr bwMode="auto">
          <a:xfrm>
            <a:off x="878517" y="1553346"/>
            <a:ext cx="1328351" cy="27159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54" name="Oval 26"/>
          <p:cNvSpPr>
            <a:spLocks noChangeArrowheads="1"/>
          </p:cNvSpPr>
          <p:nvPr/>
        </p:nvSpPr>
        <p:spPr bwMode="auto">
          <a:xfrm>
            <a:off x="878517" y="1216445"/>
            <a:ext cx="1656008" cy="27159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527546"/>
            <a:ext cx="679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=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C, AB = DC,  AD </a:t>
            </a:r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and BP are bisectors of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 </a:t>
            </a:r>
          </a:p>
          <a:p>
            <a:pPr marL="304800" indent="-304800"/>
            <a:r>
              <a:rPr lang="en-IN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and </a:t>
            </a:r>
            <a:r>
              <a:rPr lang="en-IN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 respectively. Find: </a:t>
            </a:r>
            <a:r>
              <a:rPr lang="en-IN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BAC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13991" y="653490"/>
            <a:ext cx="3830191" cy="2438951"/>
            <a:chOff x="5013991" y="346378"/>
            <a:chExt cx="3830191" cy="2438951"/>
          </a:xfrm>
        </p:grpSpPr>
        <p:grpSp>
          <p:nvGrpSpPr>
            <p:cNvPr id="8" name="Group 7"/>
            <p:cNvGrpSpPr/>
            <p:nvPr/>
          </p:nvGrpSpPr>
          <p:grpSpPr>
            <a:xfrm>
              <a:off x="5013991" y="346378"/>
              <a:ext cx="3830191" cy="2339785"/>
              <a:chOff x="5013991" y="346378"/>
              <a:chExt cx="3830191" cy="2339785"/>
            </a:xfrm>
          </p:grpSpPr>
          <p:sp>
            <p:nvSpPr>
              <p:cNvPr id="189" name="Arc 188"/>
              <p:cNvSpPr/>
              <p:nvPr/>
            </p:nvSpPr>
            <p:spPr>
              <a:xfrm rot="7800000">
                <a:off x="5628139" y="326516"/>
                <a:ext cx="594037" cy="633761"/>
              </a:xfrm>
              <a:prstGeom prst="arc">
                <a:avLst>
                  <a:gd name="adj1" fmla="val 15846767"/>
                  <a:gd name="adj2" fmla="val 20488489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Arc 189"/>
              <p:cNvSpPr/>
              <p:nvPr/>
            </p:nvSpPr>
            <p:spPr>
              <a:xfrm rot="1980000">
                <a:off x="6494465" y="2100738"/>
                <a:ext cx="446309" cy="476154"/>
              </a:xfrm>
              <a:prstGeom prst="arc">
                <a:avLst>
                  <a:gd name="adj1" fmla="val 14747198"/>
                  <a:gd name="adj2" fmla="val 19743889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013991" y="528816"/>
                <a:ext cx="3589206" cy="2112934"/>
                <a:chOff x="5013991" y="594132"/>
                <a:chExt cx="3589206" cy="2112934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5013991" y="594132"/>
                  <a:ext cx="3589206" cy="2112934"/>
                  <a:chOff x="975904" y="3586588"/>
                  <a:chExt cx="2537920" cy="1494051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1160087" y="4091432"/>
                    <a:ext cx="1115222" cy="792497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Right Triangle 6"/>
                  <p:cNvSpPr/>
                  <p:nvPr/>
                </p:nvSpPr>
                <p:spPr>
                  <a:xfrm>
                    <a:off x="1160138" y="3668452"/>
                    <a:ext cx="2287911" cy="1213111"/>
                  </a:xfrm>
                  <a:custGeom>
                    <a:avLst/>
                    <a:gdLst>
                      <a:gd name="connsiteX0" fmla="*/ 0 w 1800200"/>
                      <a:gd name="connsiteY0" fmla="*/ 1080120 h 1080120"/>
                      <a:gd name="connsiteX1" fmla="*/ 0 w 1800200"/>
                      <a:gd name="connsiteY1" fmla="*/ 0 h 1080120"/>
                      <a:gd name="connsiteX2" fmla="*/ 1800200 w 1800200"/>
                      <a:gd name="connsiteY2" fmla="*/ 1080120 h 1080120"/>
                      <a:gd name="connsiteX3" fmla="*/ 0 w 1800200"/>
                      <a:gd name="connsiteY3" fmla="*/ 1080120 h 1080120"/>
                      <a:gd name="connsiteX0" fmla="*/ 0 w 2409800"/>
                      <a:gd name="connsiteY0" fmla="*/ 1537320 h 1537320"/>
                      <a:gd name="connsiteX1" fmla="*/ 609600 w 2409800"/>
                      <a:gd name="connsiteY1" fmla="*/ 0 h 1537320"/>
                      <a:gd name="connsiteX2" fmla="*/ 2409800 w 2409800"/>
                      <a:gd name="connsiteY2" fmla="*/ 1080120 h 1537320"/>
                      <a:gd name="connsiteX3" fmla="*/ 0 w 2409800"/>
                      <a:gd name="connsiteY3" fmla="*/ 1537320 h 1537320"/>
                      <a:gd name="connsiteX0" fmla="*/ 0 w 2409800"/>
                      <a:gd name="connsiteY0" fmla="*/ 1537320 h 1537320"/>
                      <a:gd name="connsiteX1" fmla="*/ 602605 w 2409800"/>
                      <a:gd name="connsiteY1" fmla="*/ 29676 h 1537320"/>
                      <a:gd name="connsiteX2" fmla="*/ 609600 w 2409800"/>
                      <a:gd name="connsiteY2" fmla="*/ 0 h 1537320"/>
                      <a:gd name="connsiteX3" fmla="*/ 2409800 w 2409800"/>
                      <a:gd name="connsiteY3" fmla="*/ 1080120 h 1537320"/>
                      <a:gd name="connsiteX4" fmla="*/ 0 w 2409800"/>
                      <a:gd name="connsiteY4" fmla="*/ 1537320 h 1537320"/>
                      <a:gd name="connsiteX0" fmla="*/ 0 w 2409800"/>
                      <a:gd name="connsiteY0" fmla="*/ 1507644 h 1507644"/>
                      <a:gd name="connsiteX1" fmla="*/ 602605 w 2409800"/>
                      <a:gd name="connsiteY1" fmla="*/ 0 h 1507644"/>
                      <a:gd name="connsiteX2" fmla="*/ 2409800 w 2409800"/>
                      <a:gd name="connsiteY2" fmla="*/ 1050444 h 1507644"/>
                      <a:gd name="connsiteX3" fmla="*/ 0 w 2409800"/>
                      <a:gd name="connsiteY3" fmla="*/ 1507644 h 1507644"/>
                      <a:gd name="connsiteX0" fmla="*/ 0 w 2409800"/>
                      <a:gd name="connsiteY0" fmla="*/ 1507644 h 1507644"/>
                      <a:gd name="connsiteX1" fmla="*/ 602605 w 2409800"/>
                      <a:gd name="connsiteY1" fmla="*/ 30480 h 1507644"/>
                      <a:gd name="connsiteX2" fmla="*/ 602605 w 2409800"/>
                      <a:gd name="connsiteY2" fmla="*/ 0 h 1507644"/>
                      <a:gd name="connsiteX3" fmla="*/ 2409800 w 2409800"/>
                      <a:gd name="connsiteY3" fmla="*/ 1050444 h 1507644"/>
                      <a:gd name="connsiteX4" fmla="*/ 0 w 2409800"/>
                      <a:gd name="connsiteY4" fmla="*/ 1507644 h 1507644"/>
                      <a:gd name="connsiteX0" fmla="*/ 0 w 2409800"/>
                      <a:gd name="connsiteY0" fmla="*/ 1576224 h 1576224"/>
                      <a:gd name="connsiteX1" fmla="*/ 602605 w 2409800"/>
                      <a:gd name="connsiteY1" fmla="*/ 99060 h 1576224"/>
                      <a:gd name="connsiteX2" fmla="*/ 625465 w 2409800"/>
                      <a:gd name="connsiteY2" fmla="*/ 0 h 1576224"/>
                      <a:gd name="connsiteX3" fmla="*/ 2409800 w 2409800"/>
                      <a:gd name="connsiteY3" fmla="*/ 1119024 h 1576224"/>
                      <a:gd name="connsiteX4" fmla="*/ 0 w 2409800"/>
                      <a:gd name="connsiteY4" fmla="*/ 1576224 h 1576224"/>
                      <a:gd name="connsiteX0" fmla="*/ 0 w 2981300"/>
                      <a:gd name="connsiteY0" fmla="*/ 1576224 h 1576224"/>
                      <a:gd name="connsiteX1" fmla="*/ 602605 w 2981300"/>
                      <a:gd name="connsiteY1" fmla="*/ 99060 h 1576224"/>
                      <a:gd name="connsiteX2" fmla="*/ 625465 w 2981300"/>
                      <a:gd name="connsiteY2" fmla="*/ 0 h 1576224"/>
                      <a:gd name="connsiteX3" fmla="*/ 2981300 w 2981300"/>
                      <a:gd name="connsiteY3" fmla="*/ 1553364 h 1576224"/>
                      <a:gd name="connsiteX4" fmla="*/ 0 w 2981300"/>
                      <a:gd name="connsiteY4" fmla="*/ 1576224 h 1576224"/>
                      <a:gd name="connsiteX0" fmla="*/ 0 w 2981300"/>
                      <a:gd name="connsiteY0" fmla="*/ 1576224 h 1576224"/>
                      <a:gd name="connsiteX1" fmla="*/ 556885 w 2981300"/>
                      <a:gd name="connsiteY1" fmla="*/ 91440 h 1576224"/>
                      <a:gd name="connsiteX2" fmla="*/ 625465 w 2981300"/>
                      <a:gd name="connsiteY2" fmla="*/ 0 h 1576224"/>
                      <a:gd name="connsiteX3" fmla="*/ 2981300 w 2981300"/>
                      <a:gd name="connsiteY3" fmla="*/ 1553364 h 1576224"/>
                      <a:gd name="connsiteX4" fmla="*/ 0 w 2981300"/>
                      <a:gd name="connsiteY4" fmla="*/ 1576224 h 1576224"/>
                      <a:gd name="connsiteX0" fmla="*/ 0 w 2981300"/>
                      <a:gd name="connsiteY0" fmla="*/ 1585749 h 1585749"/>
                      <a:gd name="connsiteX1" fmla="*/ 556885 w 2981300"/>
                      <a:gd name="connsiteY1" fmla="*/ 100965 h 1585749"/>
                      <a:gd name="connsiteX2" fmla="*/ 601653 w 2981300"/>
                      <a:gd name="connsiteY2" fmla="*/ 0 h 1585749"/>
                      <a:gd name="connsiteX3" fmla="*/ 2981300 w 2981300"/>
                      <a:gd name="connsiteY3" fmla="*/ 1562889 h 1585749"/>
                      <a:gd name="connsiteX4" fmla="*/ 0 w 2981300"/>
                      <a:gd name="connsiteY4" fmla="*/ 1585749 h 1585749"/>
                      <a:gd name="connsiteX0" fmla="*/ 0 w 2981300"/>
                      <a:gd name="connsiteY0" fmla="*/ 1602418 h 1602418"/>
                      <a:gd name="connsiteX1" fmla="*/ 556885 w 2981300"/>
                      <a:gd name="connsiteY1" fmla="*/ 117634 h 1602418"/>
                      <a:gd name="connsiteX2" fmla="*/ 601653 w 2981300"/>
                      <a:gd name="connsiteY2" fmla="*/ 0 h 1602418"/>
                      <a:gd name="connsiteX3" fmla="*/ 2981300 w 2981300"/>
                      <a:gd name="connsiteY3" fmla="*/ 1579558 h 1602418"/>
                      <a:gd name="connsiteX4" fmla="*/ 0 w 2981300"/>
                      <a:gd name="connsiteY4" fmla="*/ 1602418 h 1602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81300" h="1602418">
                        <a:moveTo>
                          <a:pt x="0" y="1602418"/>
                        </a:moveTo>
                        <a:lnTo>
                          <a:pt x="556885" y="117634"/>
                        </a:lnTo>
                        <a:lnTo>
                          <a:pt x="601653" y="0"/>
                        </a:lnTo>
                        <a:lnTo>
                          <a:pt x="2981300" y="1579558"/>
                        </a:lnTo>
                        <a:lnTo>
                          <a:pt x="0" y="1602418"/>
                        </a:lnTo>
                        <a:close/>
                      </a:path>
                    </a:pathLst>
                  </a:cu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b="1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1623126" y="3678345"/>
                    <a:ext cx="548575" cy="1196074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1615296" y="3791583"/>
                    <a:ext cx="36000" cy="36000"/>
                  </a:xfrm>
                  <a:prstGeom prst="ellipse">
                    <a:avLst/>
                  </a:prstGeom>
                  <a:ln w="63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1710447" y="3771583"/>
                    <a:ext cx="36000" cy="36000"/>
                  </a:xfrm>
                  <a:prstGeom prst="ellipse">
                    <a:avLst/>
                  </a:prstGeom>
                  <a:ln w="63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b="1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1373188" y="4181475"/>
                    <a:ext cx="104775" cy="47625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361282" y="4212430"/>
                    <a:ext cx="97631" cy="50007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5400000">
                    <a:off x="2642807" y="4873208"/>
                    <a:ext cx="129314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5400000">
                    <a:off x="2609734" y="4871937"/>
                    <a:ext cx="129314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168061" y="4643915"/>
                    <a:ext cx="175916" cy="184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white"/>
                        </a:solidFill>
                      </a:rPr>
                      <a:t>x</a:t>
                    </a:r>
                    <a:endParaRPr lang="en-IN" sz="11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1208426" y="4737463"/>
                    <a:ext cx="175916" cy="184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white"/>
                        </a:solidFill>
                      </a:rPr>
                      <a:t>x</a:t>
                    </a:r>
                    <a:endParaRPr lang="en-IN" sz="11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369634" y="3586588"/>
                    <a:ext cx="234857" cy="2393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anose="02050604050505020204" pitchFamily="18" charset="0"/>
                      </a:rPr>
                      <a:t>A</a:t>
                    </a:r>
                    <a:endParaRPr lang="en-IN" sz="16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75904" y="4841248"/>
                    <a:ext cx="234857" cy="2393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anose="02050604050505020204" pitchFamily="18" charset="0"/>
                      </a:rPr>
                      <a:t>B</a:t>
                    </a:r>
                    <a:endParaRPr lang="en-IN" sz="16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014489" y="4828548"/>
                    <a:ext cx="243925" cy="2393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anose="02050604050505020204" pitchFamily="18" charset="0"/>
                      </a:rPr>
                      <a:t>D</a:t>
                    </a:r>
                    <a:endParaRPr lang="en-IN" sz="16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275566" y="4828548"/>
                    <a:ext cx="238258" cy="2393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anose="02050604050505020204" pitchFamily="18" charset="0"/>
                      </a:rPr>
                      <a:t>C</a:t>
                    </a:r>
                    <a:endParaRPr lang="en-IN" sz="16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186972" y="3873876"/>
                    <a:ext cx="226923" cy="2393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anose="02050604050505020204" pitchFamily="18" charset="0"/>
                      </a:rPr>
                      <a:t>P</a:t>
                    </a:r>
                    <a:endParaRPr lang="en-IN" sz="16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p:grpSp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6715125" y="1301750"/>
                  <a:ext cx="136525" cy="111283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Arc 4"/>
              <p:cNvSpPr/>
              <p:nvPr/>
            </p:nvSpPr>
            <p:spPr>
              <a:xfrm rot="600000">
                <a:off x="5086317" y="1989026"/>
                <a:ext cx="540034" cy="697137"/>
              </a:xfrm>
              <a:prstGeom prst="arc">
                <a:avLst>
                  <a:gd name="adj1" fmla="val 16200000"/>
                  <a:gd name="adj2" fmla="val 2127119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Arc 63"/>
              <p:cNvSpPr/>
              <p:nvPr/>
            </p:nvSpPr>
            <p:spPr>
              <a:xfrm rot="18840000" flipH="1">
                <a:off x="8190740" y="1998517"/>
                <a:ext cx="540034" cy="766851"/>
              </a:xfrm>
              <a:prstGeom prst="arc">
                <a:avLst>
                  <a:gd name="adj1" fmla="val 16200000"/>
                  <a:gd name="adj2" fmla="val 18474283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rot="2700000">
                <a:off x="6002544" y="1787569"/>
                <a:ext cx="13740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8900000" flipH="1">
                <a:off x="7480040" y="1704775"/>
                <a:ext cx="13740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 rot="1800000">
                <a:off x="6330253" y="862582"/>
                <a:ext cx="95094" cy="159767"/>
                <a:chOff x="7268427" y="3209105"/>
                <a:chExt cx="95094" cy="182880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7223760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5400000">
                  <a:off x="7176987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7272081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5400000">
                <a:off x="6749385" y="1727426"/>
                <a:ext cx="82303" cy="159767"/>
                <a:chOff x="7268427" y="3209105"/>
                <a:chExt cx="82303" cy="182880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7218009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5400000">
                  <a:off x="7176987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5400000">
                  <a:off x="7259290" y="3300545"/>
                  <a:ext cx="18288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Arc 194"/>
            <p:cNvSpPr/>
            <p:nvPr/>
          </p:nvSpPr>
          <p:spPr>
            <a:xfrm rot="1560000" flipH="1">
              <a:off x="6337284" y="2018478"/>
              <a:ext cx="540034" cy="766851"/>
            </a:xfrm>
            <a:prstGeom prst="arc">
              <a:avLst>
                <a:gd name="adj1" fmla="val 16333627"/>
                <a:gd name="adj2" fmla="val 1811959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3755" y="1508360"/>
            <a:ext cx="2628623" cy="338554"/>
            <a:chOff x="964741" y="4629152"/>
            <a:chExt cx="2628623" cy="338554"/>
          </a:xfrm>
        </p:grpSpPr>
        <p:sp>
          <p:nvSpPr>
            <p:cNvPr id="265" name="Rectangle 264"/>
            <p:cNvSpPr/>
            <p:nvPr/>
          </p:nvSpPr>
          <p:spPr>
            <a:xfrm>
              <a:off x="964741" y="4629152"/>
              <a:ext cx="8643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Ð</a:t>
              </a:r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PDC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3404" y="4629152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905002" y="4629152"/>
              <a:ext cx="6231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IN" sz="1600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  <a:endParaRPr lang="en-IN" sz="16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874186" y="4629152"/>
              <a:ext cx="7191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…(v)</a:t>
              </a:r>
              <a:endParaRPr lang="en-IN" sz="16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22869" y="1180692"/>
            <a:ext cx="2736759" cy="338554"/>
            <a:chOff x="657136" y="1212220"/>
            <a:chExt cx="2736759" cy="338554"/>
          </a:xfrm>
        </p:grpSpPr>
        <p:sp>
          <p:nvSpPr>
            <p:cNvPr id="139" name="Rectangle 138"/>
            <p:cNvSpPr/>
            <p:nvPr/>
          </p:nvSpPr>
          <p:spPr>
            <a:xfrm>
              <a:off x="657136" y="1212220"/>
              <a:ext cx="8967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Ð</a:t>
              </a:r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BAP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42935" y="1212220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622973" y="1212220"/>
              <a:ext cx="9777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Ð</a:t>
              </a:r>
              <a:r>
                <a:rPr lang="en-IN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PDC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48541" y="1212220"/>
              <a:ext cx="8453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…(iv)</a:t>
              </a:r>
              <a:endPara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337452" y="18969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15545" y="1896943"/>
            <a:ext cx="864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94208" y="18969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755806" y="1896943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424864" y="1896943"/>
            <a:ext cx="2299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[From (iv) and (v)]</a:t>
            </a:r>
            <a:endParaRPr lang="en-IN" sz="1600" b="1" i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37452" y="223440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21307" y="2234405"/>
            <a:ext cx="487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491992" y="223440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53590" y="2234405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37452" y="257186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92860" y="2571867"/>
            <a:ext cx="366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70216" y="257186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731814" y="2571867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46255" y="2933290"/>
            <a:ext cx="1071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46255" y="3231443"/>
            <a:ext cx="862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93955" y="32314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650208" y="3231443"/>
            <a:ext cx="934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333625" y="32314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533650" y="3231443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895600" y="32314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105150" y="3231443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</a:t>
            </a:r>
            <a:r>
              <a:rPr lang="en-IN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endParaRPr lang="en-IN" sz="1600" b="1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37452" y="357026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12954" y="3570264"/>
            <a:ext cx="50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393955" y="3570264"/>
            <a:ext cx="26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593980" y="3570264"/>
            <a:ext cx="466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954742" y="3570264"/>
            <a:ext cx="26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27380" y="357026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355980" y="357026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584580" y="357026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37452" y="39258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012954" y="3925856"/>
            <a:ext cx="50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393955" y="3925856"/>
            <a:ext cx="26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593980" y="3925856"/>
            <a:ext cx="466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954742" y="3925856"/>
            <a:ext cx="26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127380" y="39258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355980" y="39258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584580" y="3917135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37452" y="424346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017838" y="4243462"/>
            <a:ext cx="447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5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355980" y="424346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84580" y="4234741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37452" y="457003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086106" y="4570036"/>
            <a:ext cx="447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355980" y="457003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584580" y="4561315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36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326913" y="3183662"/>
            <a:ext cx="82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BAC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001599" y="318366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193688" y="3183662"/>
            <a:ext cx="579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2</a:t>
            </a:r>
            <a:r>
              <a:rPr lang="en-US" sz="1600" b="1" i="1" dirty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001599" y="352096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93688" y="3520960"/>
            <a:ext cx="811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2(36)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001599" y="386820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231788" y="386820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72°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29790" y="1075284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66323" y="1165533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85172" y="2054204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433435" y="2059291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57257" y="2321234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44474" y="2269262"/>
            <a:ext cx="62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 rot="21420000">
            <a:off x="5626816" y="620863"/>
            <a:ext cx="598469" cy="656328"/>
          </a:xfrm>
          <a:prstGeom prst="arc">
            <a:avLst>
              <a:gd name="adj1" fmla="val 2294891"/>
              <a:gd name="adj2" fmla="val 6741526"/>
            </a:avLst>
          </a:prstGeom>
          <a:solidFill>
            <a:srgbClr val="FF0000">
              <a:alpha val="69804"/>
            </a:srgb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826583" y="2304357"/>
            <a:ext cx="341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IN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86200" y="2849707"/>
            <a:ext cx="0" cy="2238955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441212" y="4455188"/>
            <a:ext cx="19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BAC  =  72</a:t>
            </a:r>
            <a:r>
              <a:rPr lang="en-IN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endParaRPr lang="en-IN" sz="1600" b="1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19525" y="4455188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IN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204861" y="8893"/>
            <a:ext cx="2481200" cy="456546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1" name="Rounded Rectangle 130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72271" y="40192"/>
              <a:ext cx="2435542" cy="3774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43164" y="1181678"/>
            <a:ext cx="658303" cy="381000"/>
            <a:chOff x="87483" y="1431925"/>
            <a:chExt cx="658303" cy="381000"/>
          </a:xfrm>
        </p:grpSpPr>
        <p:sp>
          <p:nvSpPr>
            <p:cNvPr id="134" name="Teardrop 133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3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3" grpId="0" animBg="1"/>
      <p:bldP spid="123" grpId="1" animBg="1"/>
      <p:bldP spid="124" grpId="0" animBg="1"/>
      <p:bldP spid="124" grpId="1" animBg="1"/>
      <p:bldP spid="118" grpId="0" animBg="1"/>
      <p:bldP spid="118" grpId="1" animBg="1"/>
      <p:bldP spid="280" grpId="0" animBg="1"/>
      <p:bldP spid="155" grpId="0" animBg="1"/>
      <p:bldP spid="155" grpId="1" animBg="1"/>
      <p:bldP spid="154" grpId="0" animBg="1"/>
      <p:bldP spid="154" grpId="1" animBg="1"/>
      <p:bldP spid="143" grpId="0"/>
      <p:bldP spid="149" grpId="0"/>
      <p:bldP spid="150" grpId="0"/>
      <p:bldP spid="151" grpId="0"/>
      <p:bldP spid="153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210" grpId="0"/>
      <p:bldP spid="211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7" grpId="0"/>
      <p:bldP spid="247" grpId="0"/>
      <p:bldP spid="248" grpId="0"/>
      <p:bldP spid="257" grpId="0"/>
      <p:bldP spid="258" grpId="0"/>
      <p:bldP spid="259" grpId="0"/>
      <p:bldP spid="274" grpId="0"/>
      <p:bldP spid="275" grpId="0"/>
      <p:bldP spid="276" grpId="0"/>
      <p:bldP spid="9" grpId="0" animBg="1"/>
      <p:bldP spid="9" grpId="1" animBg="1"/>
      <p:bldP spid="9" grpId="2" animBg="1"/>
      <p:bldP spid="125" grpId="0"/>
      <p:bldP spid="129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1642</Words>
  <Application>Microsoft Office PowerPoint</Application>
  <PresentationFormat>On-screen Show (16:9)</PresentationFormat>
  <Paragraphs>630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Book Antiqua</vt:lpstr>
      <vt:lpstr>Bookman Old Style</vt:lpstr>
      <vt:lpstr>Calibri</vt:lpstr>
      <vt:lpstr>MT Extra</vt:lpstr>
      <vt:lpstr>Symbol</vt:lpstr>
      <vt:lpstr>2_Office Theme</vt:lpstr>
      <vt:lpstr>6_Office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PS 2—12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2022-04-23T03:56:40Z</dcterms:modified>
</cp:coreProperties>
</file>