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15" r:id="rId3"/>
  </p:sldMasterIdLst>
  <p:notesMasterIdLst>
    <p:notesMasterId r:id="rId17"/>
  </p:notesMasterIdLst>
  <p:sldIdLst>
    <p:sldId id="389" r:id="rId4"/>
    <p:sldId id="390" r:id="rId5"/>
    <p:sldId id="382" r:id="rId6"/>
    <p:sldId id="385" r:id="rId7"/>
    <p:sldId id="384" r:id="rId8"/>
    <p:sldId id="369" r:id="rId9"/>
    <p:sldId id="386" r:id="rId10"/>
    <p:sldId id="387" r:id="rId11"/>
    <p:sldId id="388" r:id="rId12"/>
    <p:sldId id="376" r:id="rId13"/>
    <p:sldId id="374" r:id="rId14"/>
    <p:sldId id="377" r:id="rId15"/>
    <p:sldId id="391" r:id="rId1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  <a:srgbClr val="FF9933"/>
    <a:srgbClr val="92D050"/>
    <a:srgbClr val="0099FF"/>
    <a:srgbClr val="00B0F0"/>
    <a:srgbClr val="FF0000"/>
    <a:srgbClr val="77933C"/>
    <a:srgbClr val="00B05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743" autoAdjust="0"/>
    <p:restoredTop sz="9466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38D1-E5C4-40B7-BF52-9B236A2C34C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A53C-F046-4FA6-AB32-C42C99B8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0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07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5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052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4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84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6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98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27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154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2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04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22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2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01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355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871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34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83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987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563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15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81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372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823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12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656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77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38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605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15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75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363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5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9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90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9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58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87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4" r:id="rId2"/>
    <p:sldLayoutId id="2147483714" r:id="rId3"/>
  </p:sldLayoutIdLst>
  <p:txStyles>
    <p:titleStyle>
      <a:lvl1pPr algn="ctr" defTabSz="81631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17" indent="-306117" algn="l" defTabSz="81631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53" indent="-255097" algn="l" defTabSz="81631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9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47" indent="-204079" algn="l" defTabSz="81631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03" indent="-204079" algn="l" defTabSz="81631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859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15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17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27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1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24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8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3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9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4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2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1" r:id="rId17"/>
    <p:sldLayoutId id="2147483712" r:id="rId18"/>
    <p:sldLayoutId id="2147483713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1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MODULE 22</a:t>
            </a:r>
            <a:endParaRPr 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0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ounded Rectangle 173"/>
          <p:cNvSpPr/>
          <p:nvPr/>
        </p:nvSpPr>
        <p:spPr>
          <a:xfrm>
            <a:off x="4267200" y="76400"/>
            <a:ext cx="2234249" cy="2870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463800" y="76400"/>
            <a:ext cx="1846486" cy="2870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82918" y="1572985"/>
            <a:ext cx="1400175" cy="1219200"/>
          </a:xfrm>
          <a:custGeom>
            <a:avLst/>
            <a:gdLst>
              <a:gd name="connsiteX0" fmla="*/ 0 w 1400175"/>
              <a:gd name="connsiteY0" fmla="*/ 0 h 1219200"/>
              <a:gd name="connsiteX1" fmla="*/ 736600 w 1400175"/>
              <a:gd name="connsiteY1" fmla="*/ 241300 h 1219200"/>
              <a:gd name="connsiteX2" fmla="*/ 1400175 w 1400175"/>
              <a:gd name="connsiteY2" fmla="*/ 1219200 h 1219200"/>
              <a:gd name="connsiteX3" fmla="*/ 676275 w 1400175"/>
              <a:gd name="connsiteY3" fmla="*/ 990600 h 1219200"/>
              <a:gd name="connsiteX4" fmla="*/ 0 w 1400175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219200">
                <a:moveTo>
                  <a:pt x="0" y="0"/>
                </a:moveTo>
                <a:lnTo>
                  <a:pt x="736600" y="241300"/>
                </a:lnTo>
                <a:lnTo>
                  <a:pt x="1400175" y="1219200"/>
                </a:lnTo>
                <a:lnTo>
                  <a:pt x="676275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arallelogram 1"/>
          <p:cNvSpPr/>
          <p:nvPr/>
        </p:nvSpPr>
        <p:spPr>
          <a:xfrm flipH="1">
            <a:off x="6761504" y="1170473"/>
            <a:ext cx="1533501" cy="1392381"/>
          </a:xfrm>
          <a:custGeom>
            <a:avLst/>
            <a:gdLst>
              <a:gd name="connsiteX0" fmla="*/ 0 w 1574776"/>
              <a:gd name="connsiteY0" fmla="*/ 620856 h 620856"/>
              <a:gd name="connsiteX1" fmla="*/ 434612 w 1574776"/>
              <a:gd name="connsiteY1" fmla="*/ 0 h 620856"/>
              <a:gd name="connsiteX2" fmla="*/ 1574776 w 1574776"/>
              <a:gd name="connsiteY2" fmla="*/ 0 h 620856"/>
              <a:gd name="connsiteX3" fmla="*/ 1140164 w 1574776"/>
              <a:gd name="connsiteY3" fmla="*/ 620856 h 620856"/>
              <a:gd name="connsiteX4" fmla="*/ 0 w 1574776"/>
              <a:gd name="connsiteY4" fmla="*/ 620856 h 620856"/>
              <a:gd name="connsiteX0" fmla="*/ 0 w 1574776"/>
              <a:gd name="connsiteY0" fmla="*/ 1024081 h 1024081"/>
              <a:gd name="connsiteX1" fmla="*/ 739412 w 1574776"/>
              <a:gd name="connsiteY1" fmla="*/ 0 h 1024081"/>
              <a:gd name="connsiteX2" fmla="*/ 1574776 w 1574776"/>
              <a:gd name="connsiteY2" fmla="*/ 403225 h 1024081"/>
              <a:gd name="connsiteX3" fmla="*/ 1140164 w 1574776"/>
              <a:gd name="connsiteY3" fmla="*/ 1024081 h 1024081"/>
              <a:gd name="connsiteX4" fmla="*/ 0 w 1574776"/>
              <a:gd name="connsiteY4" fmla="*/ 1024081 h 1024081"/>
              <a:gd name="connsiteX0" fmla="*/ 0 w 1574776"/>
              <a:gd name="connsiteY0" fmla="*/ 1024081 h 1392381"/>
              <a:gd name="connsiteX1" fmla="*/ 739412 w 1574776"/>
              <a:gd name="connsiteY1" fmla="*/ 0 h 1392381"/>
              <a:gd name="connsiteX2" fmla="*/ 1574776 w 1574776"/>
              <a:gd name="connsiteY2" fmla="*/ 403225 h 1392381"/>
              <a:gd name="connsiteX3" fmla="*/ 873464 w 1574776"/>
              <a:gd name="connsiteY3" fmla="*/ 1392381 h 1392381"/>
              <a:gd name="connsiteX4" fmla="*/ 0 w 1574776"/>
              <a:gd name="connsiteY4" fmla="*/ 1024081 h 1392381"/>
              <a:gd name="connsiteX0" fmla="*/ 0 w 1543026"/>
              <a:gd name="connsiteY0" fmla="*/ 998681 h 1392381"/>
              <a:gd name="connsiteX1" fmla="*/ 707662 w 1543026"/>
              <a:gd name="connsiteY1" fmla="*/ 0 h 1392381"/>
              <a:gd name="connsiteX2" fmla="*/ 1543026 w 1543026"/>
              <a:gd name="connsiteY2" fmla="*/ 403225 h 1392381"/>
              <a:gd name="connsiteX3" fmla="*/ 841714 w 1543026"/>
              <a:gd name="connsiteY3" fmla="*/ 1392381 h 1392381"/>
              <a:gd name="connsiteX4" fmla="*/ 0 w 1543026"/>
              <a:gd name="connsiteY4" fmla="*/ 998681 h 1392381"/>
              <a:gd name="connsiteX0" fmla="*/ 0 w 1517626"/>
              <a:gd name="connsiteY0" fmla="*/ 982806 h 1392381"/>
              <a:gd name="connsiteX1" fmla="*/ 682262 w 1517626"/>
              <a:gd name="connsiteY1" fmla="*/ 0 h 1392381"/>
              <a:gd name="connsiteX2" fmla="*/ 1517626 w 1517626"/>
              <a:gd name="connsiteY2" fmla="*/ 403225 h 1392381"/>
              <a:gd name="connsiteX3" fmla="*/ 816314 w 1517626"/>
              <a:gd name="connsiteY3" fmla="*/ 1392381 h 1392381"/>
              <a:gd name="connsiteX4" fmla="*/ 0 w 1517626"/>
              <a:gd name="connsiteY4" fmla="*/ 982806 h 1392381"/>
              <a:gd name="connsiteX0" fmla="*/ 0 w 1533501"/>
              <a:gd name="connsiteY0" fmla="*/ 985981 h 1392381"/>
              <a:gd name="connsiteX1" fmla="*/ 698137 w 1533501"/>
              <a:gd name="connsiteY1" fmla="*/ 0 h 1392381"/>
              <a:gd name="connsiteX2" fmla="*/ 1533501 w 1533501"/>
              <a:gd name="connsiteY2" fmla="*/ 403225 h 1392381"/>
              <a:gd name="connsiteX3" fmla="*/ 832189 w 1533501"/>
              <a:gd name="connsiteY3" fmla="*/ 1392381 h 1392381"/>
              <a:gd name="connsiteX4" fmla="*/ 0 w 1533501"/>
              <a:gd name="connsiteY4" fmla="*/ 985981 h 139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01" h="1392381">
                <a:moveTo>
                  <a:pt x="0" y="985981"/>
                </a:moveTo>
                <a:lnTo>
                  <a:pt x="698137" y="0"/>
                </a:lnTo>
                <a:lnTo>
                  <a:pt x="1533501" y="403225"/>
                </a:lnTo>
                <a:lnTo>
                  <a:pt x="832189" y="1392381"/>
                </a:lnTo>
                <a:lnTo>
                  <a:pt x="0" y="985981"/>
                </a:lnTo>
                <a:close/>
              </a:path>
            </a:pathLst>
          </a:custGeom>
          <a:solidFill>
            <a:srgbClr val="FF9933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3546486" y="4376649"/>
            <a:ext cx="1082358" cy="311924"/>
          </a:xfrm>
          <a:prstGeom prst="roundRect">
            <a:avLst>
              <a:gd name="adj" fmla="val 2184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3527425" y="4026135"/>
            <a:ext cx="1093182" cy="311924"/>
          </a:xfrm>
          <a:prstGeom prst="roundRect">
            <a:avLst>
              <a:gd name="adj" fmla="val 2184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105502" y="4080419"/>
            <a:ext cx="363452" cy="21567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72815" y="4428081"/>
            <a:ext cx="363452" cy="21567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565875" y="3666117"/>
            <a:ext cx="2892424" cy="2870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1687" y="2152262"/>
            <a:ext cx="3261059" cy="284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066770" y="4725987"/>
            <a:ext cx="1473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and AD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CF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476527" y="2655035"/>
            <a:ext cx="1023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BC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4412" y="3644620"/>
            <a:ext cx="3323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 (iii) AD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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CF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and AD = CF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82878" y="564081"/>
            <a:ext cx="4483890" cy="2870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981828" y="4368486"/>
            <a:ext cx="1112412" cy="343116"/>
          </a:xfrm>
          <a:prstGeom prst="roundRect">
            <a:avLst>
              <a:gd name="adj" fmla="val 2184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989459" y="4014798"/>
            <a:ext cx="1069006" cy="343116"/>
          </a:xfrm>
          <a:prstGeom prst="roundRect">
            <a:avLst>
              <a:gd name="adj" fmla="val 21846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3" y="881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 Antiqua" pitchFamily="18" charset="0"/>
              </a:rPr>
              <a:t>Proof :</a:t>
            </a:r>
            <a:endParaRPr lang="en-US" sz="1600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1" y="882091"/>
            <a:ext cx="1527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) In ABED,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0285" y="1116623"/>
            <a:ext cx="1042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AB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DE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9311" y="1624771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[One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pair of opposite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is parallel and equal.]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278" y="1643831"/>
            <a:ext cx="3294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 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ABED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is a parallelogram.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8976" y="2414404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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BEFC,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8382" y="3204393"/>
            <a:ext cx="2906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One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pair of opposite sides </a:t>
            </a:r>
            <a:endParaRPr lang="en-US" sz="1600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is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parallel and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equal]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8441" y="3204393"/>
            <a:ext cx="3223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BEFC is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 parallelogram.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1053" y="4014839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Now,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4125" y="4370111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and,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81200" y="4725987"/>
            <a:ext cx="1008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AD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CF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462882" y="2154503"/>
            <a:ext cx="815975" cy="406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57321" y="2556518"/>
            <a:ext cx="729456" cy="237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193132" y="2149702"/>
            <a:ext cx="83345" cy="647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777081" y="1164819"/>
            <a:ext cx="815975" cy="406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71521" y="1566834"/>
            <a:ext cx="729456" cy="237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07332" y="1160019"/>
            <a:ext cx="83345" cy="647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6774702" y="1569259"/>
            <a:ext cx="691355" cy="9904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589877" y="1163234"/>
            <a:ext cx="685800" cy="9904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503641" y="1813074"/>
            <a:ext cx="696588" cy="10027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40258" y="85554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92922" y="1362076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66142" y="1612529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38333" y="1947954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04128" y="249555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64416" y="2664827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F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461576" y="2147501"/>
            <a:ext cx="845345" cy="420638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779581" y="1160854"/>
            <a:ext cx="839242" cy="417601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775973" y="1571159"/>
            <a:ext cx="691355" cy="99047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7601911" y="1165137"/>
            <a:ext cx="678333" cy="979691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loud Callout 65"/>
          <p:cNvSpPr/>
          <p:nvPr/>
        </p:nvSpPr>
        <p:spPr bwMode="auto">
          <a:xfrm>
            <a:off x="3118821" y="2200276"/>
            <a:ext cx="2301843" cy="1319933"/>
          </a:xfrm>
          <a:prstGeom prst="cloudCallout">
            <a:avLst>
              <a:gd name="adj1" fmla="val 139065"/>
              <a:gd name="adj2" fmla="val -6727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0603" y="2343150"/>
            <a:ext cx="172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 ABED,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1623" y="2647950"/>
            <a:ext cx="172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AB = DE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37113" y="2964418"/>
            <a:ext cx="172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AB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Cloud Callout 69"/>
          <p:cNvSpPr/>
          <p:nvPr/>
        </p:nvSpPr>
        <p:spPr bwMode="auto">
          <a:xfrm>
            <a:off x="4069080" y="3486150"/>
            <a:ext cx="4257400" cy="1520190"/>
          </a:xfrm>
          <a:prstGeom prst="cloudCallout">
            <a:avLst>
              <a:gd name="adj1" fmla="val -41610"/>
              <a:gd name="adj2" fmla="val -6387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71177" y="3661411"/>
            <a:ext cx="35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 quadrilateral is a parallelogram, if a pair of opposite sides is parallel and equal</a:t>
            </a:r>
          </a:p>
        </p:txBody>
      </p:sp>
      <p:sp>
        <p:nvSpPr>
          <p:cNvPr id="72" name="Cloud Callout 71"/>
          <p:cNvSpPr/>
          <p:nvPr/>
        </p:nvSpPr>
        <p:spPr bwMode="auto">
          <a:xfrm>
            <a:off x="4419600" y="2782975"/>
            <a:ext cx="3794761" cy="931775"/>
          </a:xfrm>
          <a:prstGeom prst="cloudCallout">
            <a:avLst>
              <a:gd name="adj1" fmla="val 24685"/>
              <a:gd name="adj2" fmla="val -12440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27973" y="2957551"/>
            <a:ext cx="34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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ABED is a parallelogram</a:t>
            </a:r>
          </a:p>
        </p:txBody>
      </p:sp>
      <p:sp>
        <p:nvSpPr>
          <p:cNvPr id="74" name="Cloud Callout 73"/>
          <p:cNvSpPr/>
          <p:nvPr/>
        </p:nvSpPr>
        <p:spPr bwMode="auto">
          <a:xfrm>
            <a:off x="5149569" y="2642415"/>
            <a:ext cx="2224703" cy="1326130"/>
          </a:xfrm>
          <a:prstGeom prst="cloudCallout">
            <a:avLst>
              <a:gd name="adj1" fmla="val 50178"/>
              <a:gd name="adj2" fmla="val -8495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5380" y="2812345"/>
            <a:ext cx="156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 BEFC,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35380" y="3418983"/>
            <a:ext cx="156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BC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EF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35380" y="3135108"/>
            <a:ext cx="156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BC = EF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Cloud Callout 77"/>
          <p:cNvSpPr/>
          <p:nvPr/>
        </p:nvSpPr>
        <p:spPr bwMode="auto">
          <a:xfrm>
            <a:off x="914400" y="2571750"/>
            <a:ext cx="4248150" cy="1448575"/>
          </a:xfrm>
          <a:prstGeom prst="cloudCallout">
            <a:avLst>
              <a:gd name="adj1" fmla="val 53245"/>
              <a:gd name="adj2" fmla="val -46768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02388" y="2648270"/>
            <a:ext cx="35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 quadrilateral is a parallelogram, if a pair of opposite sides is parallel and equal</a:t>
            </a:r>
          </a:p>
        </p:txBody>
      </p:sp>
      <p:sp>
        <p:nvSpPr>
          <p:cNvPr id="80" name="Cloud Callout 79"/>
          <p:cNvSpPr/>
          <p:nvPr/>
        </p:nvSpPr>
        <p:spPr bwMode="auto">
          <a:xfrm>
            <a:off x="3778186" y="2661466"/>
            <a:ext cx="3596086" cy="931775"/>
          </a:xfrm>
          <a:prstGeom prst="cloudCallout">
            <a:avLst>
              <a:gd name="adj1" fmla="val 52811"/>
              <a:gd name="adj2" fmla="val -8502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22864" y="2909955"/>
            <a:ext cx="310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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BEFC is parallelogram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7200" y="533400"/>
            <a:ext cx="4509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that :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sz="1600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ABED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a parallelogram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591" y="2114550"/>
            <a:ext cx="3695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(ii) </a:t>
            </a:r>
            <a:r>
              <a:rPr lang="en-US" sz="1600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BEFC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a parallelogram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7459985" y="2563383"/>
            <a:ext cx="729456" cy="237949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74185" y="1573699"/>
            <a:ext cx="729456" cy="237949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7504442" y="1803996"/>
            <a:ext cx="694529" cy="1006852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78637" y="1578025"/>
            <a:ext cx="691355" cy="99047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452959" y="2152626"/>
            <a:ext cx="845345" cy="420638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771250" y="1160854"/>
            <a:ext cx="839242" cy="417601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463676" y="2566509"/>
            <a:ext cx="729456" cy="237949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781845" y="1576548"/>
            <a:ext cx="729456" cy="237949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136138" y="1325575"/>
            <a:ext cx="79399" cy="129602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847335" y="2301649"/>
            <a:ext cx="80962" cy="107156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 rot="19680105">
            <a:off x="7118256" y="102648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rot="19680105">
            <a:off x="7819056" y="201701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sp>
        <p:nvSpPr>
          <p:cNvPr id="124" name="Rounded Rectangular Callout 123"/>
          <p:cNvSpPr/>
          <p:nvPr/>
        </p:nvSpPr>
        <p:spPr>
          <a:xfrm>
            <a:off x="5048543" y="3135109"/>
            <a:ext cx="1330990" cy="478981"/>
          </a:xfrm>
          <a:prstGeom prst="wedgeRoundRectCallout">
            <a:avLst>
              <a:gd name="adj1" fmla="val -71531"/>
              <a:gd name="adj2" fmla="val -8167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Given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547918" y="1386817"/>
            <a:ext cx="10102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AB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DE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581425" y="1116623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&amp;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2950437" y="1129324"/>
            <a:ext cx="231682" cy="574523"/>
          </a:xfrm>
          <a:prstGeom prst="rightBrace">
            <a:avLst>
              <a:gd name="adj1" fmla="val 3025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337115" y="1231918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(Given)</a:t>
            </a:r>
            <a:endParaRPr lang="en-US" sz="1600" b="1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7156773" y="1637471"/>
            <a:ext cx="44127" cy="138714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989175">
            <a:off x="7124032" y="147197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7811624" y="2625103"/>
            <a:ext cx="54767" cy="131242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989175">
            <a:off x="7766432" y="24404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094019" y="3766359"/>
            <a:ext cx="1330990" cy="478981"/>
          </a:xfrm>
          <a:prstGeom prst="wedgeRoundRectCallout">
            <a:avLst>
              <a:gd name="adj1" fmla="val -71531"/>
              <a:gd name="adj2" fmla="val -8167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Given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494160" y="2890966"/>
            <a:ext cx="990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BC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05225" y="2655035"/>
            <a:ext cx="348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&amp;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2950437" y="2651077"/>
            <a:ext cx="231682" cy="574523"/>
          </a:xfrm>
          <a:prstGeom prst="rightBrace">
            <a:avLst>
              <a:gd name="adj1" fmla="val 3025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337115" y="2753671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(Given)</a:t>
            </a:r>
            <a:endParaRPr lang="en-US" sz="1600" b="1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2613349" y="4086009"/>
            <a:ext cx="357787" cy="21142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8566" y="4014839"/>
            <a:ext cx="2650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AD 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 </a:t>
            </a:r>
            <a:r>
              <a:rPr lang="en-US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BE   and AD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B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2679700" y="4439485"/>
            <a:ext cx="364979" cy="21567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67116" y="4370111"/>
            <a:ext cx="2553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CF 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BE  and CF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3807329" y="2088719"/>
            <a:ext cx="3454121" cy="1295400"/>
            <a:chOff x="1783518" y="6315982"/>
            <a:chExt cx="3454121" cy="1295400"/>
          </a:xfrm>
        </p:grpSpPr>
        <p:sp>
          <p:nvSpPr>
            <p:cNvPr id="155" name="Cloud 154"/>
            <p:cNvSpPr/>
            <p:nvPr/>
          </p:nvSpPr>
          <p:spPr>
            <a:xfrm>
              <a:off x="1783518" y="6315982"/>
              <a:ext cx="3454121" cy="129540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951598" y="6537624"/>
              <a:ext cx="3111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Wingdings" panose="05000000000000000000" pitchFamily="2" charset="2"/>
                  <a:sym typeface="Symbol"/>
                </a:rPr>
                <a:t>o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ABED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is a parallelogram (proved)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8" name="Cloud 157"/>
          <p:cNvSpPr/>
          <p:nvPr/>
        </p:nvSpPr>
        <p:spPr>
          <a:xfrm>
            <a:off x="4243877" y="2169361"/>
            <a:ext cx="2453882" cy="129540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97628" y="2419350"/>
            <a:ext cx="196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AD || BE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439534" y="2788682"/>
            <a:ext cx="196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 = BE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3264091">
            <a:off x="7779424" y="13919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 rot="3264091">
            <a:off x="6985494" y="184187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7936000" y="1704526"/>
            <a:ext cx="158999" cy="107122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7136038" y="2147501"/>
            <a:ext cx="158999" cy="107122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71053" y="2194805"/>
            <a:ext cx="3454121" cy="1295400"/>
            <a:chOff x="1783518" y="6315982"/>
            <a:chExt cx="3454121" cy="1295400"/>
          </a:xfrm>
        </p:grpSpPr>
        <p:sp>
          <p:nvSpPr>
            <p:cNvPr id="166" name="Cloud 165"/>
            <p:cNvSpPr/>
            <p:nvPr/>
          </p:nvSpPr>
          <p:spPr>
            <a:xfrm>
              <a:off x="1783518" y="6315982"/>
              <a:ext cx="3454121" cy="129540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951598" y="6537624"/>
              <a:ext cx="3111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Wingdings" panose="05000000000000000000" pitchFamily="2" charset="2"/>
                  <a:sym typeface="Symbol"/>
                </a:rPr>
                <a:t>o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BEFC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is a parallelogram (proved)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8" name="Cloud 167"/>
          <p:cNvSpPr/>
          <p:nvPr/>
        </p:nvSpPr>
        <p:spPr>
          <a:xfrm>
            <a:off x="4196952" y="2096290"/>
            <a:ext cx="2453882" cy="129540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350703" y="2332446"/>
            <a:ext cx="196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CF || BE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392609" y="2659618"/>
            <a:ext cx="196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CF = BE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 rot="3264091">
            <a:off x="7611784" y="19441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7635882" y="2048684"/>
            <a:ext cx="158999" cy="107122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9012" y="57150"/>
            <a:ext cx="90849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 In </a:t>
            </a:r>
            <a:r>
              <a:rPr lang="en-US" sz="15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sz="15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DEF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, AB = DE, AB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DE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, BC = EF and BC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EF.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Vertices A, B and C are joined to D, E and F resp.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806008" y="1179807"/>
            <a:ext cx="771574" cy="38244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7465303" y="2149702"/>
            <a:ext cx="813554" cy="408668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7269957" y="1262063"/>
            <a:ext cx="119062" cy="100013"/>
          </a:xfrm>
          <a:custGeom>
            <a:avLst/>
            <a:gdLst>
              <a:gd name="connsiteX0" fmla="*/ 0 w 119062"/>
              <a:gd name="connsiteY0" fmla="*/ 4763 h 100013"/>
              <a:gd name="connsiteX1" fmla="*/ 119062 w 119062"/>
              <a:gd name="connsiteY1" fmla="*/ 0 h 100013"/>
              <a:gd name="connsiteX2" fmla="*/ 71437 w 119062"/>
              <a:gd name="connsiteY2" fmla="*/ 100013 h 10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100013">
                <a:moveTo>
                  <a:pt x="0" y="4763"/>
                </a:moveTo>
                <a:lnTo>
                  <a:pt x="119062" y="0"/>
                </a:lnTo>
                <a:lnTo>
                  <a:pt x="71437" y="100013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4"/>
          <p:cNvSpPr/>
          <p:nvPr/>
        </p:nvSpPr>
        <p:spPr>
          <a:xfrm>
            <a:off x="7928015" y="2256144"/>
            <a:ext cx="119062" cy="100013"/>
          </a:xfrm>
          <a:custGeom>
            <a:avLst/>
            <a:gdLst>
              <a:gd name="connsiteX0" fmla="*/ 0 w 119062"/>
              <a:gd name="connsiteY0" fmla="*/ 4763 h 100013"/>
              <a:gd name="connsiteX1" fmla="*/ 119062 w 119062"/>
              <a:gd name="connsiteY1" fmla="*/ 0 h 100013"/>
              <a:gd name="connsiteX2" fmla="*/ 71437 w 119062"/>
              <a:gd name="connsiteY2" fmla="*/ 100013 h 10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100013">
                <a:moveTo>
                  <a:pt x="0" y="4763"/>
                </a:moveTo>
                <a:lnTo>
                  <a:pt x="119062" y="0"/>
                </a:lnTo>
                <a:lnTo>
                  <a:pt x="71437" y="100013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090683" y="1314457"/>
            <a:ext cx="113445" cy="135799"/>
            <a:chOff x="7090683" y="1314457"/>
            <a:chExt cx="113445" cy="13579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090683" y="1334496"/>
              <a:ext cx="80099" cy="1157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124029" y="1314457"/>
              <a:ext cx="80099" cy="1157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7696200" y="2337474"/>
            <a:ext cx="113445" cy="135799"/>
            <a:chOff x="7090683" y="1314457"/>
            <a:chExt cx="113445" cy="135799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7090683" y="1334496"/>
              <a:ext cx="80099" cy="1157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7124029" y="1314457"/>
              <a:ext cx="80099" cy="1157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5" name="Straight Connector 174"/>
          <p:cNvCxnSpPr/>
          <p:nvPr/>
        </p:nvCxnSpPr>
        <p:spPr>
          <a:xfrm flipH="1" flipV="1">
            <a:off x="6783378" y="1570843"/>
            <a:ext cx="721064" cy="236319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7449062" y="2555027"/>
            <a:ext cx="744070" cy="23944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reeform 176"/>
          <p:cNvSpPr/>
          <p:nvPr/>
        </p:nvSpPr>
        <p:spPr>
          <a:xfrm rot="3282654">
            <a:off x="7224190" y="1688228"/>
            <a:ext cx="119062" cy="100013"/>
          </a:xfrm>
          <a:custGeom>
            <a:avLst/>
            <a:gdLst>
              <a:gd name="connsiteX0" fmla="*/ 0 w 119062"/>
              <a:gd name="connsiteY0" fmla="*/ 4763 h 100013"/>
              <a:gd name="connsiteX1" fmla="*/ 119062 w 119062"/>
              <a:gd name="connsiteY1" fmla="*/ 0 h 100013"/>
              <a:gd name="connsiteX2" fmla="*/ 71437 w 119062"/>
              <a:gd name="connsiteY2" fmla="*/ 100013 h 10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100013">
                <a:moveTo>
                  <a:pt x="0" y="4763"/>
                </a:moveTo>
                <a:lnTo>
                  <a:pt x="119062" y="0"/>
                </a:lnTo>
                <a:lnTo>
                  <a:pt x="71437" y="100013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rot="8866868">
            <a:off x="7092154" y="1627401"/>
            <a:ext cx="157257" cy="146458"/>
            <a:chOff x="6998450" y="1924983"/>
            <a:chExt cx="157257" cy="146458"/>
          </a:xfrm>
        </p:grpSpPr>
        <p:grpSp>
          <p:nvGrpSpPr>
            <p:cNvPr id="178" name="Group 177"/>
            <p:cNvGrpSpPr/>
            <p:nvPr/>
          </p:nvGrpSpPr>
          <p:grpSpPr>
            <a:xfrm rot="16200000">
              <a:off x="7009627" y="1913806"/>
              <a:ext cx="113445" cy="135799"/>
              <a:chOff x="7090683" y="1314457"/>
              <a:chExt cx="113445" cy="135799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090683" y="1334496"/>
                <a:ext cx="80099" cy="1157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124029" y="1314457"/>
                <a:ext cx="80099" cy="1157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Connector 180"/>
            <p:cNvCxnSpPr/>
            <p:nvPr/>
          </p:nvCxnSpPr>
          <p:spPr>
            <a:xfrm rot="16200000">
              <a:off x="7057777" y="1973512"/>
              <a:ext cx="80099" cy="1157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 rot="8730556">
            <a:off x="7693771" y="2581806"/>
            <a:ext cx="157257" cy="146458"/>
            <a:chOff x="6998450" y="1924983"/>
            <a:chExt cx="157257" cy="146458"/>
          </a:xfrm>
        </p:grpSpPr>
        <p:grpSp>
          <p:nvGrpSpPr>
            <p:cNvPr id="183" name="Group 182"/>
            <p:cNvGrpSpPr/>
            <p:nvPr/>
          </p:nvGrpSpPr>
          <p:grpSpPr>
            <a:xfrm rot="16200000">
              <a:off x="7009627" y="1913806"/>
              <a:ext cx="113445" cy="135799"/>
              <a:chOff x="7090683" y="1314457"/>
              <a:chExt cx="113445" cy="135799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7090683" y="1334496"/>
                <a:ext cx="80099" cy="1157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124029" y="1314457"/>
                <a:ext cx="80099" cy="1157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/>
            <p:cNvCxnSpPr/>
            <p:nvPr/>
          </p:nvCxnSpPr>
          <p:spPr>
            <a:xfrm rot="16200000">
              <a:off x="7057777" y="1973512"/>
              <a:ext cx="80099" cy="1157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Freeform 186"/>
          <p:cNvSpPr/>
          <p:nvPr/>
        </p:nvSpPr>
        <p:spPr>
          <a:xfrm rot="3543363">
            <a:off x="7841140" y="2649762"/>
            <a:ext cx="119062" cy="100013"/>
          </a:xfrm>
          <a:custGeom>
            <a:avLst/>
            <a:gdLst>
              <a:gd name="connsiteX0" fmla="*/ 0 w 119062"/>
              <a:gd name="connsiteY0" fmla="*/ 4763 h 100013"/>
              <a:gd name="connsiteX1" fmla="*/ 119062 w 119062"/>
              <a:gd name="connsiteY1" fmla="*/ 0 h 100013"/>
              <a:gd name="connsiteX2" fmla="*/ 71437 w 119062"/>
              <a:gd name="connsiteY2" fmla="*/ 100013 h 10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100013">
                <a:moveTo>
                  <a:pt x="0" y="4763"/>
                </a:moveTo>
                <a:lnTo>
                  <a:pt x="119062" y="0"/>
                </a:lnTo>
                <a:lnTo>
                  <a:pt x="71437" y="100013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500"/>
                            </p:stCondLst>
                            <p:childTnLst>
                              <p:par>
                                <p:cTn id="3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0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000"/>
                            </p:stCondLst>
                            <p:childTnLst>
                              <p:par>
                                <p:cTn id="4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500"/>
                            </p:stCondLst>
                            <p:childTnLst>
                              <p:par>
                                <p:cTn id="5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500"/>
                            </p:stCondLst>
                            <p:childTnLst>
                              <p:par>
                                <p:cTn id="6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500"/>
                            </p:stCondLst>
                            <p:childTnLst>
                              <p:par>
                                <p:cTn id="6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fill="hold">
                            <p:stCondLst>
                              <p:cond delay="500"/>
                            </p:stCondLst>
                            <p:childTnLst>
                              <p:par>
                                <p:cTn id="6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500"/>
                            </p:stCondLst>
                            <p:childTnLst>
                              <p:par>
                                <p:cTn id="7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500"/>
                            </p:stCondLst>
                            <p:childTnLst>
                              <p:par>
                                <p:cTn id="7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500"/>
                            </p:stCondLst>
                            <p:childTnLst>
                              <p:par>
                                <p:cTn id="7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500"/>
                            </p:stCondLst>
                            <p:childTnLst>
                              <p:par>
                                <p:cTn id="7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142" grpId="0" animBg="1"/>
      <p:bldP spid="142" grpId="1" animBg="1"/>
      <p:bldP spid="29" grpId="0" animBg="1"/>
      <p:bldP spid="29" grpId="1" animBg="1"/>
      <p:bldP spid="29" grpId="2" animBg="1"/>
      <p:bldP spid="29" grpId="3" animBg="1"/>
      <p:bldP spid="2" grpId="0" animBg="1"/>
      <p:bldP spid="2" grpId="1" animBg="1"/>
      <p:bldP spid="2" grpId="2" animBg="1"/>
      <p:bldP spid="2" grpId="3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43" grpId="0" animBg="1"/>
      <p:bldP spid="143" grpId="1" animBg="1"/>
      <p:bldP spid="128" grpId="0" animBg="1"/>
      <p:bldP spid="128" grpId="1" animBg="1"/>
      <p:bldP spid="111" grpId="0"/>
      <p:bldP spid="112" grpId="0"/>
      <p:bldP spid="91" grpId="0"/>
      <p:bldP spid="31" grpId="0" animBg="1"/>
      <p:bldP spid="31" grpId="1" animBg="1"/>
      <p:bldP spid="110" grpId="0" animBg="1"/>
      <p:bldP spid="110" grpId="1" animBg="1"/>
      <p:bldP spid="109" grpId="0" animBg="1"/>
      <p:bldP spid="109" grpId="1" animBg="1"/>
      <p:bldP spid="4" grpId="0"/>
      <p:bldP spid="5" grpId="0"/>
      <p:bldP spid="6" grpId="0"/>
      <p:bldP spid="8" grpId="0"/>
      <p:bldP spid="10" grpId="0"/>
      <p:bldP spid="11" grpId="0"/>
      <p:bldP spid="13" grpId="0"/>
      <p:bldP spid="15" grpId="0"/>
      <p:bldP spid="16" grpId="0"/>
      <p:bldP spid="22" grpId="0"/>
      <p:bldP spid="30" grpId="0"/>
      <p:bldP spid="66" grpId="0" animBg="1"/>
      <p:bldP spid="66" grpId="1" animBg="1"/>
      <p:bldP spid="67" grpId="0" build="allAtOnce"/>
      <p:bldP spid="68" grpId="0" build="allAtOnce"/>
      <p:bldP spid="69" grpId="0" build="allAtOnce"/>
      <p:bldP spid="70" grpId="0" animBg="1"/>
      <p:bldP spid="70" grpId="1" animBg="1"/>
      <p:bldP spid="71" grpId="0" build="allAtOnce"/>
      <p:bldP spid="72" grpId="0" animBg="1"/>
      <p:bldP spid="72" grpId="1" animBg="1"/>
      <p:bldP spid="73" grpId="0" build="allAtOnce"/>
      <p:bldP spid="74" grpId="0" animBg="1"/>
      <p:bldP spid="74" grpId="1" animBg="1"/>
      <p:bldP spid="75" grpId="0" build="allAtOnce"/>
      <p:bldP spid="76" grpId="0" build="allAtOnce"/>
      <p:bldP spid="77" grpId="0" build="allAtOnce"/>
      <p:bldP spid="78" grpId="0" animBg="1"/>
      <p:bldP spid="78" grpId="1" animBg="1"/>
      <p:bldP spid="79" grpId="0" build="allAtOnce"/>
      <p:bldP spid="80" grpId="0" animBg="1"/>
      <p:bldP spid="80" grpId="1" animBg="1"/>
      <p:bldP spid="81" grpId="0" build="allAtOnce"/>
      <p:bldP spid="82" grpId="0"/>
      <p:bldP spid="84" grpId="0"/>
      <p:bldP spid="122" grpId="0"/>
      <p:bldP spid="122" grpId="1"/>
      <p:bldP spid="123" grpId="0"/>
      <p:bldP spid="123" grpId="1"/>
      <p:bldP spid="124" grpId="0" animBg="1"/>
      <p:bldP spid="124" grpId="1" animBg="1"/>
      <p:bldP spid="125" grpId="0"/>
      <p:bldP spid="126" grpId="0"/>
      <p:bldP spid="32" grpId="0" animBg="1"/>
      <p:bldP spid="127" grpId="0"/>
      <p:bldP spid="131" grpId="0"/>
      <p:bldP spid="131" grpId="1"/>
      <p:bldP spid="133" grpId="0"/>
      <p:bldP spid="133" grpId="1"/>
      <p:bldP spid="134" grpId="0" animBg="1"/>
      <p:bldP spid="134" grpId="1" animBg="1"/>
      <p:bldP spid="135" grpId="0"/>
      <p:bldP spid="136" grpId="0"/>
      <p:bldP spid="137" grpId="0" animBg="1"/>
      <p:bldP spid="138" grpId="0"/>
      <p:bldP spid="147" grpId="0" animBg="1"/>
      <p:bldP spid="147" grpId="1" animBg="1"/>
      <p:bldP spid="17" grpId="0"/>
      <p:bldP spid="148" grpId="0" animBg="1"/>
      <p:bldP spid="148" grpId="1" animBg="1"/>
      <p:bldP spid="23" grpId="0"/>
      <p:bldP spid="158" grpId="0" animBg="1"/>
      <p:bldP spid="158" grpId="1" animBg="1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2" grpId="1"/>
      <p:bldP spid="162" grpId="2"/>
      <p:bldP spid="162" grpId="3"/>
      <p:bldP spid="168" grpId="0" animBg="1"/>
      <p:bldP spid="168" grpId="1" animBg="1"/>
      <p:bldP spid="169" grpId="0"/>
      <p:bldP spid="169" grpId="1"/>
      <p:bldP spid="170" grpId="0"/>
      <p:bldP spid="170" grpId="1"/>
      <p:bldP spid="171" grpId="0"/>
      <p:bldP spid="171" grpId="1"/>
      <p:bldP spid="114" grpId="0"/>
      <p:bldP spid="26" grpId="0" animBg="1"/>
      <p:bldP spid="26" grpId="1" animBg="1"/>
      <p:bldP spid="145" grpId="0" animBg="1"/>
      <p:bldP spid="145" grpId="1" animBg="1"/>
      <p:bldP spid="177" grpId="0" animBg="1"/>
      <p:bldP spid="177" grpId="1" animBg="1"/>
      <p:bldP spid="187" grpId="0" animBg="1"/>
      <p:bldP spid="18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936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40"/>
          <p:cNvSpPr/>
          <p:nvPr/>
        </p:nvSpPr>
        <p:spPr>
          <a:xfrm>
            <a:off x="6573663" y="1918974"/>
            <a:ext cx="1400175" cy="1219200"/>
          </a:xfrm>
          <a:custGeom>
            <a:avLst/>
            <a:gdLst>
              <a:gd name="connsiteX0" fmla="*/ 0 w 1400175"/>
              <a:gd name="connsiteY0" fmla="*/ 0 h 1219200"/>
              <a:gd name="connsiteX1" fmla="*/ 736600 w 1400175"/>
              <a:gd name="connsiteY1" fmla="*/ 241300 h 1219200"/>
              <a:gd name="connsiteX2" fmla="*/ 1400175 w 1400175"/>
              <a:gd name="connsiteY2" fmla="*/ 1219200 h 1219200"/>
              <a:gd name="connsiteX3" fmla="*/ 676275 w 1400175"/>
              <a:gd name="connsiteY3" fmla="*/ 990600 h 1219200"/>
              <a:gd name="connsiteX4" fmla="*/ 0 w 1400175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219200">
                <a:moveTo>
                  <a:pt x="0" y="0"/>
                </a:moveTo>
                <a:lnTo>
                  <a:pt x="736600" y="241300"/>
                </a:lnTo>
                <a:lnTo>
                  <a:pt x="1400175" y="1219200"/>
                </a:lnTo>
                <a:lnTo>
                  <a:pt x="676275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Parallelogram 1"/>
          <p:cNvSpPr/>
          <p:nvPr/>
        </p:nvSpPr>
        <p:spPr>
          <a:xfrm flipH="1">
            <a:off x="6553200" y="1508842"/>
            <a:ext cx="1533501" cy="1392381"/>
          </a:xfrm>
          <a:custGeom>
            <a:avLst/>
            <a:gdLst>
              <a:gd name="connsiteX0" fmla="*/ 0 w 1574776"/>
              <a:gd name="connsiteY0" fmla="*/ 620856 h 620856"/>
              <a:gd name="connsiteX1" fmla="*/ 434612 w 1574776"/>
              <a:gd name="connsiteY1" fmla="*/ 0 h 620856"/>
              <a:gd name="connsiteX2" fmla="*/ 1574776 w 1574776"/>
              <a:gd name="connsiteY2" fmla="*/ 0 h 620856"/>
              <a:gd name="connsiteX3" fmla="*/ 1140164 w 1574776"/>
              <a:gd name="connsiteY3" fmla="*/ 620856 h 620856"/>
              <a:gd name="connsiteX4" fmla="*/ 0 w 1574776"/>
              <a:gd name="connsiteY4" fmla="*/ 620856 h 620856"/>
              <a:gd name="connsiteX0" fmla="*/ 0 w 1574776"/>
              <a:gd name="connsiteY0" fmla="*/ 1024081 h 1024081"/>
              <a:gd name="connsiteX1" fmla="*/ 739412 w 1574776"/>
              <a:gd name="connsiteY1" fmla="*/ 0 h 1024081"/>
              <a:gd name="connsiteX2" fmla="*/ 1574776 w 1574776"/>
              <a:gd name="connsiteY2" fmla="*/ 403225 h 1024081"/>
              <a:gd name="connsiteX3" fmla="*/ 1140164 w 1574776"/>
              <a:gd name="connsiteY3" fmla="*/ 1024081 h 1024081"/>
              <a:gd name="connsiteX4" fmla="*/ 0 w 1574776"/>
              <a:gd name="connsiteY4" fmla="*/ 1024081 h 1024081"/>
              <a:gd name="connsiteX0" fmla="*/ 0 w 1574776"/>
              <a:gd name="connsiteY0" fmla="*/ 1024081 h 1392381"/>
              <a:gd name="connsiteX1" fmla="*/ 739412 w 1574776"/>
              <a:gd name="connsiteY1" fmla="*/ 0 h 1392381"/>
              <a:gd name="connsiteX2" fmla="*/ 1574776 w 1574776"/>
              <a:gd name="connsiteY2" fmla="*/ 403225 h 1392381"/>
              <a:gd name="connsiteX3" fmla="*/ 873464 w 1574776"/>
              <a:gd name="connsiteY3" fmla="*/ 1392381 h 1392381"/>
              <a:gd name="connsiteX4" fmla="*/ 0 w 1574776"/>
              <a:gd name="connsiteY4" fmla="*/ 1024081 h 1392381"/>
              <a:gd name="connsiteX0" fmla="*/ 0 w 1543026"/>
              <a:gd name="connsiteY0" fmla="*/ 998681 h 1392381"/>
              <a:gd name="connsiteX1" fmla="*/ 707662 w 1543026"/>
              <a:gd name="connsiteY1" fmla="*/ 0 h 1392381"/>
              <a:gd name="connsiteX2" fmla="*/ 1543026 w 1543026"/>
              <a:gd name="connsiteY2" fmla="*/ 403225 h 1392381"/>
              <a:gd name="connsiteX3" fmla="*/ 841714 w 1543026"/>
              <a:gd name="connsiteY3" fmla="*/ 1392381 h 1392381"/>
              <a:gd name="connsiteX4" fmla="*/ 0 w 1543026"/>
              <a:gd name="connsiteY4" fmla="*/ 998681 h 1392381"/>
              <a:gd name="connsiteX0" fmla="*/ 0 w 1517626"/>
              <a:gd name="connsiteY0" fmla="*/ 982806 h 1392381"/>
              <a:gd name="connsiteX1" fmla="*/ 682262 w 1517626"/>
              <a:gd name="connsiteY1" fmla="*/ 0 h 1392381"/>
              <a:gd name="connsiteX2" fmla="*/ 1517626 w 1517626"/>
              <a:gd name="connsiteY2" fmla="*/ 403225 h 1392381"/>
              <a:gd name="connsiteX3" fmla="*/ 816314 w 1517626"/>
              <a:gd name="connsiteY3" fmla="*/ 1392381 h 1392381"/>
              <a:gd name="connsiteX4" fmla="*/ 0 w 1517626"/>
              <a:gd name="connsiteY4" fmla="*/ 982806 h 1392381"/>
              <a:gd name="connsiteX0" fmla="*/ 0 w 1533501"/>
              <a:gd name="connsiteY0" fmla="*/ 985981 h 1392381"/>
              <a:gd name="connsiteX1" fmla="*/ 698137 w 1533501"/>
              <a:gd name="connsiteY1" fmla="*/ 0 h 1392381"/>
              <a:gd name="connsiteX2" fmla="*/ 1533501 w 1533501"/>
              <a:gd name="connsiteY2" fmla="*/ 403225 h 1392381"/>
              <a:gd name="connsiteX3" fmla="*/ 832189 w 1533501"/>
              <a:gd name="connsiteY3" fmla="*/ 1392381 h 1392381"/>
              <a:gd name="connsiteX4" fmla="*/ 0 w 1533501"/>
              <a:gd name="connsiteY4" fmla="*/ 985981 h 139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501" h="1392381">
                <a:moveTo>
                  <a:pt x="0" y="985981"/>
                </a:moveTo>
                <a:lnTo>
                  <a:pt x="698137" y="0"/>
                </a:lnTo>
                <a:lnTo>
                  <a:pt x="1533501" y="403225"/>
                </a:lnTo>
                <a:lnTo>
                  <a:pt x="832189" y="1392381"/>
                </a:lnTo>
                <a:lnTo>
                  <a:pt x="0" y="985981"/>
                </a:lnTo>
                <a:close/>
              </a:path>
            </a:pathLst>
          </a:custGeom>
          <a:solidFill>
            <a:srgbClr val="FF9933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299149" y="1499875"/>
            <a:ext cx="777875" cy="1641475"/>
          </a:xfrm>
          <a:custGeom>
            <a:avLst/>
            <a:gdLst>
              <a:gd name="connsiteX0" fmla="*/ 85725 w 777875"/>
              <a:gd name="connsiteY0" fmla="*/ 0 h 1641475"/>
              <a:gd name="connsiteX1" fmla="*/ 0 w 777875"/>
              <a:gd name="connsiteY1" fmla="*/ 638175 h 1641475"/>
              <a:gd name="connsiteX2" fmla="*/ 692150 w 777875"/>
              <a:gd name="connsiteY2" fmla="*/ 1641475 h 1641475"/>
              <a:gd name="connsiteX3" fmla="*/ 777875 w 777875"/>
              <a:gd name="connsiteY3" fmla="*/ 1009650 h 1641475"/>
              <a:gd name="connsiteX4" fmla="*/ 85725 w 777875"/>
              <a:gd name="connsiteY4" fmla="*/ 0 h 164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875" h="1641475">
                <a:moveTo>
                  <a:pt x="85725" y="0"/>
                </a:moveTo>
                <a:lnTo>
                  <a:pt x="0" y="638175"/>
                </a:lnTo>
                <a:lnTo>
                  <a:pt x="692150" y="1641475"/>
                </a:lnTo>
                <a:lnTo>
                  <a:pt x="777875" y="1009650"/>
                </a:lnTo>
                <a:lnTo>
                  <a:pt x="85725" y="0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37985" y="3172316"/>
            <a:ext cx="1957821" cy="2715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47689" y="2167517"/>
            <a:ext cx="1342448" cy="2635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37718" y="810158"/>
            <a:ext cx="3382289" cy="24583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446226"/>
            <a:ext cx="2435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  In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DEF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8600" y="3694035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7503" y="36940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3856" y="3694035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5" y="4028497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2903" y="40284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9261" y="4028497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EF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92680" y="4335347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CA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0355" y="433534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6708" y="433534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FD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72754" y="3694035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[Opp. sides of a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dirty="0" err="1" smtClean="0">
                <a:solidFill>
                  <a:srgbClr val="660066"/>
                </a:solidFill>
                <a:latin typeface="Bookman Old Style" pitchFamily="18" charset="0"/>
              </a:rPr>
              <a:t>gm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 ABED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72754" y="4028497"/>
            <a:ext cx="2970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[Opp. sides of a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dirty="0" err="1" smtClean="0">
                <a:solidFill>
                  <a:srgbClr val="660066"/>
                </a:solidFill>
                <a:latin typeface="Bookman Old Style" pitchFamily="18" charset="0"/>
              </a:rPr>
              <a:t>gm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 BEFC]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2754" y="4325910"/>
            <a:ext cx="2973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[Opp. sides of a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dirty="0" err="1">
                <a:solidFill>
                  <a:srgbClr val="660066"/>
                </a:solidFill>
                <a:latin typeface="Bookman Old Style" pitchFamily="18" charset="0"/>
              </a:rPr>
              <a:t>gm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ACFD]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464302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72754" y="4643021"/>
            <a:ext cx="1955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[By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SSS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criterion]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27468" y="4643021"/>
            <a:ext cx="753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1200" y="4643021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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2176" y="4643021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DEF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2399736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Since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ACFD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is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parallelogram.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27241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3325" y="2742647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95400" y="274264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1753" y="274264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DF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72754" y="2742647"/>
            <a:ext cx="2973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[Opp. sides of a 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dirty="0" err="1" smtClean="0">
                <a:solidFill>
                  <a:srgbClr val="660066"/>
                </a:solidFill>
                <a:latin typeface="Bookman Old Style" pitchFamily="18" charset="0"/>
              </a:rPr>
              <a:t>gm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 ACFD]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360" y="759871"/>
            <a:ext cx="3828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(iv)  </a:t>
            </a:r>
            <a:r>
              <a:rPr lang="en-US" sz="1600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ACFD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is a parallelogram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259339" y="2505257"/>
            <a:ext cx="815975" cy="406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53780" y="2907271"/>
            <a:ext cx="729456" cy="237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989591" y="2500456"/>
            <a:ext cx="83345" cy="647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573541" y="1515572"/>
            <a:ext cx="815975" cy="406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67980" y="1917588"/>
            <a:ext cx="729456" cy="237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303791" y="1510773"/>
            <a:ext cx="83345" cy="647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571161" y="1920012"/>
            <a:ext cx="691355" cy="9904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86336" y="1513987"/>
            <a:ext cx="685800" cy="9904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298237" y="2147883"/>
            <a:ext cx="694529" cy="10068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15200" y="1242596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60132" y="177808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38319" y="2110333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67019" y="2285966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2497" y="278515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08611" y="3147596"/>
            <a:ext cx="324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Bookman Old Style"/>
              </a:rPr>
              <a:t>F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Cloud Callout 69"/>
          <p:cNvSpPr/>
          <p:nvPr/>
        </p:nvSpPr>
        <p:spPr bwMode="auto">
          <a:xfrm>
            <a:off x="3223450" y="2212661"/>
            <a:ext cx="2092585" cy="1319933"/>
          </a:xfrm>
          <a:prstGeom prst="cloudCallout">
            <a:avLst>
              <a:gd name="adj1" fmla="val 143421"/>
              <a:gd name="adj2" fmla="val -9644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37340" y="2385596"/>
            <a:ext cx="1569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ACFD,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37340" y="2659618"/>
            <a:ext cx="1569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AD = CF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7340" y="2995196"/>
            <a:ext cx="1569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CF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Cloud Callout 73"/>
          <p:cNvSpPr/>
          <p:nvPr/>
        </p:nvSpPr>
        <p:spPr bwMode="auto">
          <a:xfrm>
            <a:off x="4340354" y="3486353"/>
            <a:ext cx="3813046" cy="1528056"/>
          </a:xfrm>
          <a:prstGeom prst="cloudCallout">
            <a:avLst>
              <a:gd name="adj1" fmla="val -41610"/>
              <a:gd name="adj2" fmla="val -63873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36445" y="3657866"/>
            <a:ext cx="35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 quadrilateral is a parallelogram, if a pair of opposite sides is parallel and equal</a:t>
            </a:r>
          </a:p>
        </p:txBody>
      </p:sp>
      <p:sp>
        <p:nvSpPr>
          <p:cNvPr id="76" name="Cloud Callout 75"/>
          <p:cNvSpPr/>
          <p:nvPr/>
        </p:nvSpPr>
        <p:spPr bwMode="auto">
          <a:xfrm>
            <a:off x="4114800" y="3105150"/>
            <a:ext cx="3729646" cy="931775"/>
          </a:xfrm>
          <a:prstGeom prst="cloudCallout">
            <a:avLst>
              <a:gd name="adj1" fmla="val 26300"/>
              <a:gd name="adj2" fmla="val -13263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11794" y="3340551"/>
            <a:ext cx="310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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ACFD is parallelogram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7294385" y="1491245"/>
            <a:ext cx="89536" cy="66565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7989234" y="2494727"/>
            <a:ext cx="89536" cy="66565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7387730" y="1508278"/>
            <a:ext cx="685800" cy="99047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7299631" y="2142174"/>
            <a:ext cx="694529" cy="1006852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57202" y="1018616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iv)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ACFD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55692" y="1253566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73325" y="1493834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CF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4235" y="1758375"/>
            <a:ext cx="3227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 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ACFD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is a parallelogram.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7565" y="2139941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(v) AC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DF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0059" y="3134624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(vi)  </a:t>
            </a:r>
            <a:r>
              <a:rPr 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DEF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6570458" y="1505183"/>
            <a:ext cx="815975" cy="4060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564897" y="1907197"/>
            <a:ext cx="729456" cy="23794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294512" y="1500380"/>
            <a:ext cx="89536" cy="66565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65307" y="2508665"/>
            <a:ext cx="815975" cy="406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259746" y="2910679"/>
            <a:ext cx="729456" cy="237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989361" y="2503863"/>
            <a:ext cx="89536" cy="6656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984822" y="1628832"/>
            <a:ext cx="59052" cy="99643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98041" y="2686531"/>
            <a:ext cx="61443" cy="91705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6929625" y="1958558"/>
            <a:ext cx="14422" cy="131831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7612866" y="2971645"/>
            <a:ext cx="37582" cy="109200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7987810" y="2788224"/>
            <a:ext cx="106441" cy="35803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7284248" y="1781838"/>
            <a:ext cx="123348" cy="18704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7295655" y="1495052"/>
            <a:ext cx="89536" cy="6656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990504" y="2498533"/>
            <a:ext cx="89536" cy="6656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7387569" y="1506472"/>
            <a:ext cx="685800" cy="990476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299470" y="2140368"/>
            <a:ext cx="694529" cy="1006852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4764285">
            <a:off x="7781702" y="2025057"/>
            <a:ext cx="44367" cy="132625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 rot="2844390">
            <a:off x="7548615" y="17271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7487540" y="2445231"/>
            <a:ext cx="107679" cy="58489"/>
          </a:xfrm>
          <a:prstGeom prst="line">
            <a:avLst/>
          </a:prstGeom>
          <a:ln w="38100">
            <a:solidFill>
              <a:srgbClr val="FF33CC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2844390">
            <a:off x="7296357" y="211380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&gt;</a:t>
            </a:r>
            <a:endParaRPr lang="en-US" sz="2800" dirty="0">
              <a:solidFill>
                <a:srgbClr val="FF33CC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70435" y="1758375"/>
            <a:ext cx="2906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[One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pair of opposite sides </a:t>
            </a:r>
            <a:endParaRPr lang="en-US" sz="1600" dirty="0" smtClean="0">
              <a:solidFill>
                <a:srgbClr val="660066"/>
              </a:solidFill>
              <a:latin typeface="Bookman Old Style" pitchFamily="18" charset="0"/>
            </a:endParaRPr>
          </a:p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is parallel and equal]</a:t>
            </a:r>
            <a:endParaRPr lang="en-US" sz="1600" b="1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856546" y="448556"/>
            <a:ext cx="2675171" cy="34734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926864" y="482260"/>
            <a:ext cx="962363" cy="289929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435978" y="482260"/>
            <a:ext cx="1001060" cy="289929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853858" y="438150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AD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CF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and AD = 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CF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	        (proved)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853737" y="2125753"/>
            <a:ext cx="2015881" cy="677772"/>
            <a:chOff x="1783518" y="6406696"/>
            <a:chExt cx="2015881" cy="677772"/>
          </a:xfrm>
        </p:grpSpPr>
        <p:sp>
          <p:nvSpPr>
            <p:cNvPr id="126" name="Cloud 125"/>
            <p:cNvSpPr/>
            <p:nvPr/>
          </p:nvSpPr>
          <p:spPr>
            <a:xfrm>
              <a:off x="1783518" y="6406696"/>
              <a:ext cx="2015881" cy="67777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1599" y="6537624"/>
              <a:ext cx="166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AC = DF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179897" y="3150320"/>
            <a:ext cx="2738097" cy="1178408"/>
            <a:chOff x="1832567" y="6214969"/>
            <a:chExt cx="2565689" cy="1018203"/>
          </a:xfrm>
        </p:grpSpPr>
        <p:sp>
          <p:nvSpPr>
            <p:cNvPr id="136" name="Cloud 135"/>
            <p:cNvSpPr/>
            <p:nvPr/>
          </p:nvSpPr>
          <p:spPr>
            <a:xfrm>
              <a:off x="1832567" y="6214969"/>
              <a:ext cx="2565689" cy="101820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88375" y="6353919"/>
              <a:ext cx="2057417" cy="79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consider parallelogram ABED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342804" y="4171950"/>
            <a:ext cx="2015881" cy="677772"/>
            <a:chOff x="1783518" y="6406696"/>
            <a:chExt cx="2015881" cy="677772"/>
          </a:xfrm>
        </p:grpSpPr>
        <p:sp>
          <p:nvSpPr>
            <p:cNvPr id="139" name="Cloud 138"/>
            <p:cNvSpPr/>
            <p:nvPr/>
          </p:nvSpPr>
          <p:spPr>
            <a:xfrm>
              <a:off x="1783518" y="6406696"/>
              <a:ext cx="2015881" cy="67777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951599" y="6537624"/>
              <a:ext cx="166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AB = DE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223450" y="3179868"/>
            <a:ext cx="2738097" cy="1178408"/>
            <a:chOff x="1832567" y="6214969"/>
            <a:chExt cx="2565689" cy="1018203"/>
          </a:xfrm>
        </p:grpSpPr>
        <p:sp>
          <p:nvSpPr>
            <p:cNvPr id="143" name="Cloud 142"/>
            <p:cNvSpPr/>
            <p:nvPr/>
          </p:nvSpPr>
          <p:spPr>
            <a:xfrm>
              <a:off x="1832567" y="6214969"/>
              <a:ext cx="2565689" cy="101820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088375" y="6353919"/>
              <a:ext cx="2057417" cy="79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consider parallelogram BEFC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86357" y="4201498"/>
            <a:ext cx="2015881" cy="677772"/>
            <a:chOff x="1783518" y="6406696"/>
            <a:chExt cx="2015881" cy="677772"/>
          </a:xfrm>
        </p:grpSpPr>
        <p:sp>
          <p:nvSpPr>
            <p:cNvPr id="146" name="Cloud 145"/>
            <p:cNvSpPr/>
            <p:nvPr/>
          </p:nvSpPr>
          <p:spPr>
            <a:xfrm>
              <a:off x="1783518" y="6406696"/>
              <a:ext cx="2015881" cy="67777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951599" y="6537624"/>
              <a:ext cx="166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BC = EF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325425" y="3056053"/>
            <a:ext cx="2738097" cy="1178408"/>
            <a:chOff x="1832567" y="6214969"/>
            <a:chExt cx="2565689" cy="1018203"/>
          </a:xfrm>
        </p:grpSpPr>
        <p:sp>
          <p:nvSpPr>
            <p:cNvPr id="149" name="Cloud 148"/>
            <p:cNvSpPr/>
            <p:nvPr/>
          </p:nvSpPr>
          <p:spPr>
            <a:xfrm>
              <a:off x="1832567" y="6214969"/>
              <a:ext cx="2565689" cy="101820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088375" y="6353919"/>
              <a:ext cx="2057417" cy="79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consider parallelogram ACFD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488332" y="4077683"/>
            <a:ext cx="2015881" cy="677772"/>
            <a:chOff x="1783518" y="6406696"/>
            <a:chExt cx="2015881" cy="677772"/>
          </a:xfrm>
        </p:grpSpPr>
        <p:sp>
          <p:nvSpPr>
            <p:cNvPr id="152" name="Cloud 151"/>
            <p:cNvSpPr/>
            <p:nvPr/>
          </p:nvSpPr>
          <p:spPr>
            <a:xfrm>
              <a:off x="1783518" y="6406696"/>
              <a:ext cx="2015881" cy="67777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51599" y="6537624"/>
              <a:ext cx="166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CA = FD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59012" y="57150"/>
            <a:ext cx="90849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 In </a:t>
            </a:r>
            <a:r>
              <a:rPr lang="en-US" sz="15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sz="15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DEF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, AB = DE, AB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DE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, BC = EF and BC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EF.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Vertices A, B and C are joined to D, E and F resp.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05120"/>
            <a:ext cx="14093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Show that 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47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000"/>
                            </p:stCondLst>
                            <p:childTnLst>
                              <p:par>
                                <p:cTn id="3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"/>
                            </p:stCondLst>
                            <p:childTnLst>
                              <p:par>
                                <p:cTn id="4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000"/>
                            </p:stCondLst>
                            <p:childTnLst>
                              <p:par>
                                <p:cTn id="4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000"/>
                            </p:stCondLst>
                            <p:childTnLst>
                              <p:par>
                                <p:cTn id="5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000"/>
                            </p:stCondLst>
                            <p:childTnLst>
                              <p:par>
                                <p:cTn id="5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00"/>
                            </p:stCondLst>
                            <p:childTnLst>
                              <p:par>
                                <p:cTn id="5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28" grpId="0" animBg="1"/>
      <p:bldP spid="128" grpId="1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129" grpId="0" animBg="1"/>
      <p:bldP spid="129" grpId="1" animBg="1"/>
      <p:bldP spid="124" grpId="0" animBg="1"/>
      <p:bldP spid="124" grpId="1" animBg="1"/>
      <p:bldP spid="121" grpId="0" animBg="1"/>
      <p:bldP spid="121" grpId="1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70" grpId="0" animBg="1"/>
      <p:bldP spid="70" grpId="1" animBg="1"/>
      <p:bldP spid="71" grpId="0" build="allAtOnce"/>
      <p:bldP spid="72" grpId="0" build="allAtOnce"/>
      <p:bldP spid="73" grpId="0" build="allAtOnce"/>
      <p:bldP spid="74" grpId="0" animBg="1"/>
      <p:bldP spid="74" grpId="1" animBg="1"/>
      <p:bldP spid="75" grpId="0" build="allAtOnce"/>
      <p:bldP spid="76" grpId="0" animBg="1"/>
      <p:bldP spid="76" grpId="1" animBg="1"/>
      <p:bldP spid="77" grpId="0" build="allAtOnce"/>
      <p:bldP spid="82" grpId="0"/>
      <p:bldP spid="83" grpId="0"/>
      <p:bldP spid="84" grpId="0"/>
      <p:bldP spid="85" grpId="0"/>
      <p:bldP spid="86" grpId="0"/>
      <p:bldP spid="97" grpId="0"/>
      <p:bldP spid="110" grpId="0"/>
      <p:bldP spid="110" grpId="1"/>
      <p:bldP spid="116" grpId="0"/>
      <p:bldP spid="116" grpId="1"/>
      <p:bldP spid="119" grpId="0"/>
      <p:bldP spid="108" grpId="0" animBg="1"/>
      <p:bldP spid="122" grpId="0" animBg="1"/>
      <p:bldP spid="122" grpId="1" animBg="1"/>
      <p:bldP spid="123" grpId="0" animBg="1"/>
      <p:bldP spid="123" grpId="1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2321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ounded Rectangle 166"/>
          <p:cNvSpPr/>
          <p:nvPr/>
        </p:nvSpPr>
        <p:spPr>
          <a:xfrm>
            <a:off x="627393" y="4632617"/>
            <a:ext cx="1039486" cy="2008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568986" y="3784225"/>
            <a:ext cx="878813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838823" y="1145850"/>
            <a:ext cx="1365250" cy="898525"/>
          </a:xfrm>
          <a:custGeom>
            <a:avLst/>
            <a:gdLst>
              <a:gd name="connsiteX0" fmla="*/ 0 w 1365250"/>
              <a:gd name="connsiteY0" fmla="*/ 898525 h 898525"/>
              <a:gd name="connsiteX1" fmla="*/ 1365250 w 1365250"/>
              <a:gd name="connsiteY1" fmla="*/ 898525 h 898525"/>
              <a:gd name="connsiteX2" fmla="*/ 454025 w 1365250"/>
              <a:gd name="connsiteY2" fmla="*/ 0 h 898525"/>
              <a:gd name="connsiteX3" fmla="*/ 0 w 1365250"/>
              <a:gd name="connsiteY3" fmla="*/ 898525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50" h="898525">
                <a:moveTo>
                  <a:pt x="0" y="898525"/>
                </a:moveTo>
                <a:lnTo>
                  <a:pt x="1365250" y="898525"/>
                </a:lnTo>
                <a:lnTo>
                  <a:pt x="454025" y="0"/>
                </a:lnTo>
                <a:lnTo>
                  <a:pt x="0" y="898525"/>
                </a:lnTo>
                <a:close/>
              </a:path>
            </a:pathLst>
          </a:custGeom>
          <a:solidFill>
            <a:srgbClr val="0099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Arc 62"/>
          <p:cNvSpPr/>
          <p:nvPr/>
        </p:nvSpPr>
        <p:spPr>
          <a:xfrm>
            <a:off x="6067375" y="906503"/>
            <a:ext cx="456383" cy="456383"/>
          </a:xfrm>
          <a:prstGeom prst="arc">
            <a:avLst>
              <a:gd name="adj1" fmla="val 2793261"/>
              <a:gd name="adj2" fmla="val 712891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193756" y="2042788"/>
            <a:ext cx="1209675" cy="757237"/>
          </a:xfrm>
          <a:custGeom>
            <a:avLst/>
            <a:gdLst>
              <a:gd name="connsiteX0" fmla="*/ 764382 w 1209675"/>
              <a:gd name="connsiteY0" fmla="*/ 757237 h 757237"/>
              <a:gd name="connsiteX1" fmla="*/ 0 w 1209675"/>
              <a:gd name="connsiteY1" fmla="*/ 0 h 757237"/>
              <a:gd name="connsiteX2" fmla="*/ 1209675 w 1209675"/>
              <a:gd name="connsiteY2" fmla="*/ 0 h 757237"/>
              <a:gd name="connsiteX3" fmla="*/ 764382 w 1209675"/>
              <a:gd name="connsiteY3" fmla="*/ 757237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75" h="757237">
                <a:moveTo>
                  <a:pt x="764382" y="757237"/>
                </a:moveTo>
                <a:lnTo>
                  <a:pt x="0" y="0"/>
                </a:lnTo>
                <a:lnTo>
                  <a:pt x="1209675" y="0"/>
                </a:lnTo>
                <a:lnTo>
                  <a:pt x="764382" y="757237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Arc 56"/>
          <p:cNvSpPr/>
          <p:nvPr/>
        </p:nvSpPr>
        <p:spPr>
          <a:xfrm>
            <a:off x="6959284" y="1806110"/>
            <a:ext cx="456383" cy="456383"/>
          </a:xfrm>
          <a:prstGeom prst="arc">
            <a:avLst>
              <a:gd name="adj1" fmla="val 10683433"/>
              <a:gd name="adj2" fmla="val 136367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9" name="Line 2"/>
          <p:cNvSpPr>
            <a:spLocks noChangeShapeType="1"/>
          </p:cNvSpPr>
          <p:nvPr/>
        </p:nvSpPr>
        <p:spPr bwMode="auto">
          <a:xfrm>
            <a:off x="5829536" y="2045194"/>
            <a:ext cx="1380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1" name="AutoShape 7"/>
          <p:cNvSpPr>
            <a:spLocks noChangeArrowheads="1"/>
          </p:cNvSpPr>
          <p:nvPr/>
        </p:nvSpPr>
        <p:spPr bwMode="auto">
          <a:xfrm>
            <a:off x="5468529" y="1154874"/>
            <a:ext cx="2492707" cy="1660896"/>
          </a:xfrm>
          <a:prstGeom prst="triangle">
            <a:avLst>
              <a:gd name="adj" fmla="val 3302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" y="492860"/>
            <a:ext cx="6942042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093223" y="1939934"/>
            <a:ext cx="981883" cy="2770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876800" y="4426153"/>
            <a:ext cx="886205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5385514" y="4208922"/>
            <a:ext cx="363004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943599" y="3119596"/>
            <a:ext cx="2676525" cy="17381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740917" y="4491396"/>
            <a:ext cx="879208" cy="2838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03309" y="3129437"/>
            <a:ext cx="689971" cy="3106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03309" y="3577591"/>
            <a:ext cx="689971" cy="3106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78792" y="4042411"/>
            <a:ext cx="879208" cy="2838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064828" y="4382629"/>
            <a:ext cx="336958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7378" y="4152482"/>
            <a:ext cx="336958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828800" y="1459353"/>
            <a:ext cx="1081546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76602" y="1459353"/>
            <a:ext cx="1308671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533400" y="1456075"/>
            <a:ext cx="8153400" cy="3477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prove :   (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BC  (ii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 PQ = ½  BC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Construction :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Take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 point R on ray PQ such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that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P-Q-R and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= QR. Draw 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CR.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Proof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AQ  = CQ		[Given]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AQP =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CQR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[vertically opp. angles]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= QR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[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construction]</a:t>
            </a:r>
          </a:p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@  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	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[S.A.S. criterion]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PAQ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@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RCQ	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[C.P.C.T.]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</a:t>
            </a:r>
            <a:r>
              <a:rPr lang="en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CR		[Alt. angles test]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</a:t>
            </a:r>
            <a:r>
              <a:rPr 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CR  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…(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 	[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A-P-B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]</a:t>
            </a:r>
          </a:p>
          <a:p>
            <a:endParaRPr lang="en-US" sz="10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 = CR 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…(ii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 	[C.P.C.T.]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But, AP = PB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…(iii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[Given]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= CR	[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from (ii), (iii)] </a:t>
            </a:r>
          </a:p>
        </p:txBody>
      </p:sp>
      <p:sp>
        <p:nvSpPr>
          <p:cNvPr id="82" name="Freeform 81"/>
          <p:cNvSpPr/>
          <p:nvPr/>
        </p:nvSpPr>
        <p:spPr>
          <a:xfrm>
            <a:off x="5457823" y="2038350"/>
            <a:ext cx="2952750" cy="776288"/>
          </a:xfrm>
          <a:custGeom>
            <a:avLst/>
            <a:gdLst>
              <a:gd name="connsiteX0" fmla="*/ 0 w 2952750"/>
              <a:gd name="connsiteY0" fmla="*/ 776288 h 776288"/>
              <a:gd name="connsiteX1" fmla="*/ 2481263 w 2952750"/>
              <a:gd name="connsiteY1" fmla="*/ 776288 h 776288"/>
              <a:gd name="connsiteX2" fmla="*/ 2952750 w 2952750"/>
              <a:gd name="connsiteY2" fmla="*/ 0 h 776288"/>
              <a:gd name="connsiteX3" fmla="*/ 381000 w 2952750"/>
              <a:gd name="connsiteY3" fmla="*/ 0 h 776288"/>
              <a:gd name="connsiteX4" fmla="*/ 0 w 2952750"/>
              <a:gd name="connsiteY4" fmla="*/ 776288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0" h="776288">
                <a:moveTo>
                  <a:pt x="0" y="776288"/>
                </a:moveTo>
                <a:lnTo>
                  <a:pt x="2481263" y="776288"/>
                </a:lnTo>
                <a:lnTo>
                  <a:pt x="2952750" y="0"/>
                </a:lnTo>
                <a:lnTo>
                  <a:pt x="381000" y="0"/>
                </a:lnTo>
                <a:lnTo>
                  <a:pt x="0" y="776288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Arc 63"/>
          <p:cNvSpPr/>
          <p:nvPr/>
        </p:nvSpPr>
        <p:spPr>
          <a:xfrm rot="10800000">
            <a:off x="7726695" y="2570414"/>
            <a:ext cx="456383" cy="456383"/>
          </a:xfrm>
          <a:prstGeom prst="arc">
            <a:avLst>
              <a:gd name="adj1" fmla="val 2793261"/>
              <a:gd name="adj2" fmla="val 712891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Arc 57"/>
          <p:cNvSpPr/>
          <p:nvPr/>
        </p:nvSpPr>
        <p:spPr>
          <a:xfrm rot="10800000">
            <a:off x="6977875" y="1819276"/>
            <a:ext cx="456383" cy="456383"/>
          </a:xfrm>
          <a:prstGeom prst="arc">
            <a:avLst>
              <a:gd name="adj1" fmla="val 10683433"/>
              <a:gd name="adj2" fmla="val 136367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132621" y="2043878"/>
            <a:ext cx="178277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540686" y="147206"/>
            <a:ext cx="4114799" cy="319484"/>
            <a:chOff x="533401" y="295240"/>
            <a:chExt cx="4114799" cy="319484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533401" y="295240"/>
              <a:ext cx="2324103" cy="31948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400" b="1">
                <a:solidFill>
                  <a:prstClr val="black"/>
                </a:solidFill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609600" y="306947"/>
              <a:ext cx="403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MIDPOINT  THEOREM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6292641" y="1141433"/>
            <a:ext cx="890171" cy="88807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 flipV="1">
            <a:off x="5818262" y="2039730"/>
            <a:ext cx="1371600" cy="305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6453762" y="1965470"/>
            <a:ext cx="86663" cy="167135"/>
            <a:chOff x="1302" y="1318"/>
            <a:chExt cx="42" cy="170"/>
          </a:xfrm>
        </p:grpSpPr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302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344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323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>
            <a:off x="5461264" y="1135436"/>
            <a:ext cx="837362" cy="166983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461520" y="1987411"/>
            <a:ext cx="411159" cy="79655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84227" y="1124500"/>
            <a:ext cx="1670659" cy="167552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838824" y="1148363"/>
            <a:ext cx="451994" cy="879642"/>
          </a:xfrm>
          <a:prstGeom prst="line">
            <a:avLst/>
          </a:prstGeom>
          <a:ln w="38100">
            <a:solidFill>
              <a:srgbClr val="FF99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823158" y="2038880"/>
            <a:ext cx="2566872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455080" y="2813580"/>
            <a:ext cx="251460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43841" y="1254636"/>
            <a:ext cx="2778686" cy="1111874"/>
            <a:chOff x="1951598" y="6296296"/>
            <a:chExt cx="2603721" cy="960712"/>
          </a:xfrm>
        </p:grpSpPr>
        <p:sp>
          <p:nvSpPr>
            <p:cNvPr id="94" name="Cloud 93"/>
            <p:cNvSpPr/>
            <p:nvPr/>
          </p:nvSpPr>
          <p:spPr>
            <a:xfrm>
              <a:off x="2148827" y="6296296"/>
              <a:ext cx="2207305" cy="96071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51598" y="6429173"/>
              <a:ext cx="2603721" cy="718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This is a pair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of Alternate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angles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62200" y="2278919"/>
            <a:ext cx="2778686" cy="1223061"/>
            <a:chOff x="1951598" y="6283669"/>
            <a:chExt cx="2603721" cy="1056783"/>
          </a:xfrm>
        </p:grpSpPr>
        <p:sp>
          <p:nvSpPr>
            <p:cNvPr id="97" name="Cloud 96"/>
            <p:cNvSpPr/>
            <p:nvPr/>
          </p:nvSpPr>
          <p:spPr>
            <a:xfrm>
              <a:off x="2038462" y="6283669"/>
              <a:ext cx="2428036" cy="105678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51598" y="6429173"/>
              <a:ext cx="2603721" cy="718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If alternate angles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are equal,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Lines are parallel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943600" y="3119595"/>
            <a:ext cx="44576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PQ = ½ PR </a:t>
            </a:r>
            <a:r>
              <a:rPr lang="en-US" sz="12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(by const.)</a:t>
            </a:r>
            <a:endParaRPr lang="en-US" sz="1500" b="1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But, we want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PQ = ½ BC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So we need to prove,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 = BC and 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To prove PQ </a:t>
            </a:r>
            <a:r>
              <a:rPr lang="en-US" sz="1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BC,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we need to prove PR </a:t>
            </a:r>
            <a:r>
              <a:rPr lang="en-US" sz="1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BC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104902" y="3167564"/>
            <a:ext cx="2895600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824045" y="3086601"/>
            <a:ext cx="42859" cy="152400"/>
            <a:chOff x="2971800" y="1885950"/>
            <a:chExt cx="42859" cy="1524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971800" y="18859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014659" y="18859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3238504" y="3086601"/>
            <a:ext cx="42859" cy="152400"/>
            <a:chOff x="2971800" y="1885950"/>
            <a:chExt cx="42859" cy="1524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971800" y="18859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014659" y="18859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876302" y="31675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324098" y="3129463"/>
            <a:ext cx="457200" cy="407432"/>
            <a:chOff x="3581396" y="1924050"/>
            <a:chExt cx="457200" cy="407432"/>
          </a:xfrm>
        </p:grpSpPr>
        <p:sp>
          <p:nvSpPr>
            <p:cNvPr id="110" name="Oval 109"/>
            <p:cNvSpPr/>
            <p:nvPr/>
          </p:nvSpPr>
          <p:spPr>
            <a:xfrm flipV="1">
              <a:off x="3771900" y="19240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81396" y="196215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771902" y="31675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33502" y="347236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 is midpoint of AB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76302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23977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66898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71702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BC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28902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009898" y="3765494"/>
            <a:ext cx="990604" cy="674132"/>
            <a:chOff x="3733796" y="3181350"/>
            <a:chExt cx="990604" cy="674132"/>
          </a:xfrm>
        </p:grpSpPr>
        <p:sp>
          <p:nvSpPr>
            <p:cNvPr id="120" name="TextBox 119"/>
            <p:cNvSpPr txBox="1"/>
            <p:nvPr/>
          </p:nvSpPr>
          <p:spPr>
            <a:xfrm>
              <a:off x="3733796" y="3181350"/>
              <a:ext cx="68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33796" y="3486150"/>
              <a:ext cx="68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38596" y="3333750"/>
              <a:ext cx="68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AB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733796" y="3518416"/>
              <a:ext cx="30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95385" y="3771362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?</a:t>
            </a:r>
            <a:endParaRPr lang="en-US" sz="36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066800" y="1828236"/>
            <a:ext cx="2937924" cy="1200714"/>
            <a:chOff x="1783518" y="6288830"/>
            <a:chExt cx="2937924" cy="1200714"/>
          </a:xfrm>
        </p:grpSpPr>
        <p:sp>
          <p:nvSpPr>
            <p:cNvPr id="126" name="Cloud 125"/>
            <p:cNvSpPr/>
            <p:nvPr/>
          </p:nvSpPr>
          <p:spPr>
            <a:xfrm>
              <a:off x="1783518" y="6288830"/>
              <a:ext cx="2937924" cy="120071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1598" y="6537624"/>
              <a:ext cx="260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This happens when AC is a part of AB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929547" y="2971236"/>
            <a:ext cx="2937924" cy="1200714"/>
            <a:chOff x="1783518" y="6288830"/>
            <a:chExt cx="2937924" cy="1200714"/>
          </a:xfrm>
        </p:grpSpPr>
        <p:sp>
          <p:nvSpPr>
            <p:cNvPr id="129" name="Cloud 128"/>
            <p:cNvSpPr/>
            <p:nvPr/>
          </p:nvSpPr>
          <p:spPr>
            <a:xfrm>
              <a:off x="1783518" y="6288830"/>
              <a:ext cx="2937924" cy="120071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951598" y="6429173"/>
              <a:ext cx="260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Is PQ is a part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of BC?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74068" y="3105150"/>
            <a:ext cx="3448880" cy="1627894"/>
            <a:chOff x="1636622" y="6222925"/>
            <a:chExt cx="3231716" cy="1406577"/>
          </a:xfrm>
        </p:grpSpPr>
        <p:sp>
          <p:nvSpPr>
            <p:cNvPr id="132" name="Cloud 131"/>
            <p:cNvSpPr/>
            <p:nvPr/>
          </p:nvSpPr>
          <p:spPr>
            <a:xfrm>
              <a:off x="1636622" y="6222925"/>
              <a:ext cx="3231716" cy="140657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951598" y="6429173"/>
              <a:ext cx="2603721" cy="103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So, lets make PQ as  a part of a ‘segment’ such that PQ is half of it.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5949286" y="3790950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NO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2819400" y="1231276"/>
            <a:ext cx="2778686" cy="1111874"/>
            <a:chOff x="1951598" y="6296296"/>
            <a:chExt cx="2603721" cy="960712"/>
          </a:xfrm>
        </p:grpSpPr>
        <p:sp>
          <p:nvSpPr>
            <p:cNvPr id="136" name="Cloud 135"/>
            <p:cNvSpPr/>
            <p:nvPr/>
          </p:nvSpPr>
          <p:spPr>
            <a:xfrm>
              <a:off x="2148827" y="6296296"/>
              <a:ext cx="2207305" cy="96071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951598" y="6429173"/>
              <a:ext cx="2603721" cy="50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consider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AQP and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CQR</a:t>
              </a:r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429000" y="2895036"/>
            <a:ext cx="2937924" cy="1200714"/>
            <a:chOff x="1783518" y="6361894"/>
            <a:chExt cx="2937924" cy="1200714"/>
          </a:xfrm>
        </p:grpSpPr>
        <p:sp>
          <p:nvSpPr>
            <p:cNvPr id="139" name="Cloud 138"/>
            <p:cNvSpPr/>
            <p:nvPr/>
          </p:nvSpPr>
          <p:spPr>
            <a:xfrm>
              <a:off x="1783518" y="6361894"/>
              <a:ext cx="2937924" cy="120071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951598" y="6537624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For that we need to prove </a:t>
              </a:r>
              <a:r>
                <a:rPr lang="en-US" b="1" dirty="0" err="1" smtClean="0">
                  <a:solidFill>
                    <a:prstClr val="white"/>
                  </a:solidFill>
                  <a:latin typeface="Wingdings" panose="05000000000000000000" pitchFamily="2" charset="2"/>
                  <a:sym typeface="Symbol"/>
                </a:rPr>
                <a:t>o</a:t>
              </a:r>
              <a:r>
                <a:rPr lang="en-US" b="1" dirty="0" err="1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PBCR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is a parallelogram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052588" y="2041565"/>
            <a:ext cx="2909812" cy="918905"/>
            <a:chOff x="1828729" y="6222933"/>
            <a:chExt cx="2726590" cy="793978"/>
          </a:xfrm>
        </p:grpSpPr>
        <p:sp>
          <p:nvSpPr>
            <p:cNvPr id="143" name="Cloud 142"/>
            <p:cNvSpPr/>
            <p:nvPr/>
          </p:nvSpPr>
          <p:spPr>
            <a:xfrm>
              <a:off x="1828729" y="6222933"/>
              <a:ext cx="2670840" cy="79397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951598" y="6303753"/>
              <a:ext cx="2603721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consider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an example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213685" y="1780486"/>
            <a:ext cx="2850315" cy="1223064"/>
            <a:chOff x="1918878" y="6172267"/>
            <a:chExt cx="2670840" cy="1056786"/>
          </a:xfrm>
        </p:grpSpPr>
        <p:sp>
          <p:nvSpPr>
            <p:cNvPr id="146" name="Cloud 145"/>
            <p:cNvSpPr/>
            <p:nvPr/>
          </p:nvSpPr>
          <p:spPr>
            <a:xfrm>
              <a:off x="1918878" y="6172267"/>
              <a:ext cx="2670840" cy="105678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951598" y="6303753"/>
              <a:ext cx="2603721" cy="79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For proving these,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Construction is required.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4328493" y="3028951"/>
            <a:ext cx="3962400" cy="193899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 err="1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PBCR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is a parallelogram.</a:t>
            </a:r>
            <a:endParaRPr lang="en-US" sz="1500" dirty="0">
              <a:solidFill>
                <a:prstClr val="black"/>
              </a:solidFill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 quad. is a parallelogram if one pair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opp. sides is parallel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equal]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 </a:t>
            </a:r>
            <a:r>
              <a:rPr 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BC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BC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[P-Q-R]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PQ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½ PR [by construction]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But, PR = BC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½ BC.</a:t>
            </a:r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>
            <a:off x="4191000" y="3028950"/>
            <a:ext cx="0" cy="187364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09015" y="4400550"/>
            <a:ext cx="2063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[opp. sides of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baseline="30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gm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]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5835883" y="2039494"/>
            <a:ext cx="137160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24"/>
          <p:cNvGrpSpPr>
            <a:grpSpLocks/>
          </p:cNvGrpSpPr>
          <p:nvPr/>
        </p:nvGrpSpPr>
        <p:grpSpPr bwMode="auto">
          <a:xfrm>
            <a:off x="6453762" y="1955035"/>
            <a:ext cx="86663" cy="167135"/>
            <a:chOff x="1302" y="1318"/>
            <a:chExt cx="42" cy="17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" name="Line 25"/>
            <p:cNvSpPr>
              <a:spLocks noChangeShapeType="1"/>
            </p:cNvSpPr>
            <p:nvPr/>
          </p:nvSpPr>
          <p:spPr bwMode="auto">
            <a:xfrm>
              <a:off x="1302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26"/>
            <p:cNvSpPr>
              <a:spLocks noChangeShapeType="1"/>
            </p:cNvSpPr>
            <p:nvPr/>
          </p:nvSpPr>
          <p:spPr bwMode="auto">
            <a:xfrm>
              <a:off x="1344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27"/>
            <p:cNvSpPr>
              <a:spLocks noChangeShapeType="1"/>
            </p:cNvSpPr>
            <p:nvPr/>
          </p:nvSpPr>
          <p:spPr bwMode="auto">
            <a:xfrm>
              <a:off x="1323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530231" y="1009008"/>
            <a:ext cx="83831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Given : In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ABC, P and Q are midpoints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of AB and AC resp.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343460" y="724601"/>
            <a:ext cx="1149501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576545" y="733425"/>
            <a:ext cx="2332657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16465" y="502229"/>
            <a:ext cx="3170412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578761" y="502229"/>
            <a:ext cx="1283109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Text Box 8"/>
          <p:cNvSpPr txBox="1">
            <a:spLocks noChangeArrowheads="1"/>
          </p:cNvSpPr>
          <p:nvPr/>
        </p:nvSpPr>
        <p:spPr bwMode="auto">
          <a:xfrm>
            <a:off x="6121381" y="805292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13" name="Text Box 8"/>
          <p:cNvSpPr txBox="1">
            <a:spLocks noChangeArrowheads="1"/>
          </p:cNvSpPr>
          <p:nvPr/>
        </p:nvSpPr>
        <p:spPr bwMode="auto">
          <a:xfrm>
            <a:off x="5157124" y="2674033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4436160" y="502929"/>
            <a:ext cx="2704225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5469115" y="1149942"/>
            <a:ext cx="821720" cy="165102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2573057" y="2247084"/>
            <a:ext cx="2485824" cy="1016220"/>
            <a:chOff x="1354657" y="3132870"/>
            <a:chExt cx="2485824" cy="1016220"/>
          </a:xfrm>
        </p:grpSpPr>
        <p:sp>
          <p:nvSpPr>
            <p:cNvPr id="218" name="Cloud Callout 217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68572"/>
                <a:gd name="adj2" fmla="val -6245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9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sides AB and 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20" name="Straight Connector 219"/>
          <p:cNvCxnSpPr/>
          <p:nvPr/>
        </p:nvCxnSpPr>
        <p:spPr>
          <a:xfrm flipH="1" flipV="1">
            <a:off x="6293663" y="1152672"/>
            <a:ext cx="1667177" cy="164984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220"/>
          <p:cNvSpPr/>
          <p:nvPr/>
        </p:nvSpPr>
        <p:spPr>
          <a:xfrm>
            <a:off x="5781384" y="502929"/>
            <a:ext cx="1374466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4425719" y="502929"/>
            <a:ext cx="1054171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Oval 16"/>
          <p:cNvSpPr>
            <a:spLocks noChangeArrowheads="1"/>
          </p:cNvSpPr>
          <p:nvPr/>
        </p:nvSpPr>
        <p:spPr bwMode="auto">
          <a:xfrm>
            <a:off x="5793581" y="1995484"/>
            <a:ext cx="91440" cy="9144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5905376" y="1562100"/>
            <a:ext cx="254724" cy="156752"/>
            <a:chOff x="1654884" y="1962150"/>
            <a:chExt cx="173916" cy="123302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5538613" y="2345647"/>
            <a:ext cx="254724" cy="156752"/>
            <a:chOff x="1654884" y="1962150"/>
            <a:chExt cx="173916" cy="123302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/>
          <p:nvPr/>
        </p:nvCxnSpPr>
        <p:spPr>
          <a:xfrm flipH="1">
            <a:off x="6635521" y="1588406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Text Box 8"/>
          <p:cNvSpPr txBox="1">
            <a:spLocks noChangeArrowheads="1"/>
          </p:cNvSpPr>
          <p:nvPr/>
        </p:nvSpPr>
        <p:spPr bwMode="auto">
          <a:xfrm>
            <a:off x="5544474" y="181897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2684159" y="1351238"/>
            <a:ext cx="2485824" cy="1016220"/>
            <a:chOff x="1354657" y="3132870"/>
            <a:chExt cx="2485824" cy="1016220"/>
          </a:xfrm>
        </p:grpSpPr>
        <p:sp>
          <p:nvSpPr>
            <p:cNvPr id="236" name="Cloud Callout 235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91908"/>
                <a:gd name="adj2" fmla="val 30430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Text Box 3"/>
            <p:cNvSpPr txBox="1">
              <a:spLocks noChangeArrowheads="1"/>
            </p:cNvSpPr>
            <p:nvPr/>
          </p:nvSpPr>
          <p:spPr bwMode="auto">
            <a:xfrm>
              <a:off x="1496240" y="3407502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</a:t>
              </a:r>
              <a:r>
                <a:rPr lang="en-US" sz="1600" b="1" dirty="0" smtClean="0">
                  <a:solidFill>
                    <a:prstClr val="white"/>
                  </a:solidFill>
                  <a:latin typeface="Cambria Math"/>
                  <a:ea typeface="Cambria Math"/>
                  <a:sym typeface="Symbol"/>
                </a:rPr>
                <a:t>‖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/>
                  <a:sym typeface="Symbol"/>
                </a:rPr>
                <a:t> 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804127" y="2231558"/>
            <a:ext cx="2485824" cy="1016220"/>
            <a:chOff x="1354657" y="3132870"/>
            <a:chExt cx="2485824" cy="1016220"/>
          </a:xfrm>
        </p:grpSpPr>
        <p:sp>
          <p:nvSpPr>
            <p:cNvPr id="239" name="Cloud Callout 238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85975"/>
                <a:gd name="adj2" fmla="val -29557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Text Box 3"/>
            <p:cNvSpPr txBox="1">
              <a:spLocks noChangeArrowheads="1"/>
            </p:cNvSpPr>
            <p:nvPr/>
          </p:nvSpPr>
          <p:spPr bwMode="auto">
            <a:xfrm>
              <a:off x="1496240" y="3407502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= ½ 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32289" y="492860"/>
            <a:ext cx="670671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a triangle, the line segment joining midpoints of any two sides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is parallel to third side and is half of it.</a:t>
            </a:r>
            <a:endParaRPr lang="en-US" sz="1500" dirty="0">
              <a:solidFill>
                <a:prstClr val="black"/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5905500" y="1565127"/>
            <a:ext cx="254724" cy="156752"/>
            <a:chOff x="1654884" y="1962150"/>
            <a:chExt cx="173916" cy="12330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246" name="Straight Connector 245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5543236" y="2343867"/>
            <a:ext cx="254724" cy="156752"/>
            <a:chOff x="1654884" y="1962150"/>
            <a:chExt cx="173916" cy="12330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252" name="Straight Connector 251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Rectangle 253"/>
          <p:cNvSpPr/>
          <p:nvPr/>
        </p:nvSpPr>
        <p:spPr>
          <a:xfrm>
            <a:off x="1252800" y="2161448"/>
            <a:ext cx="2295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In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 and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240692" y="1742402"/>
            <a:ext cx="453948" cy="336554"/>
            <a:chOff x="8012094" y="1418878"/>
            <a:chExt cx="453948" cy="336554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012094" y="1418878"/>
              <a:ext cx="453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129682" y="1662579"/>
              <a:ext cx="92853" cy="928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34" name="Text Box 8"/>
          <p:cNvSpPr txBox="1">
            <a:spLocks noChangeArrowheads="1"/>
          </p:cNvSpPr>
          <p:nvPr/>
        </p:nvSpPr>
        <p:spPr bwMode="auto">
          <a:xfrm>
            <a:off x="7105650" y="1716643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7957980" y="2010864"/>
            <a:ext cx="462202" cy="78821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196791" y="2037290"/>
            <a:ext cx="776431" cy="75417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957982" y="2032024"/>
            <a:ext cx="451995" cy="75943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 Box 8"/>
          <p:cNvSpPr txBox="1">
            <a:spLocks noChangeArrowheads="1"/>
          </p:cNvSpPr>
          <p:nvPr/>
        </p:nvSpPr>
        <p:spPr bwMode="auto">
          <a:xfrm>
            <a:off x="7923192" y="2647386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 flipH="1">
            <a:off x="7405734" y="2322837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8039885" y="2367458"/>
            <a:ext cx="254724" cy="156752"/>
            <a:chOff x="1654884" y="1962150"/>
            <a:chExt cx="173916" cy="12330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249" name="Straight Connector 248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1">
            <a:off x="7176855" y="2041057"/>
            <a:ext cx="1246909" cy="305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7786719" y="1950735"/>
            <a:ext cx="86663" cy="167135"/>
            <a:chOff x="1302" y="1318"/>
            <a:chExt cx="42" cy="170"/>
          </a:xfrm>
        </p:grpSpPr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1302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1344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1323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Group 24"/>
          <p:cNvGrpSpPr>
            <a:grpSpLocks/>
          </p:cNvGrpSpPr>
          <p:nvPr/>
        </p:nvGrpSpPr>
        <p:grpSpPr bwMode="auto">
          <a:xfrm>
            <a:off x="7786719" y="1940300"/>
            <a:ext cx="86663" cy="167135"/>
            <a:chOff x="1302" y="1318"/>
            <a:chExt cx="42" cy="17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2" name="Line 25"/>
            <p:cNvSpPr>
              <a:spLocks noChangeShapeType="1"/>
            </p:cNvSpPr>
            <p:nvPr/>
          </p:nvSpPr>
          <p:spPr bwMode="auto">
            <a:xfrm>
              <a:off x="1302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26"/>
            <p:cNvSpPr>
              <a:spLocks noChangeShapeType="1"/>
            </p:cNvSpPr>
            <p:nvPr/>
          </p:nvSpPr>
          <p:spPr bwMode="auto">
            <a:xfrm>
              <a:off x="1344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27"/>
            <p:cNvSpPr>
              <a:spLocks noChangeShapeType="1"/>
            </p:cNvSpPr>
            <p:nvPr/>
          </p:nvSpPr>
          <p:spPr bwMode="auto">
            <a:xfrm>
              <a:off x="1323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4" name="Oval 16"/>
          <p:cNvSpPr>
            <a:spLocks noChangeArrowheads="1"/>
          </p:cNvSpPr>
          <p:nvPr/>
        </p:nvSpPr>
        <p:spPr bwMode="auto">
          <a:xfrm>
            <a:off x="7160220" y="1995484"/>
            <a:ext cx="91440" cy="9144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500"/>
                            </p:stCondLst>
                            <p:childTnLst>
                              <p:par>
                                <p:cTn id="4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1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1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1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1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000"/>
                            </p:stCondLst>
                            <p:childTnLst>
                              <p:par>
                                <p:cTn id="6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1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000"/>
                            </p:stCondLst>
                            <p:childTnLst>
                              <p:par>
                                <p:cTn id="6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1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1000"/>
                            </p:stCondLst>
                            <p:childTnLst>
                              <p:par>
                                <p:cTn id="7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1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1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1000"/>
                            </p:stCondLst>
                            <p:childTnLst>
                              <p:par>
                                <p:cTn id="7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10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1000"/>
                            </p:stCondLst>
                            <p:childTnLst>
                              <p:par>
                                <p:cTn id="7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>
                            <p:stCondLst>
                              <p:cond delay="1000"/>
                            </p:stCondLst>
                            <p:childTnLst>
                              <p:par>
                                <p:cTn id="8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1000"/>
                            </p:stCondLst>
                            <p:childTnLst>
                              <p:par>
                                <p:cTn id="8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8" dur="10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1000"/>
                            </p:stCondLst>
                            <p:childTnLst>
                              <p:par>
                                <p:cTn id="9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  <p:bldP spid="166" grpId="0" animBg="1"/>
      <p:bldP spid="166" grpId="1" animBg="1"/>
      <p:bldP spid="49" grpId="0" animBg="1"/>
      <p:bldP spid="49" grpId="1" animBg="1"/>
      <p:bldP spid="63" grpId="0" animBg="1"/>
      <p:bldP spid="63" grpId="1" animBg="1"/>
      <p:bldP spid="51" grpId="0" animBg="1"/>
      <p:bldP spid="51" grpId="1" animBg="1"/>
      <p:bldP spid="57" grpId="0" animBg="1"/>
      <p:bldP spid="57" grpId="1" animBg="1"/>
      <p:bldP spid="209" grpId="0" animBg="1"/>
      <p:bldP spid="211" grpId="0" animBg="1"/>
      <p:bldP spid="24" grpId="0" animBg="1"/>
      <p:bldP spid="156" grpId="0" animBg="1"/>
      <p:bldP spid="156" grpId="1" animBg="1"/>
      <p:bldP spid="153" grpId="0" animBg="1"/>
      <p:bldP spid="153" grpId="1" animBg="1"/>
      <p:bldP spid="148" grpId="0" animBg="1"/>
      <p:bldP spid="148" grpId="1" animBg="1"/>
      <p:bldP spid="99" grpId="0" animBg="1"/>
      <p:bldP spid="99" grpId="1" animBg="1"/>
      <p:bldP spid="154" grpId="0" animBg="1"/>
      <p:bldP spid="154" grpId="1" animBg="1"/>
      <p:bldP spid="2" grpId="0" animBg="1"/>
      <p:bldP spid="2" grpId="1" animBg="1"/>
      <p:bldP spid="141" grpId="0" animBg="1"/>
      <p:bldP spid="141" grpId="1" animBg="1"/>
      <p:bldP spid="26" grpId="0" animBg="1"/>
      <p:bldP spid="26" grpId="1" animBg="1"/>
      <p:bldP spid="152" grpId="0" animBg="1"/>
      <p:bldP spid="152" grpId="1" animBg="1"/>
      <p:bldP spid="18" grpId="0" animBg="1"/>
      <p:bldP spid="18" grpId="1" animBg="1"/>
      <p:bldP spid="149" grpId="0" animBg="1"/>
      <p:bldP spid="149" grpId="1" animBg="1"/>
      <p:bldP spid="92" grpId="0" animBg="1"/>
      <p:bldP spid="92" grpId="1" animBg="1"/>
      <p:bldP spid="82" grpId="0" animBg="1"/>
      <p:bldP spid="82" grpId="1" animBg="1"/>
      <p:bldP spid="82" grpId="2" animBg="1"/>
      <p:bldP spid="82" grpId="3" animBg="1"/>
      <p:bldP spid="64" grpId="0" animBg="1"/>
      <p:bldP spid="64" grpId="1" animBg="1"/>
      <p:bldP spid="58" grpId="0" animBg="1"/>
      <p:bldP spid="58" grpId="1" animBg="1"/>
      <p:bldP spid="10" grpId="0" animBg="1"/>
      <p:bldP spid="108" grpId="0"/>
      <p:bldP spid="108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24" grpId="0"/>
      <p:bldP spid="124" grpId="1"/>
      <p:bldP spid="134" grpId="0"/>
      <p:bldP spid="134" grpId="1"/>
      <p:bldP spid="33" grpId="0" animBg="1"/>
      <p:bldP spid="25" grpId="0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0" grpId="0" animBg="1"/>
      <p:bldP spid="210" grpId="1" animBg="1"/>
      <p:bldP spid="212" grpId="0"/>
      <p:bldP spid="213" grpId="0"/>
      <p:bldP spid="215" grpId="0" animBg="1"/>
      <p:bldP spid="215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33" grpId="0"/>
      <p:bldP spid="45" grpId="0"/>
      <p:bldP spid="234" grpId="0"/>
      <p:bldP spid="12" grpId="0" animBg="1"/>
      <p:bldP spid="214" grpId="0"/>
      <p:bldP spid="224" grpId="0" animBg="1"/>
      <p:bldP spid="22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1073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ounded Rectangle 166"/>
          <p:cNvSpPr/>
          <p:nvPr/>
        </p:nvSpPr>
        <p:spPr>
          <a:xfrm>
            <a:off x="627393" y="4632617"/>
            <a:ext cx="1039486" cy="2008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568986" y="3784225"/>
            <a:ext cx="878813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838823" y="1145850"/>
            <a:ext cx="1365250" cy="898525"/>
          </a:xfrm>
          <a:custGeom>
            <a:avLst/>
            <a:gdLst>
              <a:gd name="connsiteX0" fmla="*/ 0 w 1365250"/>
              <a:gd name="connsiteY0" fmla="*/ 898525 h 898525"/>
              <a:gd name="connsiteX1" fmla="*/ 1365250 w 1365250"/>
              <a:gd name="connsiteY1" fmla="*/ 898525 h 898525"/>
              <a:gd name="connsiteX2" fmla="*/ 454025 w 1365250"/>
              <a:gd name="connsiteY2" fmla="*/ 0 h 898525"/>
              <a:gd name="connsiteX3" fmla="*/ 0 w 1365250"/>
              <a:gd name="connsiteY3" fmla="*/ 898525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50" h="898525">
                <a:moveTo>
                  <a:pt x="0" y="898525"/>
                </a:moveTo>
                <a:lnTo>
                  <a:pt x="1365250" y="898525"/>
                </a:lnTo>
                <a:lnTo>
                  <a:pt x="454025" y="0"/>
                </a:lnTo>
                <a:lnTo>
                  <a:pt x="0" y="898525"/>
                </a:lnTo>
                <a:close/>
              </a:path>
            </a:pathLst>
          </a:custGeom>
          <a:solidFill>
            <a:srgbClr val="0099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Arc 62"/>
          <p:cNvSpPr/>
          <p:nvPr/>
        </p:nvSpPr>
        <p:spPr>
          <a:xfrm>
            <a:off x="6067375" y="906503"/>
            <a:ext cx="456383" cy="456383"/>
          </a:xfrm>
          <a:prstGeom prst="arc">
            <a:avLst>
              <a:gd name="adj1" fmla="val 2793261"/>
              <a:gd name="adj2" fmla="val 712891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193756" y="2042788"/>
            <a:ext cx="1209675" cy="757237"/>
          </a:xfrm>
          <a:custGeom>
            <a:avLst/>
            <a:gdLst>
              <a:gd name="connsiteX0" fmla="*/ 764382 w 1209675"/>
              <a:gd name="connsiteY0" fmla="*/ 757237 h 757237"/>
              <a:gd name="connsiteX1" fmla="*/ 0 w 1209675"/>
              <a:gd name="connsiteY1" fmla="*/ 0 h 757237"/>
              <a:gd name="connsiteX2" fmla="*/ 1209675 w 1209675"/>
              <a:gd name="connsiteY2" fmla="*/ 0 h 757237"/>
              <a:gd name="connsiteX3" fmla="*/ 764382 w 1209675"/>
              <a:gd name="connsiteY3" fmla="*/ 757237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75" h="757237">
                <a:moveTo>
                  <a:pt x="764382" y="757237"/>
                </a:moveTo>
                <a:lnTo>
                  <a:pt x="0" y="0"/>
                </a:lnTo>
                <a:lnTo>
                  <a:pt x="1209675" y="0"/>
                </a:lnTo>
                <a:lnTo>
                  <a:pt x="764382" y="757237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Arc 56"/>
          <p:cNvSpPr/>
          <p:nvPr/>
        </p:nvSpPr>
        <p:spPr>
          <a:xfrm>
            <a:off x="6959284" y="1806110"/>
            <a:ext cx="456383" cy="456383"/>
          </a:xfrm>
          <a:prstGeom prst="arc">
            <a:avLst>
              <a:gd name="adj1" fmla="val 10683433"/>
              <a:gd name="adj2" fmla="val 136367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9" name="Line 2"/>
          <p:cNvSpPr>
            <a:spLocks noChangeShapeType="1"/>
          </p:cNvSpPr>
          <p:nvPr/>
        </p:nvSpPr>
        <p:spPr bwMode="auto">
          <a:xfrm>
            <a:off x="5829536" y="2045194"/>
            <a:ext cx="1380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1" name="AutoShape 7"/>
          <p:cNvSpPr>
            <a:spLocks noChangeArrowheads="1"/>
          </p:cNvSpPr>
          <p:nvPr/>
        </p:nvSpPr>
        <p:spPr bwMode="auto">
          <a:xfrm>
            <a:off x="5468529" y="1154874"/>
            <a:ext cx="2492707" cy="1660896"/>
          </a:xfrm>
          <a:prstGeom prst="triangle">
            <a:avLst>
              <a:gd name="adj" fmla="val 3302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" y="492860"/>
            <a:ext cx="6942042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093223" y="1939934"/>
            <a:ext cx="981883" cy="27709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876800" y="4426153"/>
            <a:ext cx="886205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5385514" y="4208922"/>
            <a:ext cx="363004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943599" y="3119596"/>
            <a:ext cx="2676525" cy="17381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740917" y="4491396"/>
            <a:ext cx="879208" cy="2838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03309" y="3129437"/>
            <a:ext cx="689971" cy="3106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03309" y="3577591"/>
            <a:ext cx="689971" cy="3106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78792" y="4042411"/>
            <a:ext cx="879208" cy="2838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064828" y="4382629"/>
            <a:ext cx="336958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7378" y="4152482"/>
            <a:ext cx="336958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828800" y="1459353"/>
            <a:ext cx="1081546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76602" y="1459353"/>
            <a:ext cx="1308671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533400" y="1456075"/>
            <a:ext cx="8153400" cy="3477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prove :   (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BC  (ii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  PQ = ½  BC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Construction :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Take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 point R on ray PQ such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that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P-Q-R and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= QR. Draw 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CR.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Proof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AQ  = CQ		[Given]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AQP =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CQR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[vertically opp. angles]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= QR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[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construction]</a:t>
            </a:r>
          </a:p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@  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	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[S.A.S. criterion]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PAQ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@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RCQ	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[C.P.C.T.]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</a:t>
            </a:r>
            <a:r>
              <a:rPr lang="en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CR		[Alt. angles test]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</a:t>
            </a:r>
            <a:r>
              <a:rPr 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CR  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…(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 	[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A-P-B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]</a:t>
            </a:r>
          </a:p>
          <a:p>
            <a:endParaRPr lang="en-US" sz="10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 = CR 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…(ii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 	[C.P.C.T.]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But, AP = PB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…(iii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[Given]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= CR	[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from (ii), (iii)] </a:t>
            </a:r>
          </a:p>
        </p:txBody>
      </p:sp>
      <p:sp>
        <p:nvSpPr>
          <p:cNvPr id="82" name="Freeform 81"/>
          <p:cNvSpPr/>
          <p:nvPr/>
        </p:nvSpPr>
        <p:spPr>
          <a:xfrm>
            <a:off x="5457823" y="2038350"/>
            <a:ext cx="2952750" cy="776288"/>
          </a:xfrm>
          <a:custGeom>
            <a:avLst/>
            <a:gdLst>
              <a:gd name="connsiteX0" fmla="*/ 0 w 2952750"/>
              <a:gd name="connsiteY0" fmla="*/ 776288 h 776288"/>
              <a:gd name="connsiteX1" fmla="*/ 2481263 w 2952750"/>
              <a:gd name="connsiteY1" fmla="*/ 776288 h 776288"/>
              <a:gd name="connsiteX2" fmla="*/ 2952750 w 2952750"/>
              <a:gd name="connsiteY2" fmla="*/ 0 h 776288"/>
              <a:gd name="connsiteX3" fmla="*/ 381000 w 2952750"/>
              <a:gd name="connsiteY3" fmla="*/ 0 h 776288"/>
              <a:gd name="connsiteX4" fmla="*/ 0 w 2952750"/>
              <a:gd name="connsiteY4" fmla="*/ 776288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0" h="776288">
                <a:moveTo>
                  <a:pt x="0" y="776288"/>
                </a:moveTo>
                <a:lnTo>
                  <a:pt x="2481263" y="776288"/>
                </a:lnTo>
                <a:lnTo>
                  <a:pt x="2952750" y="0"/>
                </a:lnTo>
                <a:lnTo>
                  <a:pt x="381000" y="0"/>
                </a:lnTo>
                <a:lnTo>
                  <a:pt x="0" y="776288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Arc 63"/>
          <p:cNvSpPr/>
          <p:nvPr/>
        </p:nvSpPr>
        <p:spPr>
          <a:xfrm rot="10800000">
            <a:off x="7726695" y="2570414"/>
            <a:ext cx="456383" cy="456383"/>
          </a:xfrm>
          <a:prstGeom prst="arc">
            <a:avLst>
              <a:gd name="adj1" fmla="val 2793261"/>
              <a:gd name="adj2" fmla="val 712891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Arc 57"/>
          <p:cNvSpPr/>
          <p:nvPr/>
        </p:nvSpPr>
        <p:spPr>
          <a:xfrm rot="10800000">
            <a:off x="6977875" y="1819276"/>
            <a:ext cx="456383" cy="456383"/>
          </a:xfrm>
          <a:prstGeom prst="arc">
            <a:avLst>
              <a:gd name="adj1" fmla="val 10683433"/>
              <a:gd name="adj2" fmla="val 136367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132621" y="2043878"/>
            <a:ext cx="178277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540686" y="147206"/>
            <a:ext cx="4114799" cy="319484"/>
            <a:chOff x="533401" y="295240"/>
            <a:chExt cx="4114799" cy="319484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533401" y="295240"/>
              <a:ext cx="2324103" cy="31948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400" b="1">
                <a:solidFill>
                  <a:prstClr val="black"/>
                </a:solidFill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609600" y="306947"/>
              <a:ext cx="403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MIDPOINT  THEOREM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6292641" y="1141433"/>
            <a:ext cx="890171" cy="88807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8" idx="0"/>
          </p:cNvCxnSpPr>
          <p:nvPr/>
        </p:nvCxnSpPr>
        <p:spPr>
          <a:xfrm flipV="1">
            <a:off x="5818262" y="2039730"/>
            <a:ext cx="1371600" cy="305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6453762" y="1965470"/>
            <a:ext cx="86663" cy="167135"/>
            <a:chOff x="1302" y="1318"/>
            <a:chExt cx="42" cy="170"/>
          </a:xfrm>
        </p:grpSpPr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302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344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323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>
            <a:off x="5461264" y="1135436"/>
            <a:ext cx="837362" cy="166983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461520" y="1987411"/>
            <a:ext cx="411159" cy="79655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84227" y="1124500"/>
            <a:ext cx="1670659" cy="167552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838824" y="1148363"/>
            <a:ext cx="451994" cy="879642"/>
          </a:xfrm>
          <a:prstGeom prst="line">
            <a:avLst/>
          </a:prstGeom>
          <a:ln w="38100">
            <a:solidFill>
              <a:srgbClr val="FF99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823158" y="2038880"/>
            <a:ext cx="2566872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455080" y="2813580"/>
            <a:ext cx="251460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43841" y="1254636"/>
            <a:ext cx="2778686" cy="1111874"/>
            <a:chOff x="1951598" y="6296296"/>
            <a:chExt cx="2603721" cy="960712"/>
          </a:xfrm>
        </p:grpSpPr>
        <p:sp>
          <p:nvSpPr>
            <p:cNvPr id="94" name="Cloud 93"/>
            <p:cNvSpPr/>
            <p:nvPr/>
          </p:nvSpPr>
          <p:spPr>
            <a:xfrm>
              <a:off x="2148827" y="6296296"/>
              <a:ext cx="2207305" cy="96071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51598" y="6429173"/>
              <a:ext cx="2603721" cy="718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This is a pair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of Alternate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angles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62200" y="2278919"/>
            <a:ext cx="2778686" cy="1223061"/>
            <a:chOff x="1951598" y="6283669"/>
            <a:chExt cx="2603721" cy="1056783"/>
          </a:xfrm>
        </p:grpSpPr>
        <p:sp>
          <p:nvSpPr>
            <p:cNvPr id="97" name="Cloud 96"/>
            <p:cNvSpPr/>
            <p:nvPr/>
          </p:nvSpPr>
          <p:spPr>
            <a:xfrm>
              <a:off x="2038462" y="6283669"/>
              <a:ext cx="2428036" cy="1056783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51598" y="6429173"/>
              <a:ext cx="2603721" cy="718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If alternate angles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are equal,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Lines are parallel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943600" y="3119595"/>
            <a:ext cx="44576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PQ = ½ PR </a:t>
            </a:r>
            <a:r>
              <a:rPr lang="en-US" sz="12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(by const.)</a:t>
            </a:r>
            <a:endParaRPr lang="en-US" sz="1500" b="1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But, we want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PQ = ½ BC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So we need to prove,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 = BC and 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To prove PQ </a:t>
            </a:r>
            <a:r>
              <a:rPr lang="en-US" sz="1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BC,</a:t>
            </a:r>
          </a:p>
          <a:p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we need to prove PR </a:t>
            </a:r>
            <a:r>
              <a:rPr lang="en-US" sz="15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BC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104902" y="3167564"/>
            <a:ext cx="2895600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824045" y="3086601"/>
            <a:ext cx="42859" cy="152400"/>
            <a:chOff x="2971800" y="1885950"/>
            <a:chExt cx="42859" cy="1524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971800" y="18859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014659" y="18859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3238504" y="3086601"/>
            <a:ext cx="42859" cy="152400"/>
            <a:chOff x="2971800" y="1885950"/>
            <a:chExt cx="42859" cy="1524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971800" y="18859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014659" y="188595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876302" y="31675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324098" y="3129463"/>
            <a:ext cx="457200" cy="407432"/>
            <a:chOff x="3581396" y="1924050"/>
            <a:chExt cx="457200" cy="407432"/>
          </a:xfrm>
        </p:grpSpPr>
        <p:sp>
          <p:nvSpPr>
            <p:cNvPr id="110" name="Oval 109"/>
            <p:cNvSpPr/>
            <p:nvPr/>
          </p:nvSpPr>
          <p:spPr>
            <a:xfrm flipV="1">
              <a:off x="3771900" y="19240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81396" y="196215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771902" y="31675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33502" y="347236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 is midpoint of AB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76302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23977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66898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71702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BC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28902" y="3917896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009898" y="3765494"/>
            <a:ext cx="990604" cy="674132"/>
            <a:chOff x="3733796" y="3181350"/>
            <a:chExt cx="990604" cy="674132"/>
          </a:xfrm>
        </p:grpSpPr>
        <p:sp>
          <p:nvSpPr>
            <p:cNvPr id="120" name="TextBox 119"/>
            <p:cNvSpPr txBox="1"/>
            <p:nvPr/>
          </p:nvSpPr>
          <p:spPr>
            <a:xfrm>
              <a:off x="3733796" y="3181350"/>
              <a:ext cx="68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33796" y="3486150"/>
              <a:ext cx="68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38596" y="3333750"/>
              <a:ext cx="68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AB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733796" y="3518416"/>
              <a:ext cx="30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95385" y="3771362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?</a:t>
            </a:r>
            <a:endParaRPr lang="en-US" sz="36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066800" y="1828236"/>
            <a:ext cx="2937924" cy="1200714"/>
            <a:chOff x="1783518" y="6288830"/>
            <a:chExt cx="2937924" cy="1200714"/>
          </a:xfrm>
        </p:grpSpPr>
        <p:sp>
          <p:nvSpPr>
            <p:cNvPr id="126" name="Cloud 125"/>
            <p:cNvSpPr/>
            <p:nvPr/>
          </p:nvSpPr>
          <p:spPr>
            <a:xfrm>
              <a:off x="1783518" y="6288830"/>
              <a:ext cx="2937924" cy="120071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1598" y="6537624"/>
              <a:ext cx="260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This happens when AC is a part of AB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929547" y="2971236"/>
            <a:ext cx="2937924" cy="1200714"/>
            <a:chOff x="1783518" y="6288830"/>
            <a:chExt cx="2937924" cy="1200714"/>
          </a:xfrm>
        </p:grpSpPr>
        <p:sp>
          <p:nvSpPr>
            <p:cNvPr id="129" name="Cloud 128"/>
            <p:cNvSpPr/>
            <p:nvPr/>
          </p:nvSpPr>
          <p:spPr>
            <a:xfrm>
              <a:off x="1783518" y="6288830"/>
              <a:ext cx="2937924" cy="120071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951598" y="6429173"/>
              <a:ext cx="260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Is PQ is a part 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of BC?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74068" y="3105150"/>
            <a:ext cx="3448880" cy="1627894"/>
            <a:chOff x="1636622" y="6222925"/>
            <a:chExt cx="3231716" cy="1406577"/>
          </a:xfrm>
        </p:grpSpPr>
        <p:sp>
          <p:nvSpPr>
            <p:cNvPr id="132" name="Cloud 131"/>
            <p:cNvSpPr/>
            <p:nvPr/>
          </p:nvSpPr>
          <p:spPr>
            <a:xfrm>
              <a:off x="1636622" y="6222925"/>
              <a:ext cx="3231716" cy="140657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951598" y="6429173"/>
              <a:ext cx="2603721" cy="103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So, lets make PQ as  a part of a ‘segment’ such that PQ is half of it.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5949286" y="3790950"/>
            <a:ext cx="91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NO</a:t>
            </a:r>
            <a:endParaRPr 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2819400" y="1231276"/>
            <a:ext cx="2778686" cy="1111874"/>
            <a:chOff x="1951598" y="6296296"/>
            <a:chExt cx="2603721" cy="960712"/>
          </a:xfrm>
        </p:grpSpPr>
        <p:sp>
          <p:nvSpPr>
            <p:cNvPr id="136" name="Cloud 135"/>
            <p:cNvSpPr/>
            <p:nvPr/>
          </p:nvSpPr>
          <p:spPr>
            <a:xfrm>
              <a:off x="2148827" y="6296296"/>
              <a:ext cx="2207305" cy="960712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951598" y="6429173"/>
              <a:ext cx="2603721" cy="50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consider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AQP and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CQR</a:t>
              </a:r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429000" y="2895036"/>
            <a:ext cx="2937924" cy="1200714"/>
            <a:chOff x="1783518" y="6361894"/>
            <a:chExt cx="2937924" cy="1200714"/>
          </a:xfrm>
        </p:grpSpPr>
        <p:sp>
          <p:nvSpPr>
            <p:cNvPr id="139" name="Cloud 138"/>
            <p:cNvSpPr/>
            <p:nvPr/>
          </p:nvSpPr>
          <p:spPr>
            <a:xfrm>
              <a:off x="1783518" y="6361894"/>
              <a:ext cx="2937924" cy="1200714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951598" y="6537624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For that we need to prove </a:t>
              </a:r>
              <a:r>
                <a:rPr lang="en-US" b="1" dirty="0" err="1" smtClean="0">
                  <a:solidFill>
                    <a:prstClr val="white"/>
                  </a:solidFill>
                  <a:latin typeface="Wingdings" panose="05000000000000000000" pitchFamily="2" charset="2"/>
                  <a:sym typeface="Symbol"/>
                </a:rPr>
                <a:t>o</a:t>
              </a:r>
              <a:r>
                <a:rPr lang="en-US" b="1" dirty="0" err="1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PBCR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is a parallelogram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052588" y="2041565"/>
            <a:ext cx="2909812" cy="918905"/>
            <a:chOff x="1828729" y="6222933"/>
            <a:chExt cx="2726590" cy="793978"/>
          </a:xfrm>
        </p:grpSpPr>
        <p:sp>
          <p:nvSpPr>
            <p:cNvPr id="143" name="Cloud 142"/>
            <p:cNvSpPr/>
            <p:nvPr/>
          </p:nvSpPr>
          <p:spPr>
            <a:xfrm>
              <a:off x="1828729" y="6222933"/>
              <a:ext cx="2670840" cy="79397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951598" y="6303753"/>
              <a:ext cx="2603721" cy="55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consider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an example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213685" y="1780486"/>
            <a:ext cx="2850315" cy="1223064"/>
            <a:chOff x="1918878" y="6172267"/>
            <a:chExt cx="2670840" cy="1056786"/>
          </a:xfrm>
        </p:grpSpPr>
        <p:sp>
          <p:nvSpPr>
            <p:cNvPr id="146" name="Cloud 145"/>
            <p:cNvSpPr/>
            <p:nvPr/>
          </p:nvSpPr>
          <p:spPr>
            <a:xfrm>
              <a:off x="1918878" y="6172267"/>
              <a:ext cx="2670840" cy="105678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951598" y="6303753"/>
              <a:ext cx="2603721" cy="79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For proving these,</a:t>
              </a: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Construction is required.</a:t>
              </a:r>
              <a:endParaRPr lang="en-US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4328493" y="3028951"/>
            <a:ext cx="3962400" cy="193899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 err="1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PBCR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is a parallelogram.</a:t>
            </a:r>
            <a:endParaRPr lang="en-US" sz="1500" dirty="0">
              <a:solidFill>
                <a:prstClr val="black"/>
              </a:solidFill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 quad. is a parallelogram if one pair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opp. sides is parallel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and equal]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 </a:t>
            </a:r>
            <a:r>
              <a:rPr 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BC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BC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[P-Q-R]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PQ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½ PR [by construction]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But, PR = BC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½ BC.</a:t>
            </a:r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>
            <a:off x="4191000" y="3028950"/>
            <a:ext cx="0" cy="187364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09015" y="4400550"/>
            <a:ext cx="2063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[opp. sides of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baseline="30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gm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]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5835883" y="2039494"/>
            <a:ext cx="137160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24"/>
          <p:cNvGrpSpPr>
            <a:grpSpLocks/>
          </p:cNvGrpSpPr>
          <p:nvPr/>
        </p:nvGrpSpPr>
        <p:grpSpPr bwMode="auto">
          <a:xfrm>
            <a:off x="6453762" y="1955035"/>
            <a:ext cx="86663" cy="167135"/>
            <a:chOff x="1302" y="1318"/>
            <a:chExt cx="42" cy="17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" name="Line 25"/>
            <p:cNvSpPr>
              <a:spLocks noChangeShapeType="1"/>
            </p:cNvSpPr>
            <p:nvPr/>
          </p:nvSpPr>
          <p:spPr bwMode="auto">
            <a:xfrm>
              <a:off x="1302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26"/>
            <p:cNvSpPr>
              <a:spLocks noChangeShapeType="1"/>
            </p:cNvSpPr>
            <p:nvPr/>
          </p:nvSpPr>
          <p:spPr bwMode="auto">
            <a:xfrm>
              <a:off x="1344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27"/>
            <p:cNvSpPr>
              <a:spLocks noChangeShapeType="1"/>
            </p:cNvSpPr>
            <p:nvPr/>
          </p:nvSpPr>
          <p:spPr bwMode="auto">
            <a:xfrm>
              <a:off x="1323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530231" y="1009008"/>
            <a:ext cx="83831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Given : In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ABC, P and Q are midpoints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of AB and AC resp.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343460" y="724601"/>
            <a:ext cx="1149501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576545" y="733425"/>
            <a:ext cx="2332657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16465" y="502229"/>
            <a:ext cx="3170412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578761" y="502229"/>
            <a:ext cx="1283109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Text Box 8"/>
          <p:cNvSpPr txBox="1">
            <a:spLocks noChangeArrowheads="1"/>
          </p:cNvSpPr>
          <p:nvPr/>
        </p:nvSpPr>
        <p:spPr bwMode="auto">
          <a:xfrm>
            <a:off x="6121381" y="805292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13" name="Text Box 8"/>
          <p:cNvSpPr txBox="1">
            <a:spLocks noChangeArrowheads="1"/>
          </p:cNvSpPr>
          <p:nvPr/>
        </p:nvSpPr>
        <p:spPr bwMode="auto">
          <a:xfrm>
            <a:off x="5157124" y="2674033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4436160" y="502929"/>
            <a:ext cx="2704225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5469115" y="1149942"/>
            <a:ext cx="821720" cy="165102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2573057" y="2247084"/>
            <a:ext cx="2485824" cy="1016220"/>
            <a:chOff x="1354657" y="3132870"/>
            <a:chExt cx="2485824" cy="1016220"/>
          </a:xfrm>
        </p:grpSpPr>
        <p:sp>
          <p:nvSpPr>
            <p:cNvPr id="218" name="Cloud Callout 217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68572"/>
                <a:gd name="adj2" fmla="val -6245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9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sides AB and 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20" name="Straight Connector 219"/>
          <p:cNvCxnSpPr/>
          <p:nvPr/>
        </p:nvCxnSpPr>
        <p:spPr>
          <a:xfrm flipH="1" flipV="1">
            <a:off x="6293663" y="1152672"/>
            <a:ext cx="1667177" cy="164984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220"/>
          <p:cNvSpPr/>
          <p:nvPr/>
        </p:nvSpPr>
        <p:spPr>
          <a:xfrm>
            <a:off x="5781384" y="502929"/>
            <a:ext cx="1374466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4425719" y="502929"/>
            <a:ext cx="1054171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Oval 16"/>
          <p:cNvSpPr>
            <a:spLocks noChangeArrowheads="1"/>
          </p:cNvSpPr>
          <p:nvPr/>
        </p:nvSpPr>
        <p:spPr bwMode="auto">
          <a:xfrm>
            <a:off x="5793581" y="1995484"/>
            <a:ext cx="91440" cy="9144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5905376" y="1562100"/>
            <a:ext cx="254724" cy="156752"/>
            <a:chOff x="1654884" y="1962150"/>
            <a:chExt cx="173916" cy="123302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5538613" y="2345647"/>
            <a:ext cx="254724" cy="156752"/>
            <a:chOff x="1654884" y="1962150"/>
            <a:chExt cx="173916" cy="123302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/>
          <p:nvPr/>
        </p:nvCxnSpPr>
        <p:spPr>
          <a:xfrm flipH="1">
            <a:off x="6635521" y="1588406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Text Box 8"/>
          <p:cNvSpPr txBox="1">
            <a:spLocks noChangeArrowheads="1"/>
          </p:cNvSpPr>
          <p:nvPr/>
        </p:nvSpPr>
        <p:spPr bwMode="auto">
          <a:xfrm>
            <a:off x="5544474" y="181897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2684159" y="1351238"/>
            <a:ext cx="2485824" cy="1016220"/>
            <a:chOff x="1354657" y="3132870"/>
            <a:chExt cx="2485824" cy="1016220"/>
          </a:xfrm>
        </p:grpSpPr>
        <p:sp>
          <p:nvSpPr>
            <p:cNvPr id="236" name="Cloud Callout 235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91908"/>
                <a:gd name="adj2" fmla="val 30430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7" name="Text Box 3"/>
            <p:cNvSpPr txBox="1">
              <a:spLocks noChangeArrowheads="1"/>
            </p:cNvSpPr>
            <p:nvPr/>
          </p:nvSpPr>
          <p:spPr bwMode="auto">
            <a:xfrm>
              <a:off x="1496240" y="3407502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</a:t>
              </a:r>
              <a:r>
                <a:rPr lang="en-US" sz="1600" b="1" dirty="0" smtClean="0">
                  <a:solidFill>
                    <a:prstClr val="white"/>
                  </a:solidFill>
                  <a:latin typeface="Cambria Math"/>
                  <a:ea typeface="Cambria Math"/>
                  <a:sym typeface="Symbol"/>
                </a:rPr>
                <a:t>‖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/>
                  <a:sym typeface="Symbol"/>
                </a:rPr>
                <a:t> 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804127" y="2231558"/>
            <a:ext cx="2485824" cy="1016220"/>
            <a:chOff x="1354657" y="3132870"/>
            <a:chExt cx="2485824" cy="1016220"/>
          </a:xfrm>
        </p:grpSpPr>
        <p:sp>
          <p:nvSpPr>
            <p:cNvPr id="239" name="Cloud Callout 238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85975"/>
                <a:gd name="adj2" fmla="val -29557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0" name="Text Box 3"/>
            <p:cNvSpPr txBox="1">
              <a:spLocks noChangeArrowheads="1"/>
            </p:cNvSpPr>
            <p:nvPr/>
          </p:nvSpPr>
          <p:spPr bwMode="auto">
            <a:xfrm>
              <a:off x="1496240" y="3407502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= ½ 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32289" y="492860"/>
            <a:ext cx="670671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a triangle, the line segment joining midpoints of any two sides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is parallel to third side and is half of it.</a:t>
            </a:r>
            <a:endParaRPr lang="en-US" sz="1500" dirty="0">
              <a:solidFill>
                <a:prstClr val="black"/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5905500" y="1565127"/>
            <a:ext cx="254724" cy="156752"/>
            <a:chOff x="1654884" y="1962150"/>
            <a:chExt cx="173916" cy="12330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246" name="Straight Connector 245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5543236" y="2343867"/>
            <a:ext cx="254724" cy="156752"/>
            <a:chOff x="1654884" y="1962150"/>
            <a:chExt cx="173916" cy="12330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252" name="Straight Connector 251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Rectangle 253"/>
          <p:cNvSpPr/>
          <p:nvPr/>
        </p:nvSpPr>
        <p:spPr>
          <a:xfrm>
            <a:off x="1252800" y="2161448"/>
            <a:ext cx="2295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In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 and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240692" y="1742402"/>
            <a:ext cx="453948" cy="336554"/>
            <a:chOff x="8012094" y="1418878"/>
            <a:chExt cx="453948" cy="336554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012094" y="1418878"/>
              <a:ext cx="453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129682" y="1662579"/>
              <a:ext cx="92853" cy="928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34" name="Text Box 8"/>
          <p:cNvSpPr txBox="1">
            <a:spLocks noChangeArrowheads="1"/>
          </p:cNvSpPr>
          <p:nvPr/>
        </p:nvSpPr>
        <p:spPr bwMode="auto">
          <a:xfrm>
            <a:off x="7105650" y="1716643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7957980" y="2010864"/>
            <a:ext cx="462202" cy="78821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196791" y="2037290"/>
            <a:ext cx="776431" cy="75417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957982" y="2032024"/>
            <a:ext cx="451995" cy="75943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 Box 8"/>
          <p:cNvSpPr txBox="1">
            <a:spLocks noChangeArrowheads="1"/>
          </p:cNvSpPr>
          <p:nvPr/>
        </p:nvSpPr>
        <p:spPr bwMode="auto">
          <a:xfrm>
            <a:off x="7923192" y="2647386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 flipH="1">
            <a:off x="7405734" y="2322837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8039885" y="2367458"/>
            <a:ext cx="254724" cy="156752"/>
            <a:chOff x="1654884" y="1962150"/>
            <a:chExt cx="173916" cy="12330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249" name="Straight Connector 248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1">
            <a:off x="7176855" y="2041057"/>
            <a:ext cx="1246909" cy="305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7786719" y="1950735"/>
            <a:ext cx="86663" cy="167135"/>
            <a:chOff x="1302" y="1318"/>
            <a:chExt cx="42" cy="170"/>
          </a:xfrm>
        </p:grpSpPr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1302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1344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1323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Group 24"/>
          <p:cNvGrpSpPr>
            <a:grpSpLocks/>
          </p:cNvGrpSpPr>
          <p:nvPr/>
        </p:nvGrpSpPr>
        <p:grpSpPr bwMode="auto">
          <a:xfrm>
            <a:off x="7786719" y="1940300"/>
            <a:ext cx="86663" cy="167135"/>
            <a:chOff x="1302" y="1318"/>
            <a:chExt cx="42" cy="170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2" name="Line 25"/>
            <p:cNvSpPr>
              <a:spLocks noChangeShapeType="1"/>
            </p:cNvSpPr>
            <p:nvPr/>
          </p:nvSpPr>
          <p:spPr bwMode="auto">
            <a:xfrm>
              <a:off x="1302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26"/>
            <p:cNvSpPr>
              <a:spLocks noChangeShapeType="1"/>
            </p:cNvSpPr>
            <p:nvPr/>
          </p:nvSpPr>
          <p:spPr bwMode="auto">
            <a:xfrm>
              <a:off x="1344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Line 27"/>
            <p:cNvSpPr>
              <a:spLocks noChangeShapeType="1"/>
            </p:cNvSpPr>
            <p:nvPr/>
          </p:nvSpPr>
          <p:spPr bwMode="auto">
            <a:xfrm>
              <a:off x="1323" y="1318"/>
              <a:ext cx="0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4" name="Oval 16"/>
          <p:cNvSpPr>
            <a:spLocks noChangeArrowheads="1"/>
          </p:cNvSpPr>
          <p:nvPr/>
        </p:nvSpPr>
        <p:spPr bwMode="auto">
          <a:xfrm>
            <a:off x="7160220" y="1995484"/>
            <a:ext cx="91440" cy="9144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500"/>
                            </p:stCondLst>
                            <p:childTnLst>
                              <p:par>
                                <p:cTn id="4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00"/>
                            </p:stCondLst>
                            <p:childTnLst>
                              <p:par>
                                <p:cTn id="4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1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1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1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1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000"/>
                            </p:stCondLst>
                            <p:childTnLst>
                              <p:par>
                                <p:cTn id="6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1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000"/>
                            </p:stCondLst>
                            <p:childTnLst>
                              <p:par>
                                <p:cTn id="6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10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1000"/>
                            </p:stCondLst>
                            <p:childTnLst>
                              <p:par>
                                <p:cTn id="7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1" dur="10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6" dur="10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1000"/>
                            </p:stCondLst>
                            <p:childTnLst>
                              <p:par>
                                <p:cTn id="7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3" dur="10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1000"/>
                            </p:stCondLst>
                            <p:childTnLst>
                              <p:par>
                                <p:cTn id="7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>
                            <p:stCondLst>
                              <p:cond delay="1000"/>
                            </p:stCondLst>
                            <p:childTnLst>
                              <p:par>
                                <p:cTn id="8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6" fill="hold">
                      <p:stCondLst>
                        <p:cond delay="indefinite"/>
                      </p:stCondLst>
                      <p:childTnLst>
                        <p:par>
                          <p:cTn id="827" fill="hold">
                            <p:stCondLst>
                              <p:cond delay="0"/>
                            </p:stCondLst>
                            <p:childTnLst>
                              <p:par>
                                <p:cTn id="8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2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1000"/>
                            </p:stCondLst>
                            <p:childTnLst>
                              <p:par>
                                <p:cTn id="8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7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2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8" dur="10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1000"/>
                            </p:stCondLst>
                            <p:childTnLst>
                              <p:par>
                                <p:cTn id="9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  <p:bldP spid="166" grpId="0" animBg="1"/>
      <p:bldP spid="166" grpId="1" animBg="1"/>
      <p:bldP spid="49" grpId="0" animBg="1"/>
      <p:bldP spid="49" grpId="1" animBg="1"/>
      <p:bldP spid="63" grpId="0" animBg="1"/>
      <p:bldP spid="63" grpId="1" animBg="1"/>
      <p:bldP spid="51" grpId="0" animBg="1"/>
      <p:bldP spid="51" grpId="1" animBg="1"/>
      <p:bldP spid="57" grpId="0" animBg="1"/>
      <p:bldP spid="57" grpId="1" animBg="1"/>
      <p:bldP spid="209" grpId="0" animBg="1"/>
      <p:bldP spid="211" grpId="0" animBg="1"/>
      <p:bldP spid="24" grpId="0" animBg="1"/>
      <p:bldP spid="156" grpId="0" animBg="1"/>
      <p:bldP spid="156" grpId="1" animBg="1"/>
      <p:bldP spid="153" grpId="0" animBg="1"/>
      <p:bldP spid="153" grpId="1" animBg="1"/>
      <p:bldP spid="148" grpId="0" animBg="1"/>
      <p:bldP spid="148" grpId="1" animBg="1"/>
      <p:bldP spid="99" grpId="0" animBg="1"/>
      <p:bldP spid="99" grpId="1" animBg="1"/>
      <p:bldP spid="154" grpId="0" animBg="1"/>
      <p:bldP spid="154" grpId="1" animBg="1"/>
      <p:bldP spid="2" grpId="0" animBg="1"/>
      <p:bldP spid="2" grpId="1" animBg="1"/>
      <p:bldP spid="141" grpId="0" animBg="1"/>
      <p:bldP spid="141" grpId="1" animBg="1"/>
      <p:bldP spid="26" grpId="0" animBg="1"/>
      <p:bldP spid="26" grpId="1" animBg="1"/>
      <p:bldP spid="152" grpId="0" animBg="1"/>
      <p:bldP spid="152" grpId="1" animBg="1"/>
      <p:bldP spid="18" grpId="0" animBg="1"/>
      <p:bldP spid="18" grpId="1" animBg="1"/>
      <p:bldP spid="149" grpId="0" animBg="1"/>
      <p:bldP spid="149" grpId="1" animBg="1"/>
      <p:bldP spid="92" grpId="0" animBg="1"/>
      <p:bldP spid="92" grpId="1" animBg="1"/>
      <p:bldP spid="82" grpId="0" animBg="1"/>
      <p:bldP spid="82" grpId="1" animBg="1"/>
      <p:bldP spid="82" grpId="2" animBg="1"/>
      <p:bldP spid="82" grpId="3" animBg="1"/>
      <p:bldP spid="64" grpId="0" animBg="1"/>
      <p:bldP spid="64" grpId="1" animBg="1"/>
      <p:bldP spid="58" grpId="0" animBg="1"/>
      <p:bldP spid="58" grpId="1" animBg="1"/>
      <p:bldP spid="10" grpId="0" animBg="1"/>
      <p:bldP spid="108" grpId="0"/>
      <p:bldP spid="108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24" grpId="0"/>
      <p:bldP spid="124" grpId="1"/>
      <p:bldP spid="134" grpId="0"/>
      <p:bldP spid="134" grpId="1"/>
      <p:bldP spid="33" grpId="0" animBg="1"/>
      <p:bldP spid="25" grpId="0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0" grpId="0" animBg="1"/>
      <p:bldP spid="210" grpId="1" animBg="1"/>
      <p:bldP spid="212" grpId="0"/>
      <p:bldP spid="213" grpId="0"/>
      <p:bldP spid="215" grpId="0" animBg="1"/>
      <p:bldP spid="215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33" grpId="0"/>
      <p:bldP spid="45" grpId="0"/>
      <p:bldP spid="234" grpId="0"/>
      <p:bldP spid="12" grpId="0" animBg="1"/>
      <p:bldP spid="214" grpId="0"/>
      <p:bldP spid="224" grpId="0" animBg="1"/>
      <p:bldP spid="2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10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550960" y="3243261"/>
            <a:ext cx="973039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5297581" y="2243138"/>
            <a:ext cx="2952750" cy="766762"/>
          </a:xfrm>
          <a:custGeom>
            <a:avLst/>
            <a:gdLst>
              <a:gd name="connsiteX0" fmla="*/ 0 w 2952750"/>
              <a:gd name="connsiteY0" fmla="*/ 766762 h 766762"/>
              <a:gd name="connsiteX1" fmla="*/ 2490788 w 2952750"/>
              <a:gd name="connsiteY1" fmla="*/ 766762 h 766762"/>
              <a:gd name="connsiteX2" fmla="*/ 2952750 w 2952750"/>
              <a:gd name="connsiteY2" fmla="*/ 0 h 766762"/>
              <a:gd name="connsiteX3" fmla="*/ 376238 w 2952750"/>
              <a:gd name="connsiteY3" fmla="*/ 0 h 766762"/>
              <a:gd name="connsiteX4" fmla="*/ 0 w 2952750"/>
              <a:gd name="connsiteY4" fmla="*/ 766762 h 7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0" h="766762">
                <a:moveTo>
                  <a:pt x="0" y="766762"/>
                </a:moveTo>
                <a:lnTo>
                  <a:pt x="2490788" y="766762"/>
                </a:lnTo>
                <a:lnTo>
                  <a:pt x="2952750" y="0"/>
                </a:lnTo>
                <a:lnTo>
                  <a:pt x="376238" y="0"/>
                </a:lnTo>
                <a:lnTo>
                  <a:pt x="0" y="766762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060859" y="4162426"/>
            <a:ext cx="336958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54857" y="3936208"/>
            <a:ext cx="336958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Box 45"/>
          <p:cNvSpPr txBox="1">
            <a:spLocks noChangeArrowheads="1"/>
          </p:cNvSpPr>
          <p:nvPr/>
        </p:nvSpPr>
        <p:spPr bwMode="auto">
          <a:xfrm>
            <a:off x="533400" y="1612196"/>
            <a:ext cx="8153400" cy="30931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prove :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 is midpoint of AC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Construction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: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line parallel to AB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through C and let it interest PQ produced at R.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Proof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</a:t>
            </a:r>
          </a:p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BC  [given]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BC 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RC  [construction]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RC  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err="1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PBCR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is a parallelogram.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= RC [Opp. sides of a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baseline="30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gm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But, PB = AP [given]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 = RC	…(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8" name="Freeform 7"/>
          <p:cNvSpPr/>
          <p:nvPr/>
        </p:nvSpPr>
        <p:spPr>
          <a:xfrm>
            <a:off x="7033514" y="2252663"/>
            <a:ext cx="1209675" cy="757237"/>
          </a:xfrm>
          <a:custGeom>
            <a:avLst/>
            <a:gdLst>
              <a:gd name="connsiteX0" fmla="*/ 764382 w 1209675"/>
              <a:gd name="connsiteY0" fmla="*/ 757237 h 757237"/>
              <a:gd name="connsiteX1" fmla="*/ 0 w 1209675"/>
              <a:gd name="connsiteY1" fmla="*/ 0 h 757237"/>
              <a:gd name="connsiteX2" fmla="*/ 1209675 w 1209675"/>
              <a:gd name="connsiteY2" fmla="*/ 0 h 757237"/>
              <a:gd name="connsiteX3" fmla="*/ 764382 w 1209675"/>
              <a:gd name="connsiteY3" fmla="*/ 757237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75" h="757237">
                <a:moveTo>
                  <a:pt x="764382" y="757237"/>
                </a:moveTo>
                <a:lnTo>
                  <a:pt x="0" y="0"/>
                </a:lnTo>
                <a:lnTo>
                  <a:pt x="1209675" y="0"/>
                </a:lnTo>
                <a:lnTo>
                  <a:pt x="764382" y="757237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10800000">
            <a:off x="7566453" y="2780289"/>
            <a:ext cx="456383" cy="456383"/>
          </a:xfrm>
          <a:prstGeom prst="arc">
            <a:avLst>
              <a:gd name="adj1" fmla="val 2793261"/>
              <a:gd name="adj2" fmla="val 712891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678581" y="1355725"/>
            <a:ext cx="1365250" cy="898525"/>
          </a:xfrm>
          <a:custGeom>
            <a:avLst/>
            <a:gdLst>
              <a:gd name="connsiteX0" fmla="*/ 0 w 1365250"/>
              <a:gd name="connsiteY0" fmla="*/ 898525 h 898525"/>
              <a:gd name="connsiteX1" fmla="*/ 1365250 w 1365250"/>
              <a:gd name="connsiteY1" fmla="*/ 898525 h 898525"/>
              <a:gd name="connsiteX2" fmla="*/ 454025 w 1365250"/>
              <a:gd name="connsiteY2" fmla="*/ 0 h 898525"/>
              <a:gd name="connsiteX3" fmla="*/ 0 w 1365250"/>
              <a:gd name="connsiteY3" fmla="*/ 898525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50" h="898525">
                <a:moveTo>
                  <a:pt x="0" y="898525"/>
                </a:moveTo>
                <a:lnTo>
                  <a:pt x="1365250" y="898525"/>
                </a:lnTo>
                <a:lnTo>
                  <a:pt x="454025" y="0"/>
                </a:lnTo>
                <a:lnTo>
                  <a:pt x="0" y="898525"/>
                </a:lnTo>
                <a:close/>
              </a:path>
            </a:pathLst>
          </a:custGeom>
          <a:solidFill>
            <a:srgbClr val="0099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5892847" y="1116378"/>
            <a:ext cx="456383" cy="456383"/>
          </a:xfrm>
          <a:prstGeom prst="arc">
            <a:avLst>
              <a:gd name="adj1" fmla="val 2793261"/>
              <a:gd name="adj2" fmla="val 712891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10800000">
            <a:off x="6817633" y="2029151"/>
            <a:ext cx="456383" cy="456383"/>
          </a:xfrm>
          <a:prstGeom prst="arc">
            <a:avLst>
              <a:gd name="adj1" fmla="val 10683433"/>
              <a:gd name="adj2" fmla="val 136367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6799042" y="2015985"/>
            <a:ext cx="456383" cy="456383"/>
          </a:xfrm>
          <a:prstGeom prst="arc">
            <a:avLst>
              <a:gd name="adj1" fmla="val 10683433"/>
              <a:gd name="adj2" fmla="val 136367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998594" y="2241053"/>
            <a:ext cx="173034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7797738" y="1764171"/>
            <a:ext cx="736660" cy="12447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180481" y="2195977"/>
            <a:ext cx="453948" cy="350173"/>
            <a:chOff x="8119967" y="1662579"/>
            <a:chExt cx="453948" cy="350173"/>
          </a:xfrm>
        </p:grpSpPr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8119967" y="1704975"/>
              <a:ext cx="453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8129682" y="1662579"/>
              <a:ext cx="92853" cy="928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86000" y="89808"/>
            <a:ext cx="5850645" cy="420053"/>
            <a:chOff x="226810" y="-1232487"/>
            <a:chExt cx="5850645" cy="420053"/>
          </a:xfrm>
        </p:grpSpPr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26810" y="-1232487"/>
              <a:ext cx="4850909" cy="42005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289892" y="-1226543"/>
              <a:ext cx="57875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CONVERSE OF MIDPOINT  THEOREM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7918841" y="2559064"/>
            <a:ext cx="216199" cy="1665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86200" y="306069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In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 and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AP  =  RC	[from (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)]</a:t>
            </a:r>
          </a:p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=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	[vertically opp. angles]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PAQ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RCQ	[Alternate angles]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@  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	[SAA criterion]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 = QC		[C.P.C.T.]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Q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is midpoint of AC</a:t>
            </a:r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>
            <a:off x="3657600" y="2571751"/>
            <a:ext cx="0" cy="20610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557" y="1352550"/>
            <a:ext cx="69988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Given : In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ABC, P is midpoint of AB and PQ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BC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175555" y="762649"/>
            <a:ext cx="2943672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9908" y="768222"/>
            <a:ext cx="2501834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>
            <a:off x="5678452" y="2241152"/>
            <a:ext cx="135306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78558" y="539088"/>
            <a:ext cx="6119580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693699" y="538885"/>
            <a:ext cx="1003008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5285970" y="1353751"/>
            <a:ext cx="2501840" cy="1652856"/>
          </a:xfrm>
          <a:prstGeom prst="triangle">
            <a:avLst>
              <a:gd name="adj" fmla="val 3295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960254" y="1075859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981575" y="2838450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772400" y="2876550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15853" y="540699"/>
            <a:ext cx="2102204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414688" y="1669959"/>
            <a:ext cx="2485824" cy="1016220"/>
            <a:chOff x="1354657" y="3132870"/>
            <a:chExt cx="2485824" cy="1016220"/>
          </a:xfrm>
        </p:grpSpPr>
        <p:sp>
          <p:nvSpPr>
            <p:cNvPr id="51" name="Cloud 50"/>
            <p:cNvSpPr/>
            <p:nvPr/>
          </p:nvSpPr>
          <p:spPr>
            <a:xfrm>
              <a:off x="1354657" y="3132870"/>
              <a:ext cx="2485824" cy="101622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side 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5284463" y="1332544"/>
            <a:ext cx="838236" cy="168421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548872" y="545576"/>
            <a:ext cx="866379" cy="3030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15295" y="543723"/>
            <a:ext cx="957022" cy="3030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5608922" y="2185489"/>
            <a:ext cx="109728" cy="109728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5417172" y="2028951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758385" y="1808190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84650" y="2584548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948863" y="545379"/>
            <a:ext cx="3324827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60642" y="2174214"/>
            <a:ext cx="154419" cy="152890"/>
            <a:chOff x="1524000" y="2824666"/>
            <a:chExt cx="228600" cy="26401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524000" y="2824666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524000" y="2951522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422833" y="2933700"/>
            <a:ext cx="154419" cy="152890"/>
            <a:chOff x="1524000" y="2824666"/>
            <a:chExt cx="228600" cy="2640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524000" y="2824666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524000" y="2951522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6924675" y="1924050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567088" y="1822359"/>
            <a:ext cx="2485824" cy="1016220"/>
            <a:chOff x="1354657" y="3132870"/>
            <a:chExt cx="2485824" cy="1016220"/>
          </a:xfrm>
        </p:grpSpPr>
        <p:sp>
          <p:nvSpPr>
            <p:cNvPr id="69" name="Cloud 68"/>
            <p:cNvSpPr/>
            <p:nvPr/>
          </p:nvSpPr>
          <p:spPr>
            <a:xfrm>
              <a:off x="1354657" y="3132870"/>
              <a:ext cx="2485824" cy="101622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Text Box 3"/>
            <p:cNvSpPr txBox="1">
              <a:spLocks noChangeArrowheads="1"/>
            </p:cNvSpPr>
            <p:nvPr/>
          </p:nvSpPr>
          <p:spPr bwMode="auto">
            <a:xfrm>
              <a:off x="1583643" y="3466646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 </a:t>
              </a:r>
              <a:r>
                <a:rPr lang="en-US" sz="1600" b="1" dirty="0" smtClean="0">
                  <a:solidFill>
                    <a:prstClr val="white"/>
                  </a:solidFill>
                  <a:latin typeface="Cambria Math"/>
                  <a:ea typeface="Cambria Math"/>
                </a:rPr>
                <a:t>‖ 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/>
                </a:rPr>
                <a:t>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 flipV="1">
            <a:off x="6111145" y="1347965"/>
            <a:ext cx="1683849" cy="166633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16"/>
          <p:cNvSpPr>
            <a:spLocks noChangeArrowheads="1"/>
          </p:cNvSpPr>
          <p:nvPr/>
        </p:nvSpPr>
        <p:spPr bwMode="auto">
          <a:xfrm>
            <a:off x="6978650" y="2192434"/>
            <a:ext cx="109728" cy="109728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1629" y="526410"/>
            <a:ext cx="6262328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If a line drawn through the midpoint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one side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a triangle is parallel to second side,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then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it bisects the third side.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82765" y="1943100"/>
            <a:ext cx="2665140" cy="1435210"/>
            <a:chOff x="1293574" y="3094770"/>
            <a:chExt cx="2665140" cy="1435210"/>
          </a:xfrm>
        </p:grpSpPr>
        <p:sp>
          <p:nvSpPr>
            <p:cNvPr id="75" name="Cloud 74"/>
            <p:cNvSpPr/>
            <p:nvPr/>
          </p:nvSpPr>
          <p:spPr>
            <a:xfrm>
              <a:off x="1293574" y="3094770"/>
              <a:ext cx="2665140" cy="143521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For proving Q is midpoint of AC, we need to prove AQ = QC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39824" y="2198394"/>
            <a:ext cx="2665140" cy="1435210"/>
            <a:chOff x="1293574" y="3094770"/>
            <a:chExt cx="2665140" cy="1435210"/>
          </a:xfrm>
        </p:grpSpPr>
        <p:sp>
          <p:nvSpPr>
            <p:cNvPr id="79" name="Cloud Callout 78"/>
            <p:cNvSpPr/>
            <p:nvPr/>
          </p:nvSpPr>
          <p:spPr>
            <a:xfrm>
              <a:off x="1293574" y="3094770"/>
              <a:ext cx="2665140" cy="1435210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For proving sides equal, prove triangles congruent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725695" y="2272704"/>
            <a:ext cx="2372556" cy="1256214"/>
            <a:chOff x="1476576" y="3094770"/>
            <a:chExt cx="2372556" cy="1256214"/>
          </a:xfrm>
        </p:grpSpPr>
        <p:sp>
          <p:nvSpPr>
            <p:cNvPr id="83" name="Cloud 82"/>
            <p:cNvSpPr/>
            <p:nvPr/>
          </p:nvSpPr>
          <p:spPr>
            <a:xfrm>
              <a:off x="1490135" y="3094770"/>
              <a:ext cx="2358997" cy="125621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Hence construction is required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949586" y="2307933"/>
            <a:ext cx="2358997" cy="1137234"/>
            <a:chOff x="1490135" y="3060741"/>
            <a:chExt cx="2358997" cy="1137234"/>
          </a:xfrm>
        </p:grpSpPr>
        <p:sp>
          <p:nvSpPr>
            <p:cNvPr id="89" name="Cloud Callout 88"/>
            <p:cNvSpPr/>
            <p:nvPr/>
          </p:nvSpPr>
          <p:spPr>
            <a:xfrm>
              <a:off x="1490135" y="3060741"/>
              <a:ext cx="2358997" cy="1137234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 Box 3"/>
            <p:cNvSpPr txBox="1">
              <a:spLocks noChangeArrowheads="1"/>
            </p:cNvSpPr>
            <p:nvPr/>
          </p:nvSpPr>
          <p:spPr bwMode="auto">
            <a:xfrm>
              <a:off x="1586834" y="3320132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This can be done in two ways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97810" y="1885950"/>
            <a:ext cx="2358997" cy="1137234"/>
            <a:chOff x="1490135" y="3060741"/>
            <a:chExt cx="2358997" cy="1137234"/>
          </a:xfrm>
        </p:grpSpPr>
        <p:sp>
          <p:nvSpPr>
            <p:cNvPr id="97" name="Cloud Callout 96"/>
            <p:cNvSpPr/>
            <p:nvPr/>
          </p:nvSpPr>
          <p:spPr>
            <a:xfrm>
              <a:off x="1490135" y="3060741"/>
              <a:ext cx="2358997" cy="1137234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 Box 3"/>
            <p:cNvSpPr txBox="1">
              <a:spLocks noChangeArrowheads="1"/>
            </p:cNvSpPr>
            <p:nvPr/>
          </p:nvSpPr>
          <p:spPr bwMode="auto">
            <a:xfrm>
              <a:off x="1586834" y="3320132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Through ‘Q’ draw QR || AB, B-R-C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9" name="Line 13"/>
          <p:cNvSpPr>
            <a:spLocks noChangeShapeType="1"/>
          </p:cNvSpPr>
          <p:nvPr/>
        </p:nvSpPr>
        <p:spPr bwMode="auto">
          <a:xfrm flipH="1">
            <a:off x="6382687" y="2263377"/>
            <a:ext cx="642376" cy="107037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6517838" y="2952750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003953" y="2876550"/>
            <a:ext cx="987032" cy="660453"/>
            <a:chOff x="2510308" y="3175041"/>
            <a:chExt cx="987032" cy="660453"/>
          </a:xfrm>
        </p:grpSpPr>
        <p:sp>
          <p:nvSpPr>
            <p:cNvPr id="103" name="Cloud Callout 102"/>
            <p:cNvSpPr/>
            <p:nvPr/>
          </p:nvSpPr>
          <p:spPr>
            <a:xfrm>
              <a:off x="2521689" y="3175041"/>
              <a:ext cx="975651" cy="654243"/>
            </a:xfrm>
            <a:prstGeom prst="clou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2510308" y="3320132"/>
              <a:ext cx="987032" cy="515362"/>
            </a:xfrm>
            <a:prstGeom prst="clou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 pitchFamily="18" charset="0"/>
                </a:rPr>
                <a:t>OR</a:t>
              </a:r>
              <a:endParaRPr lang="en-US" sz="1600" b="1" dirty="0">
                <a:latin typeface="Bookman Old Style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959964" y="2346989"/>
            <a:ext cx="2358997" cy="955865"/>
            <a:chOff x="1426635" y="3120170"/>
            <a:chExt cx="2358997" cy="955865"/>
          </a:xfrm>
        </p:grpSpPr>
        <p:sp>
          <p:nvSpPr>
            <p:cNvPr id="106" name="Cloud Callout 105"/>
            <p:cNvSpPr/>
            <p:nvPr/>
          </p:nvSpPr>
          <p:spPr>
            <a:xfrm>
              <a:off x="1426635" y="3120170"/>
              <a:ext cx="2358997" cy="955865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</a:t>
              </a:r>
              <a:r>
                <a:rPr lang="en-US" sz="1600" b="1" dirty="0" err="1" smtClean="0">
                  <a:solidFill>
                    <a:prstClr val="white"/>
                  </a:solidFill>
                  <a:latin typeface="Wingdings" panose="05000000000000000000" pitchFamily="2" charset="2"/>
                </a:rPr>
                <a:t>o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PBCR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376598" y="3184327"/>
            <a:ext cx="2358997" cy="955865"/>
            <a:chOff x="1426635" y="3120170"/>
            <a:chExt cx="2358997" cy="955865"/>
          </a:xfrm>
        </p:grpSpPr>
        <p:sp>
          <p:nvSpPr>
            <p:cNvPr id="109" name="Cloud Callout 108"/>
            <p:cNvSpPr/>
            <p:nvPr/>
          </p:nvSpPr>
          <p:spPr>
            <a:xfrm>
              <a:off x="1426635" y="3120170"/>
              <a:ext cx="2358997" cy="955865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|| BC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639278" y="3646093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 \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PR || BC</a:t>
            </a:r>
            <a:endParaRPr lang="en-US" sz="1600" dirty="0"/>
          </a:p>
        </p:txBody>
      </p:sp>
      <p:sp>
        <p:nvSpPr>
          <p:cNvPr id="111" name="Line 2"/>
          <p:cNvSpPr>
            <a:spLocks noChangeShapeType="1"/>
          </p:cNvSpPr>
          <p:nvPr/>
        </p:nvSpPr>
        <p:spPr bwMode="auto">
          <a:xfrm>
            <a:off x="5657850" y="2241550"/>
            <a:ext cx="135306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2"/>
          <p:cNvSpPr>
            <a:spLocks noChangeShapeType="1"/>
          </p:cNvSpPr>
          <p:nvPr/>
        </p:nvSpPr>
        <p:spPr bwMode="auto">
          <a:xfrm>
            <a:off x="5282584" y="3007232"/>
            <a:ext cx="250752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Line 2"/>
          <p:cNvSpPr>
            <a:spLocks noChangeShapeType="1"/>
          </p:cNvSpPr>
          <p:nvPr/>
        </p:nvSpPr>
        <p:spPr bwMode="auto">
          <a:xfrm>
            <a:off x="5680550" y="2241815"/>
            <a:ext cx="258350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458849" y="3461142"/>
            <a:ext cx="2358997" cy="955865"/>
            <a:chOff x="1426635" y="3120170"/>
            <a:chExt cx="2358997" cy="955865"/>
          </a:xfrm>
        </p:grpSpPr>
        <p:sp>
          <p:nvSpPr>
            <p:cNvPr id="116" name="Cloud Callout 115"/>
            <p:cNvSpPr/>
            <p:nvPr/>
          </p:nvSpPr>
          <p:spPr>
            <a:xfrm>
              <a:off x="1426635" y="3120170"/>
              <a:ext cx="2358997" cy="955865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 || RC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721529" y="3922908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 \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||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RC</a:t>
            </a:r>
            <a:endParaRPr lang="en-US" sz="16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7803685" y="2221592"/>
            <a:ext cx="466664" cy="78471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279009" y="1341838"/>
            <a:ext cx="846618" cy="1667539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384800" y="2584450"/>
            <a:ext cx="223211" cy="96872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58385" y="1808190"/>
            <a:ext cx="223211" cy="96872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000073" y="3429000"/>
            <a:ext cx="3631515" cy="1299009"/>
            <a:chOff x="1474778" y="2950458"/>
            <a:chExt cx="3631515" cy="1299009"/>
          </a:xfrm>
        </p:grpSpPr>
        <p:sp>
          <p:nvSpPr>
            <p:cNvPr id="124" name="Cloud Callout 123"/>
            <p:cNvSpPr/>
            <p:nvPr/>
          </p:nvSpPr>
          <p:spPr>
            <a:xfrm>
              <a:off x="1474778" y="2950458"/>
              <a:ext cx="3631515" cy="1299009"/>
            </a:xfrm>
            <a:prstGeom prst="cloudCallout">
              <a:avLst>
                <a:gd name="adj1" fmla="val 60808"/>
                <a:gd name="adj2" fmla="val -4117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Text Box 3"/>
            <p:cNvSpPr txBox="1">
              <a:spLocks noChangeArrowheads="1"/>
            </p:cNvSpPr>
            <p:nvPr/>
          </p:nvSpPr>
          <p:spPr bwMode="auto">
            <a:xfrm>
              <a:off x="1651839" y="3160008"/>
              <a:ext cx="343053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Draw line parallel to AB 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through C and let it interest PQ produced at R.</a:t>
              </a:r>
            </a:p>
          </p:txBody>
        </p:sp>
      </p:grpSp>
      <p:pic>
        <p:nvPicPr>
          <p:cNvPr id="1026" name="Picture 2" descr="http://vector.me/files/images/1/0/103281/green_check_mark_clip_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06" y="3257550"/>
            <a:ext cx="587594" cy="676768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/>
          <p:cNvGrpSpPr/>
          <p:nvPr/>
        </p:nvGrpSpPr>
        <p:grpSpPr>
          <a:xfrm>
            <a:off x="2323660" y="2546150"/>
            <a:ext cx="2358997" cy="955865"/>
            <a:chOff x="1426635" y="3120170"/>
            <a:chExt cx="2358997" cy="955865"/>
          </a:xfrm>
        </p:grpSpPr>
        <p:sp>
          <p:nvSpPr>
            <p:cNvPr id="127" name="Cloud Callout 126"/>
            <p:cNvSpPr/>
            <p:nvPr/>
          </p:nvSpPr>
          <p:spPr>
            <a:xfrm>
              <a:off x="1426635" y="3120170"/>
              <a:ext cx="2358997" cy="955865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</a:t>
              </a:r>
              <a:r>
                <a:rPr lang="en-US" sz="16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AQP and </a:t>
              </a:r>
              <a:r>
                <a:rPr lang="en-US" sz="16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CQR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3" name="Straight Connector 112"/>
          <p:cNvCxnSpPr/>
          <p:nvPr/>
        </p:nvCxnSpPr>
        <p:spPr>
          <a:xfrm flipV="1">
            <a:off x="5281722" y="2236519"/>
            <a:ext cx="401541" cy="768334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500"/>
                            </p:stCondLst>
                            <p:childTnLst>
                              <p:par>
                                <p:cTn id="5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94" grpId="1" animBg="1"/>
      <p:bldP spid="94" grpId="2" animBg="1"/>
      <p:bldP spid="93" grpId="0" animBg="1"/>
      <p:bldP spid="93" grpId="1" animBg="1"/>
      <p:bldP spid="92" grpId="0" animBg="1"/>
      <p:bldP spid="92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78" grpId="0" animBg="1"/>
      <p:bldP spid="85" grpId="0" animBg="1"/>
      <p:bldP spid="3" grpId="0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/>
      <p:bldP spid="47" grpId="0"/>
      <p:bldP spid="48" grpId="0"/>
      <p:bldP spid="49" grpId="0" animBg="1"/>
      <p:bldP spid="49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/>
      <p:bldP spid="60" grpId="0" animBg="1"/>
      <p:bldP spid="60" grpId="1" animBg="1"/>
      <p:bldP spid="67" grpId="0"/>
      <p:bldP spid="73" grpId="0" animBg="1"/>
      <p:bldP spid="73" grpId="1" animBg="1"/>
      <p:bldP spid="88" grpId="0"/>
      <p:bldP spid="99" grpId="0" animBg="1"/>
      <p:bldP spid="99" grpId="1" animBg="1"/>
      <p:bldP spid="100" grpId="0"/>
      <p:bldP spid="100" grpId="1"/>
      <p:bldP spid="4" grpId="0"/>
      <p:bldP spid="4" grpId="1"/>
      <p:bldP spid="111" grpId="0" animBg="1"/>
      <p:bldP spid="111" grpId="1" animBg="1"/>
      <p:bldP spid="112" grpId="0" animBg="1"/>
      <p:bldP spid="112" grpId="1" animBg="1"/>
      <p:bldP spid="112" grpId="2" animBg="1"/>
      <p:bldP spid="114" grpId="0" animBg="1"/>
      <p:bldP spid="114" grpId="1" animBg="1"/>
      <p:bldP spid="118" grpId="0"/>
      <p:bldP spid="1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25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71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550960" y="3243261"/>
            <a:ext cx="973039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5297581" y="2243138"/>
            <a:ext cx="2952750" cy="766762"/>
          </a:xfrm>
          <a:custGeom>
            <a:avLst/>
            <a:gdLst>
              <a:gd name="connsiteX0" fmla="*/ 0 w 2952750"/>
              <a:gd name="connsiteY0" fmla="*/ 766762 h 766762"/>
              <a:gd name="connsiteX1" fmla="*/ 2490788 w 2952750"/>
              <a:gd name="connsiteY1" fmla="*/ 766762 h 766762"/>
              <a:gd name="connsiteX2" fmla="*/ 2952750 w 2952750"/>
              <a:gd name="connsiteY2" fmla="*/ 0 h 766762"/>
              <a:gd name="connsiteX3" fmla="*/ 376238 w 2952750"/>
              <a:gd name="connsiteY3" fmla="*/ 0 h 766762"/>
              <a:gd name="connsiteX4" fmla="*/ 0 w 2952750"/>
              <a:gd name="connsiteY4" fmla="*/ 766762 h 7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0" h="766762">
                <a:moveTo>
                  <a:pt x="0" y="766762"/>
                </a:moveTo>
                <a:lnTo>
                  <a:pt x="2490788" y="766762"/>
                </a:lnTo>
                <a:lnTo>
                  <a:pt x="2952750" y="0"/>
                </a:lnTo>
                <a:lnTo>
                  <a:pt x="376238" y="0"/>
                </a:lnTo>
                <a:lnTo>
                  <a:pt x="0" y="766762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060859" y="4162426"/>
            <a:ext cx="336958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54857" y="3936208"/>
            <a:ext cx="336958" cy="2673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Box 45"/>
          <p:cNvSpPr txBox="1">
            <a:spLocks noChangeArrowheads="1"/>
          </p:cNvSpPr>
          <p:nvPr/>
        </p:nvSpPr>
        <p:spPr bwMode="auto">
          <a:xfrm>
            <a:off x="533400" y="1612196"/>
            <a:ext cx="8153400" cy="30931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prove :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 is midpoint of AC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Construction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: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line parallel to AB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through C and let it interest PQ produced at R.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Proof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</a:t>
            </a:r>
          </a:p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BC  [given]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BC 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RC  [construction]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RC   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err="1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PBCR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is a parallelogram.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 = RC [Opp. sides of a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baseline="30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gm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But, PB = AP [given]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AP = RC	…(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8" name="Freeform 7"/>
          <p:cNvSpPr/>
          <p:nvPr/>
        </p:nvSpPr>
        <p:spPr>
          <a:xfrm>
            <a:off x="7033514" y="2252663"/>
            <a:ext cx="1209675" cy="757237"/>
          </a:xfrm>
          <a:custGeom>
            <a:avLst/>
            <a:gdLst>
              <a:gd name="connsiteX0" fmla="*/ 764382 w 1209675"/>
              <a:gd name="connsiteY0" fmla="*/ 757237 h 757237"/>
              <a:gd name="connsiteX1" fmla="*/ 0 w 1209675"/>
              <a:gd name="connsiteY1" fmla="*/ 0 h 757237"/>
              <a:gd name="connsiteX2" fmla="*/ 1209675 w 1209675"/>
              <a:gd name="connsiteY2" fmla="*/ 0 h 757237"/>
              <a:gd name="connsiteX3" fmla="*/ 764382 w 1209675"/>
              <a:gd name="connsiteY3" fmla="*/ 757237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75" h="757237">
                <a:moveTo>
                  <a:pt x="764382" y="757237"/>
                </a:moveTo>
                <a:lnTo>
                  <a:pt x="0" y="0"/>
                </a:lnTo>
                <a:lnTo>
                  <a:pt x="1209675" y="0"/>
                </a:lnTo>
                <a:lnTo>
                  <a:pt x="764382" y="757237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10800000">
            <a:off x="7566453" y="2780289"/>
            <a:ext cx="456383" cy="456383"/>
          </a:xfrm>
          <a:prstGeom prst="arc">
            <a:avLst>
              <a:gd name="adj1" fmla="val 2793261"/>
              <a:gd name="adj2" fmla="val 712891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678581" y="1355725"/>
            <a:ext cx="1365250" cy="898525"/>
          </a:xfrm>
          <a:custGeom>
            <a:avLst/>
            <a:gdLst>
              <a:gd name="connsiteX0" fmla="*/ 0 w 1365250"/>
              <a:gd name="connsiteY0" fmla="*/ 898525 h 898525"/>
              <a:gd name="connsiteX1" fmla="*/ 1365250 w 1365250"/>
              <a:gd name="connsiteY1" fmla="*/ 898525 h 898525"/>
              <a:gd name="connsiteX2" fmla="*/ 454025 w 1365250"/>
              <a:gd name="connsiteY2" fmla="*/ 0 h 898525"/>
              <a:gd name="connsiteX3" fmla="*/ 0 w 1365250"/>
              <a:gd name="connsiteY3" fmla="*/ 898525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50" h="898525">
                <a:moveTo>
                  <a:pt x="0" y="898525"/>
                </a:moveTo>
                <a:lnTo>
                  <a:pt x="1365250" y="898525"/>
                </a:lnTo>
                <a:lnTo>
                  <a:pt x="454025" y="0"/>
                </a:lnTo>
                <a:lnTo>
                  <a:pt x="0" y="898525"/>
                </a:lnTo>
                <a:close/>
              </a:path>
            </a:pathLst>
          </a:custGeom>
          <a:solidFill>
            <a:srgbClr val="0099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5892847" y="1116378"/>
            <a:ext cx="456383" cy="456383"/>
          </a:xfrm>
          <a:prstGeom prst="arc">
            <a:avLst>
              <a:gd name="adj1" fmla="val 2793261"/>
              <a:gd name="adj2" fmla="val 712891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10800000">
            <a:off x="6817633" y="2029151"/>
            <a:ext cx="456383" cy="456383"/>
          </a:xfrm>
          <a:prstGeom prst="arc">
            <a:avLst>
              <a:gd name="adj1" fmla="val 10683433"/>
              <a:gd name="adj2" fmla="val 136367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6799042" y="2015985"/>
            <a:ext cx="456383" cy="456383"/>
          </a:xfrm>
          <a:prstGeom prst="arc">
            <a:avLst>
              <a:gd name="adj1" fmla="val 10683433"/>
              <a:gd name="adj2" fmla="val 136367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998594" y="2241053"/>
            <a:ext cx="173034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7797738" y="1764171"/>
            <a:ext cx="736660" cy="12447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180481" y="2195977"/>
            <a:ext cx="453948" cy="350173"/>
            <a:chOff x="8119967" y="1662579"/>
            <a:chExt cx="453948" cy="350173"/>
          </a:xfrm>
        </p:grpSpPr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8119967" y="1704975"/>
              <a:ext cx="453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8129682" y="1662579"/>
              <a:ext cx="92853" cy="928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86000" y="89808"/>
            <a:ext cx="5850645" cy="420053"/>
            <a:chOff x="226810" y="-1232487"/>
            <a:chExt cx="5850645" cy="420053"/>
          </a:xfrm>
        </p:grpSpPr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26810" y="-1232487"/>
              <a:ext cx="4850909" cy="42005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289892" y="-1226543"/>
              <a:ext cx="57875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CONVERSE OF MIDPOINT  THEOREM</a:t>
              </a:r>
              <a:endParaRPr lang="en-US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7918841" y="2559064"/>
            <a:ext cx="216199" cy="1665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86200" y="306069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In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 and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AP  =  RC	[from (</a:t>
            </a:r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)]</a:t>
            </a:r>
          </a:p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=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	[vertically opp. angles]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PAQ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RCQ	[Alternate angles]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  <a:p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AQP  </a:t>
            </a:r>
            <a:r>
              <a:rPr lang="en-US" sz="1500" b="1" dirty="0">
                <a:solidFill>
                  <a:prstClr val="black"/>
                </a:solidFill>
                <a:latin typeface="Symbol" panose="05050102010706020507" pitchFamily="18" charset="2"/>
              </a:rPr>
              <a:t>@  D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CQR	[SAA criterion]</a:t>
            </a:r>
          </a:p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AQ = QC		[C.P.C.T.]</a:t>
            </a:r>
          </a:p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Q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is midpoint of AC</a:t>
            </a:r>
          </a:p>
        </p:txBody>
      </p:sp>
      <p:sp>
        <p:nvSpPr>
          <p:cNvPr id="85" name="Line 48"/>
          <p:cNvSpPr>
            <a:spLocks noChangeShapeType="1"/>
          </p:cNvSpPr>
          <p:nvPr/>
        </p:nvSpPr>
        <p:spPr bwMode="auto">
          <a:xfrm>
            <a:off x="3657600" y="2571751"/>
            <a:ext cx="0" cy="20610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557" y="1352550"/>
            <a:ext cx="69988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Given : In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ABC, P is midpoint of AB and PQ </a:t>
            </a:r>
            <a:r>
              <a:rPr lang="en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BC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175555" y="762649"/>
            <a:ext cx="2943672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9908" y="768222"/>
            <a:ext cx="2501834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>
            <a:off x="5678452" y="2241152"/>
            <a:ext cx="135306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78558" y="539088"/>
            <a:ext cx="6119580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693699" y="538885"/>
            <a:ext cx="1003008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5285970" y="1353751"/>
            <a:ext cx="2501840" cy="1652856"/>
          </a:xfrm>
          <a:prstGeom prst="triangle">
            <a:avLst>
              <a:gd name="adj" fmla="val 3295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960254" y="1075859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981575" y="2838450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772400" y="2876550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15853" y="540699"/>
            <a:ext cx="2102204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414688" y="1669959"/>
            <a:ext cx="2485824" cy="1016220"/>
            <a:chOff x="1354657" y="3132870"/>
            <a:chExt cx="2485824" cy="1016220"/>
          </a:xfrm>
        </p:grpSpPr>
        <p:sp>
          <p:nvSpPr>
            <p:cNvPr id="51" name="Cloud 50"/>
            <p:cNvSpPr/>
            <p:nvPr/>
          </p:nvSpPr>
          <p:spPr>
            <a:xfrm>
              <a:off x="1354657" y="3132870"/>
              <a:ext cx="2485824" cy="101622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side 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5284463" y="1332544"/>
            <a:ext cx="838236" cy="168421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548872" y="545576"/>
            <a:ext cx="866379" cy="3030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15295" y="543723"/>
            <a:ext cx="957022" cy="3030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5608922" y="2185489"/>
            <a:ext cx="109728" cy="109728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5417172" y="2028951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758385" y="1808190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84650" y="2584548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948863" y="545379"/>
            <a:ext cx="3324827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260642" y="2174214"/>
            <a:ext cx="154419" cy="152890"/>
            <a:chOff x="1524000" y="2824666"/>
            <a:chExt cx="228600" cy="26401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524000" y="2824666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524000" y="2951522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422833" y="2933700"/>
            <a:ext cx="154419" cy="152890"/>
            <a:chOff x="1524000" y="2824666"/>
            <a:chExt cx="228600" cy="2640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524000" y="2824666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524000" y="2951522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6924675" y="1924050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567088" y="1822359"/>
            <a:ext cx="2485824" cy="1016220"/>
            <a:chOff x="1354657" y="3132870"/>
            <a:chExt cx="2485824" cy="1016220"/>
          </a:xfrm>
        </p:grpSpPr>
        <p:sp>
          <p:nvSpPr>
            <p:cNvPr id="69" name="Cloud 68"/>
            <p:cNvSpPr/>
            <p:nvPr/>
          </p:nvSpPr>
          <p:spPr>
            <a:xfrm>
              <a:off x="1354657" y="3132870"/>
              <a:ext cx="2485824" cy="101622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Text Box 3"/>
            <p:cNvSpPr txBox="1">
              <a:spLocks noChangeArrowheads="1"/>
            </p:cNvSpPr>
            <p:nvPr/>
          </p:nvSpPr>
          <p:spPr bwMode="auto">
            <a:xfrm>
              <a:off x="1583643" y="3466646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 </a:t>
              </a:r>
              <a:r>
                <a:rPr lang="en-US" sz="1600" b="1" dirty="0" smtClean="0">
                  <a:solidFill>
                    <a:prstClr val="white"/>
                  </a:solidFill>
                  <a:latin typeface="Cambria Math"/>
                  <a:ea typeface="Cambria Math"/>
                </a:rPr>
                <a:t>‖ 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/>
                </a:rPr>
                <a:t>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 flipV="1">
            <a:off x="6111145" y="1347965"/>
            <a:ext cx="1683849" cy="166633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16"/>
          <p:cNvSpPr>
            <a:spLocks noChangeArrowheads="1"/>
          </p:cNvSpPr>
          <p:nvPr/>
        </p:nvSpPr>
        <p:spPr bwMode="auto">
          <a:xfrm>
            <a:off x="6978650" y="2192434"/>
            <a:ext cx="109728" cy="109728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1629" y="526410"/>
            <a:ext cx="6262328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If a line drawn through the midpoint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one side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a triangle is parallel to second side,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then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it bisects the third side.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82765" y="1943100"/>
            <a:ext cx="2665140" cy="1435210"/>
            <a:chOff x="1293574" y="3094770"/>
            <a:chExt cx="2665140" cy="1435210"/>
          </a:xfrm>
        </p:grpSpPr>
        <p:sp>
          <p:nvSpPr>
            <p:cNvPr id="75" name="Cloud 74"/>
            <p:cNvSpPr/>
            <p:nvPr/>
          </p:nvSpPr>
          <p:spPr>
            <a:xfrm>
              <a:off x="1293574" y="3094770"/>
              <a:ext cx="2665140" cy="143521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For proving Q is midpoint of AC, we need to prove AQ = QC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39824" y="2198394"/>
            <a:ext cx="2665140" cy="1435210"/>
            <a:chOff x="1293574" y="3094770"/>
            <a:chExt cx="2665140" cy="1435210"/>
          </a:xfrm>
        </p:grpSpPr>
        <p:sp>
          <p:nvSpPr>
            <p:cNvPr id="79" name="Cloud Callout 78"/>
            <p:cNvSpPr/>
            <p:nvPr/>
          </p:nvSpPr>
          <p:spPr>
            <a:xfrm>
              <a:off x="1293574" y="3094770"/>
              <a:ext cx="2665140" cy="1435210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For proving sides equal, prove triangles congruent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725695" y="2272704"/>
            <a:ext cx="2372556" cy="1256214"/>
            <a:chOff x="1476576" y="3094770"/>
            <a:chExt cx="2372556" cy="1256214"/>
          </a:xfrm>
        </p:grpSpPr>
        <p:sp>
          <p:nvSpPr>
            <p:cNvPr id="83" name="Cloud 82"/>
            <p:cNvSpPr/>
            <p:nvPr/>
          </p:nvSpPr>
          <p:spPr>
            <a:xfrm>
              <a:off x="1490135" y="3094770"/>
              <a:ext cx="2358997" cy="125621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Hence construction is required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949586" y="2307933"/>
            <a:ext cx="2358997" cy="1137234"/>
            <a:chOff x="1490135" y="3060741"/>
            <a:chExt cx="2358997" cy="1137234"/>
          </a:xfrm>
        </p:grpSpPr>
        <p:sp>
          <p:nvSpPr>
            <p:cNvPr id="89" name="Cloud Callout 88"/>
            <p:cNvSpPr/>
            <p:nvPr/>
          </p:nvSpPr>
          <p:spPr>
            <a:xfrm>
              <a:off x="1490135" y="3060741"/>
              <a:ext cx="2358997" cy="1137234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Text Box 3"/>
            <p:cNvSpPr txBox="1">
              <a:spLocks noChangeArrowheads="1"/>
            </p:cNvSpPr>
            <p:nvPr/>
          </p:nvSpPr>
          <p:spPr bwMode="auto">
            <a:xfrm>
              <a:off x="1586834" y="3320132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This can be done in two ways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97810" y="1885950"/>
            <a:ext cx="2358997" cy="1137234"/>
            <a:chOff x="1490135" y="3060741"/>
            <a:chExt cx="2358997" cy="1137234"/>
          </a:xfrm>
        </p:grpSpPr>
        <p:sp>
          <p:nvSpPr>
            <p:cNvPr id="97" name="Cloud Callout 96"/>
            <p:cNvSpPr/>
            <p:nvPr/>
          </p:nvSpPr>
          <p:spPr>
            <a:xfrm>
              <a:off x="1490135" y="3060741"/>
              <a:ext cx="2358997" cy="1137234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 Box 3"/>
            <p:cNvSpPr txBox="1">
              <a:spLocks noChangeArrowheads="1"/>
            </p:cNvSpPr>
            <p:nvPr/>
          </p:nvSpPr>
          <p:spPr bwMode="auto">
            <a:xfrm>
              <a:off x="1586834" y="3320132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Through ‘Q’ draw QR || AB, B-R-C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9" name="Line 13"/>
          <p:cNvSpPr>
            <a:spLocks noChangeShapeType="1"/>
          </p:cNvSpPr>
          <p:nvPr/>
        </p:nvSpPr>
        <p:spPr bwMode="auto">
          <a:xfrm flipH="1">
            <a:off x="6382687" y="2263377"/>
            <a:ext cx="642376" cy="107037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6517838" y="2952750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003953" y="2876550"/>
            <a:ext cx="987032" cy="660453"/>
            <a:chOff x="2510308" y="3175041"/>
            <a:chExt cx="987032" cy="660453"/>
          </a:xfrm>
        </p:grpSpPr>
        <p:sp>
          <p:nvSpPr>
            <p:cNvPr id="103" name="Cloud Callout 102"/>
            <p:cNvSpPr/>
            <p:nvPr/>
          </p:nvSpPr>
          <p:spPr>
            <a:xfrm>
              <a:off x="2521689" y="3175041"/>
              <a:ext cx="975651" cy="654243"/>
            </a:xfrm>
            <a:prstGeom prst="clou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2510308" y="3320132"/>
              <a:ext cx="987032" cy="515362"/>
            </a:xfrm>
            <a:prstGeom prst="clou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 pitchFamily="18" charset="0"/>
                </a:rPr>
                <a:t>OR</a:t>
              </a:r>
              <a:endParaRPr lang="en-US" sz="1600" b="1" dirty="0">
                <a:latin typeface="Bookman Old Style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959964" y="2346989"/>
            <a:ext cx="2358997" cy="955865"/>
            <a:chOff x="1426635" y="3120170"/>
            <a:chExt cx="2358997" cy="955865"/>
          </a:xfrm>
        </p:grpSpPr>
        <p:sp>
          <p:nvSpPr>
            <p:cNvPr id="106" name="Cloud Callout 105"/>
            <p:cNvSpPr/>
            <p:nvPr/>
          </p:nvSpPr>
          <p:spPr>
            <a:xfrm>
              <a:off x="1426635" y="3120170"/>
              <a:ext cx="2358997" cy="955865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</a:t>
              </a:r>
              <a:r>
                <a:rPr lang="en-US" sz="1600" b="1" dirty="0" err="1" smtClean="0">
                  <a:solidFill>
                    <a:prstClr val="white"/>
                  </a:solidFill>
                  <a:latin typeface="Wingdings" panose="05000000000000000000" pitchFamily="2" charset="2"/>
                </a:rPr>
                <a:t>o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</a:rPr>
                <a:t>PBCR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376598" y="3184327"/>
            <a:ext cx="2358997" cy="955865"/>
            <a:chOff x="1426635" y="3120170"/>
            <a:chExt cx="2358997" cy="955865"/>
          </a:xfrm>
        </p:grpSpPr>
        <p:sp>
          <p:nvSpPr>
            <p:cNvPr id="109" name="Cloud Callout 108"/>
            <p:cNvSpPr/>
            <p:nvPr/>
          </p:nvSpPr>
          <p:spPr>
            <a:xfrm>
              <a:off x="1426635" y="3120170"/>
              <a:ext cx="2358997" cy="955865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|| BC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639278" y="3646093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 \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PR || BC</a:t>
            </a:r>
            <a:endParaRPr lang="en-US" sz="1600" dirty="0"/>
          </a:p>
        </p:txBody>
      </p:sp>
      <p:sp>
        <p:nvSpPr>
          <p:cNvPr id="111" name="Line 2"/>
          <p:cNvSpPr>
            <a:spLocks noChangeShapeType="1"/>
          </p:cNvSpPr>
          <p:nvPr/>
        </p:nvSpPr>
        <p:spPr bwMode="auto">
          <a:xfrm>
            <a:off x="5657850" y="2241550"/>
            <a:ext cx="135306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Line 2"/>
          <p:cNvSpPr>
            <a:spLocks noChangeShapeType="1"/>
          </p:cNvSpPr>
          <p:nvPr/>
        </p:nvSpPr>
        <p:spPr bwMode="auto">
          <a:xfrm>
            <a:off x="5282584" y="3007232"/>
            <a:ext cx="250752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Line 2"/>
          <p:cNvSpPr>
            <a:spLocks noChangeShapeType="1"/>
          </p:cNvSpPr>
          <p:nvPr/>
        </p:nvSpPr>
        <p:spPr bwMode="auto">
          <a:xfrm>
            <a:off x="5680550" y="2241815"/>
            <a:ext cx="258350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458849" y="3461142"/>
            <a:ext cx="2358997" cy="955865"/>
            <a:chOff x="1426635" y="3120170"/>
            <a:chExt cx="2358997" cy="955865"/>
          </a:xfrm>
        </p:grpSpPr>
        <p:sp>
          <p:nvSpPr>
            <p:cNvPr id="116" name="Cloud Callout 115"/>
            <p:cNvSpPr/>
            <p:nvPr/>
          </p:nvSpPr>
          <p:spPr>
            <a:xfrm>
              <a:off x="1426635" y="3120170"/>
              <a:ext cx="2358997" cy="955865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 || RC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721529" y="3922908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 \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PB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||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RC</a:t>
            </a:r>
            <a:endParaRPr lang="en-US" sz="16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7803685" y="2221592"/>
            <a:ext cx="466664" cy="78471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279009" y="1341838"/>
            <a:ext cx="846618" cy="1667539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384800" y="2584450"/>
            <a:ext cx="223211" cy="96872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58385" y="1808190"/>
            <a:ext cx="223211" cy="96872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000073" y="3429000"/>
            <a:ext cx="3631515" cy="1299009"/>
            <a:chOff x="1474778" y="2950458"/>
            <a:chExt cx="3631515" cy="1299009"/>
          </a:xfrm>
        </p:grpSpPr>
        <p:sp>
          <p:nvSpPr>
            <p:cNvPr id="124" name="Cloud Callout 123"/>
            <p:cNvSpPr/>
            <p:nvPr/>
          </p:nvSpPr>
          <p:spPr>
            <a:xfrm>
              <a:off x="1474778" y="2950458"/>
              <a:ext cx="3631515" cy="1299009"/>
            </a:xfrm>
            <a:prstGeom prst="cloudCallout">
              <a:avLst>
                <a:gd name="adj1" fmla="val 60808"/>
                <a:gd name="adj2" fmla="val -4117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Text Box 3"/>
            <p:cNvSpPr txBox="1">
              <a:spLocks noChangeArrowheads="1"/>
            </p:cNvSpPr>
            <p:nvPr/>
          </p:nvSpPr>
          <p:spPr bwMode="auto">
            <a:xfrm>
              <a:off x="1651839" y="3160008"/>
              <a:ext cx="343053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Draw line parallel to AB 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through C and let it interest PQ produced at R.</a:t>
              </a:r>
            </a:p>
          </p:txBody>
        </p:sp>
      </p:grpSp>
      <p:pic>
        <p:nvPicPr>
          <p:cNvPr id="1026" name="Picture 2" descr="http://vector.me/files/images/1/0/103281/green_check_mark_clip_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06" y="3257550"/>
            <a:ext cx="587594" cy="676768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/>
          <p:cNvGrpSpPr/>
          <p:nvPr/>
        </p:nvGrpSpPr>
        <p:grpSpPr>
          <a:xfrm>
            <a:off x="2323660" y="2546150"/>
            <a:ext cx="2358997" cy="955865"/>
            <a:chOff x="1426635" y="3120170"/>
            <a:chExt cx="2358997" cy="955865"/>
          </a:xfrm>
        </p:grpSpPr>
        <p:sp>
          <p:nvSpPr>
            <p:cNvPr id="127" name="Cloud Callout 126"/>
            <p:cNvSpPr/>
            <p:nvPr/>
          </p:nvSpPr>
          <p:spPr>
            <a:xfrm>
              <a:off x="1426635" y="3120170"/>
              <a:ext cx="2358997" cy="955865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</a:t>
              </a:r>
              <a:r>
                <a:rPr lang="en-US" sz="16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AQP and </a:t>
              </a:r>
              <a:r>
                <a:rPr lang="en-US" sz="16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CQR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3" name="Straight Connector 112"/>
          <p:cNvCxnSpPr/>
          <p:nvPr/>
        </p:nvCxnSpPr>
        <p:spPr>
          <a:xfrm flipV="1">
            <a:off x="5281722" y="2236519"/>
            <a:ext cx="401541" cy="768334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500"/>
                            </p:stCondLst>
                            <p:childTnLst>
                              <p:par>
                                <p:cTn id="5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94" grpId="0" animBg="1"/>
      <p:bldP spid="94" grpId="1" animBg="1"/>
      <p:bldP spid="93" grpId="0" animBg="1"/>
      <p:bldP spid="93" grpId="1" animBg="1"/>
      <p:bldP spid="92" grpId="0" animBg="1"/>
      <p:bldP spid="92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78" grpId="0" animBg="1"/>
      <p:bldP spid="85" grpId="0" animBg="1"/>
      <p:bldP spid="3" grpId="0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/>
      <p:bldP spid="47" grpId="0"/>
      <p:bldP spid="48" grpId="0"/>
      <p:bldP spid="49" grpId="0" animBg="1"/>
      <p:bldP spid="49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/>
      <p:bldP spid="60" grpId="0" animBg="1"/>
      <p:bldP spid="60" grpId="1" animBg="1"/>
      <p:bldP spid="67" grpId="0"/>
      <p:bldP spid="73" grpId="0" animBg="1"/>
      <p:bldP spid="73" grpId="1" animBg="1"/>
      <p:bldP spid="88" grpId="0"/>
      <p:bldP spid="99" grpId="0" animBg="1"/>
      <p:bldP spid="99" grpId="1" animBg="1"/>
      <p:bldP spid="100" grpId="0"/>
      <p:bldP spid="100" grpId="1"/>
      <p:bldP spid="4" grpId="0"/>
      <p:bldP spid="4" grpId="1"/>
      <p:bldP spid="111" grpId="0" animBg="1"/>
      <p:bldP spid="111" grpId="1" animBg="1"/>
      <p:bldP spid="112" grpId="0" animBg="1"/>
      <p:bldP spid="112" grpId="1" animBg="1"/>
      <p:bldP spid="112" grpId="2" animBg="1"/>
      <p:bldP spid="114" grpId="0" animBg="1"/>
      <p:bldP spid="114" grpId="1" animBg="1"/>
      <p:bldP spid="118" grpId="0"/>
      <p:bldP spid="1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95600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41225</TotalTime>
  <Words>1917</Words>
  <Application>Microsoft Office PowerPoint</Application>
  <PresentationFormat>On-screen Show (16:9)</PresentationFormat>
  <Paragraphs>370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Book Antiqua</vt:lpstr>
      <vt:lpstr>Bookman Old Style</vt:lpstr>
      <vt:lpstr>Calibri</vt:lpstr>
      <vt:lpstr>Cambria Math</vt:lpstr>
      <vt:lpstr>Comic Sans MS</vt:lpstr>
      <vt:lpstr>Symbol</vt:lpstr>
      <vt:lpstr>Wingdings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Vipul3</dc:creator>
  <cp:lastModifiedBy>T.S BORA</cp:lastModifiedBy>
  <cp:revision>448</cp:revision>
  <dcterms:created xsi:type="dcterms:W3CDTF">2014-06-07T09:13:45Z</dcterms:created>
  <dcterms:modified xsi:type="dcterms:W3CDTF">2022-04-23T04:00:54Z</dcterms:modified>
</cp:coreProperties>
</file>