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9" r:id="rId3"/>
  </p:sldMasterIdLst>
  <p:notesMasterIdLst>
    <p:notesMasterId r:id="rId17"/>
  </p:notesMasterIdLst>
  <p:sldIdLst>
    <p:sldId id="486" r:id="rId4"/>
    <p:sldId id="412" r:id="rId5"/>
    <p:sldId id="498" r:id="rId6"/>
    <p:sldId id="335" r:id="rId7"/>
    <p:sldId id="488" r:id="rId8"/>
    <p:sldId id="336" r:id="rId9"/>
    <p:sldId id="489" r:id="rId10"/>
    <p:sldId id="337" r:id="rId11"/>
    <p:sldId id="490" r:id="rId12"/>
    <p:sldId id="351" r:id="rId13"/>
    <p:sldId id="491" r:id="rId14"/>
    <p:sldId id="434" r:id="rId15"/>
    <p:sldId id="499" r:id="rId16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/>
        </p14:section>
        <p14:section name="Untitled Section" id="{4ECD3218-7372-4430-8943-AEAC59B493B7}">
          <p14:sldIdLst>
            <p14:sldId id="486"/>
            <p14:sldId id="412"/>
            <p14:sldId id="498"/>
            <p14:sldId id="335"/>
            <p14:sldId id="488"/>
            <p14:sldId id="336"/>
            <p14:sldId id="489"/>
            <p14:sldId id="337"/>
            <p14:sldId id="490"/>
            <p14:sldId id="351"/>
            <p14:sldId id="491"/>
            <p14:sldId id="434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47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11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1.xml"/><Relationship Id="rId117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78.xml"/><Relationship Id="rId68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99.xml"/><Relationship Id="rId89" Type="http://schemas.openxmlformats.org/officeDocument/2006/relationships/slideLayout" Target="../slideLayouts/slideLayout104.xml"/><Relationship Id="rId112" Type="http://schemas.openxmlformats.org/officeDocument/2006/relationships/slideLayout" Target="../slideLayouts/slideLayout127.xml"/><Relationship Id="rId133" Type="http://schemas.openxmlformats.org/officeDocument/2006/relationships/slideLayout" Target="../slideLayouts/slideLayout148.xml"/><Relationship Id="rId138" Type="http://schemas.openxmlformats.org/officeDocument/2006/relationships/slideLayout" Target="../slideLayouts/slideLayout153.xml"/><Relationship Id="rId154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31.xml"/><Relationship Id="rId107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8.xml"/><Relationship Id="rId58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89.xml"/><Relationship Id="rId79" Type="http://schemas.openxmlformats.org/officeDocument/2006/relationships/slideLayout" Target="../slideLayouts/slideLayout94.xml"/><Relationship Id="rId102" Type="http://schemas.openxmlformats.org/officeDocument/2006/relationships/slideLayout" Target="../slideLayouts/slideLayout117.xml"/><Relationship Id="rId123" Type="http://schemas.openxmlformats.org/officeDocument/2006/relationships/slideLayout" Target="../slideLayouts/slideLayout138.xml"/><Relationship Id="rId128" Type="http://schemas.openxmlformats.org/officeDocument/2006/relationships/slideLayout" Target="../slideLayouts/slideLayout143.xml"/><Relationship Id="rId144" Type="http://schemas.openxmlformats.org/officeDocument/2006/relationships/slideLayout" Target="../slideLayouts/slideLayout159.xml"/><Relationship Id="rId149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20.xml"/><Relationship Id="rId90" Type="http://schemas.openxmlformats.org/officeDocument/2006/relationships/slideLayout" Target="../slideLayouts/slideLayout105.xml"/><Relationship Id="rId95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79.xml"/><Relationship Id="rId69" Type="http://schemas.openxmlformats.org/officeDocument/2006/relationships/slideLayout" Target="../slideLayouts/slideLayout84.xml"/><Relationship Id="rId113" Type="http://schemas.openxmlformats.org/officeDocument/2006/relationships/slideLayout" Target="../slideLayouts/slideLayout128.xml"/><Relationship Id="rId118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49.xml"/><Relationship Id="rId139" Type="http://schemas.openxmlformats.org/officeDocument/2006/relationships/slideLayout" Target="../slideLayouts/slideLayout154.xml"/><Relationship Id="rId80" Type="http://schemas.openxmlformats.org/officeDocument/2006/relationships/slideLayout" Target="../slideLayouts/slideLayout95.xml"/><Relationship Id="rId85" Type="http://schemas.openxmlformats.org/officeDocument/2006/relationships/slideLayout" Target="../slideLayouts/slideLayout100.xml"/><Relationship Id="rId150" Type="http://schemas.openxmlformats.org/officeDocument/2006/relationships/slideLayout" Target="../slideLayouts/slideLayout165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59" Type="http://schemas.openxmlformats.org/officeDocument/2006/relationships/slideLayout" Target="../slideLayouts/slideLayout74.xml"/><Relationship Id="rId67" Type="http://schemas.openxmlformats.org/officeDocument/2006/relationships/slideLayout" Target="../slideLayouts/slideLayout82.xml"/><Relationship Id="rId103" Type="http://schemas.openxmlformats.org/officeDocument/2006/relationships/slideLayout" Target="../slideLayouts/slideLayout118.xml"/><Relationship Id="rId108" Type="http://schemas.openxmlformats.org/officeDocument/2006/relationships/slideLayout" Target="../slideLayouts/slideLayout123.xml"/><Relationship Id="rId116" Type="http://schemas.openxmlformats.org/officeDocument/2006/relationships/slideLayout" Target="../slideLayouts/slideLayout131.xml"/><Relationship Id="rId124" Type="http://schemas.openxmlformats.org/officeDocument/2006/relationships/slideLayout" Target="../slideLayouts/slideLayout139.xml"/><Relationship Id="rId129" Type="http://schemas.openxmlformats.org/officeDocument/2006/relationships/slideLayout" Target="../slideLayouts/slideLayout144.xml"/><Relationship Id="rId137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54" Type="http://schemas.openxmlformats.org/officeDocument/2006/relationships/slideLayout" Target="../slideLayouts/slideLayout69.xml"/><Relationship Id="rId62" Type="http://schemas.openxmlformats.org/officeDocument/2006/relationships/slideLayout" Target="../slideLayouts/slideLayout77.xml"/><Relationship Id="rId70" Type="http://schemas.openxmlformats.org/officeDocument/2006/relationships/slideLayout" Target="../slideLayouts/slideLayout85.xml"/><Relationship Id="rId75" Type="http://schemas.openxmlformats.org/officeDocument/2006/relationships/slideLayout" Target="../slideLayouts/slideLayout90.xml"/><Relationship Id="rId83" Type="http://schemas.openxmlformats.org/officeDocument/2006/relationships/slideLayout" Target="../slideLayouts/slideLayout98.xml"/><Relationship Id="rId88" Type="http://schemas.openxmlformats.org/officeDocument/2006/relationships/slideLayout" Target="../slideLayouts/slideLayout103.xml"/><Relationship Id="rId91" Type="http://schemas.openxmlformats.org/officeDocument/2006/relationships/slideLayout" Target="../slideLayouts/slideLayout106.xml"/><Relationship Id="rId96" Type="http://schemas.openxmlformats.org/officeDocument/2006/relationships/slideLayout" Target="../slideLayouts/slideLayout111.xml"/><Relationship Id="rId111" Type="http://schemas.openxmlformats.org/officeDocument/2006/relationships/slideLayout" Target="../slideLayouts/slideLayout126.xml"/><Relationship Id="rId132" Type="http://schemas.openxmlformats.org/officeDocument/2006/relationships/slideLayout" Target="../slideLayouts/slideLayout147.xml"/><Relationship Id="rId140" Type="http://schemas.openxmlformats.org/officeDocument/2006/relationships/slideLayout" Target="../slideLayouts/slideLayout155.xml"/><Relationship Id="rId145" Type="http://schemas.openxmlformats.org/officeDocument/2006/relationships/slideLayout" Target="../slideLayouts/slideLayout160.xml"/><Relationship Id="rId153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57" Type="http://schemas.openxmlformats.org/officeDocument/2006/relationships/slideLayout" Target="../slideLayouts/slideLayout72.xml"/><Relationship Id="rId106" Type="http://schemas.openxmlformats.org/officeDocument/2006/relationships/slideLayout" Target="../slideLayouts/slideLayout121.xml"/><Relationship Id="rId114" Type="http://schemas.openxmlformats.org/officeDocument/2006/relationships/slideLayout" Target="../slideLayouts/slideLayout129.xml"/><Relationship Id="rId119" Type="http://schemas.openxmlformats.org/officeDocument/2006/relationships/slideLayout" Target="../slideLayouts/slideLayout134.xml"/><Relationship Id="rId127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75.xml"/><Relationship Id="rId65" Type="http://schemas.openxmlformats.org/officeDocument/2006/relationships/slideLayout" Target="../slideLayouts/slideLayout80.xml"/><Relationship Id="rId73" Type="http://schemas.openxmlformats.org/officeDocument/2006/relationships/slideLayout" Target="../slideLayouts/slideLayout88.xml"/><Relationship Id="rId78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6.xml"/><Relationship Id="rId86" Type="http://schemas.openxmlformats.org/officeDocument/2006/relationships/slideLayout" Target="../slideLayouts/slideLayout101.xml"/><Relationship Id="rId94" Type="http://schemas.openxmlformats.org/officeDocument/2006/relationships/slideLayout" Target="../slideLayouts/slideLayout109.xml"/><Relationship Id="rId99" Type="http://schemas.openxmlformats.org/officeDocument/2006/relationships/slideLayout" Target="../slideLayouts/slideLayout114.xml"/><Relationship Id="rId101" Type="http://schemas.openxmlformats.org/officeDocument/2006/relationships/slideLayout" Target="../slideLayouts/slideLayout116.xml"/><Relationship Id="rId122" Type="http://schemas.openxmlformats.org/officeDocument/2006/relationships/slideLayout" Target="../slideLayouts/slideLayout137.xml"/><Relationship Id="rId130" Type="http://schemas.openxmlformats.org/officeDocument/2006/relationships/slideLayout" Target="../slideLayouts/slideLayout145.xml"/><Relationship Id="rId135" Type="http://schemas.openxmlformats.org/officeDocument/2006/relationships/slideLayout" Target="../slideLayouts/slideLayout150.xml"/><Relationship Id="rId143" Type="http://schemas.openxmlformats.org/officeDocument/2006/relationships/slideLayout" Target="../slideLayouts/slideLayout158.xml"/><Relationship Id="rId148" Type="http://schemas.openxmlformats.org/officeDocument/2006/relationships/slideLayout" Target="../slideLayouts/slideLayout163.xml"/><Relationship Id="rId151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54.xml"/><Relationship Id="rId109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65.xml"/><Relationship Id="rId55" Type="http://schemas.openxmlformats.org/officeDocument/2006/relationships/slideLayout" Target="../slideLayouts/slideLayout70.xml"/><Relationship Id="rId76" Type="http://schemas.openxmlformats.org/officeDocument/2006/relationships/slideLayout" Target="../slideLayouts/slideLayout91.xml"/><Relationship Id="rId97" Type="http://schemas.openxmlformats.org/officeDocument/2006/relationships/slideLayout" Target="../slideLayouts/slideLayout112.xml"/><Relationship Id="rId104" Type="http://schemas.openxmlformats.org/officeDocument/2006/relationships/slideLayout" Target="../slideLayouts/slideLayout119.xml"/><Relationship Id="rId120" Type="http://schemas.openxmlformats.org/officeDocument/2006/relationships/slideLayout" Target="../slideLayouts/slideLayout135.xml"/><Relationship Id="rId125" Type="http://schemas.openxmlformats.org/officeDocument/2006/relationships/slideLayout" Target="../slideLayouts/slideLayout140.xml"/><Relationship Id="rId141" Type="http://schemas.openxmlformats.org/officeDocument/2006/relationships/slideLayout" Target="../slideLayouts/slideLayout156.xml"/><Relationship Id="rId14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22.xml"/><Relationship Id="rId71" Type="http://schemas.openxmlformats.org/officeDocument/2006/relationships/slideLayout" Target="../slideLayouts/slideLayout86.xml"/><Relationship Id="rId9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66" Type="http://schemas.openxmlformats.org/officeDocument/2006/relationships/slideLayout" Target="../slideLayouts/slideLayout81.xml"/><Relationship Id="rId87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25.xml"/><Relationship Id="rId115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46.xml"/><Relationship Id="rId136" Type="http://schemas.openxmlformats.org/officeDocument/2006/relationships/slideLayout" Target="../slideLayouts/slideLayout151.xml"/><Relationship Id="rId61" Type="http://schemas.openxmlformats.org/officeDocument/2006/relationships/slideLayout" Target="../slideLayouts/slideLayout76.xml"/><Relationship Id="rId82" Type="http://schemas.openxmlformats.org/officeDocument/2006/relationships/slideLayout" Target="../slideLayouts/slideLayout97.xml"/><Relationship Id="rId152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56" Type="http://schemas.openxmlformats.org/officeDocument/2006/relationships/slideLayout" Target="../slideLayouts/slideLayout71.xml"/><Relationship Id="rId77" Type="http://schemas.openxmlformats.org/officeDocument/2006/relationships/slideLayout" Target="../slideLayouts/slideLayout92.xml"/><Relationship Id="rId100" Type="http://schemas.openxmlformats.org/officeDocument/2006/relationships/slideLayout" Target="../slideLayouts/slideLayout115.xml"/><Relationship Id="rId105" Type="http://schemas.openxmlformats.org/officeDocument/2006/relationships/slideLayout" Target="../slideLayouts/slideLayout120.xml"/><Relationship Id="rId126" Type="http://schemas.openxmlformats.org/officeDocument/2006/relationships/slideLayout" Target="../slideLayouts/slideLayout141.xml"/><Relationship Id="rId14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Relationship Id="rId72" Type="http://schemas.openxmlformats.org/officeDocument/2006/relationships/slideLayout" Target="../slideLayouts/slideLayout87.xml"/><Relationship Id="rId93" Type="http://schemas.openxmlformats.org/officeDocument/2006/relationships/slideLayout" Target="../slideLayouts/slideLayout108.xml"/><Relationship Id="rId98" Type="http://schemas.openxmlformats.org/officeDocument/2006/relationships/slideLayout" Target="../slideLayouts/slideLayout113.xml"/><Relationship Id="rId121" Type="http://schemas.openxmlformats.org/officeDocument/2006/relationships/slideLayout" Target="../slideLayouts/slideLayout136.xml"/><Relationship Id="rId14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8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1764792" y="1948919"/>
            <a:ext cx="734397" cy="25879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omic Sans MS" pitchFamily="66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764792" y="2540167"/>
            <a:ext cx="734397" cy="25879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omic Sans MS" pitchFamily="66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48492" y="3088261"/>
            <a:ext cx="1715308" cy="25879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omic Sans MS" pitchFamily="66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108403" y="1342390"/>
            <a:ext cx="759554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3276601" y="1337310"/>
            <a:ext cx="635000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hord 114"/>
          <p:cNvSpPr/>
          <p:nvPr/>
        </p:nvSpPr>
        <p:spPr>
          <a:xfrm>
            <a:off x="7164296" y="1072995"/>
            <a:ext cx="1524000" cy="1447800"/>
          </a:xfrm>
          <a:prstGeom prst="chord">
            <a:avLst>
              <a:gd name="adj1" fmla="val 503716"/>
              <a:gd name="adj2" fmla="val 17591918"/>
            </a:avLst>
          </a:prstGeom>
          <a:solidFill>
            <a:srgbClr val="00B0F0">
              <a:alpha val="4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3" name="Chord 92"/>
          <p:cNvSpPr/>
          <p:nvPr/>
        </p:nvSpPr>
        <p:spPr>
          <a:xfrm>
            <a:off x="5295900" y="462190"/>
            <a:ext cx="2362200" cy="2362200"/>
          </a:xfrm>
          <a:prstGeom prst="chord">
            <a:avLst>
              <a:gd name="adj1" fmla="val 16581407"/>
              <a:gd name="adj2" fmla="val 11952741"/>
            </a:avLst>
          </a:prstGeom>
          <a:solidFill>
            <a:srgbClr val="00B0F0">
              <a:alpha val="4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276600" y="1343516"/>
            <a:ext cx="1626957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78140" y="1072054"/>
            <a:ext cx="4260585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768615" y="794703"/>
            <a:ext cx="3955785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743075" y="530225"/>
            <a:ext cx="3286125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771525" y="530543"/>
            <a:ext cx="968640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87957" y="260350"/>
            <a:ext cx="3735558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49188" y="4075575"/>
            <a:ext cx="186224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6420" y="217259"/>
            <a:ext cx="4724400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	Two circles intersect at two points </a:t>
            </a:r>
          </a:p>
          <a:p>
            <a:pPr marL="288925" indent="-288925"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B and C. Through B, two line segments </a:t>
            </a:r>
          </a:p>
          <a:p>
            <a:pPr marL="288925" indent="-288925"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ABD and PBQ are drawn to intersect </a:t>
            </a:r>
          </a:p>
          <a:p>
            <a:pPr marL="288925" indent="-288925"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the circles at A, D and P, Q respectively </a:t>
            </a:r>
          </a:p>
          <a:p>
            <a:pPr marL="288925" indent="-288925"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(see figure). Prove that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ACP =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QCD.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63800" y="189436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[</a:t>
            </a:r>
            <a:r>
              <a:rPr lang="en-US" sz="1600" dirty="0" smtClean="0">
                <a:latin typeface="Bookman Old Style" pitchFamily="18" charset="0"/>
                <a:sym typeface="MT Extra"/>
              </a:rPr>
              <a:t></a:t>
            </a:r>
            <a:r>
              <a:rPr lang="en-US" sz="1600" dirty="0" smtClean="0">
                <a:latin typeface="Bookman Old Style" pitchFamily="18" charset="0"/>
              </a:rPr>
              <a:t> Angles in the same segment are equal.]</a:t>
            </a:r>
            <a:endParaRPr lang="en-US" sz="16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102225" y="166401"/>
            <a:ext cx="3889375" cy="2661307"/>
            <a:chOff x="4688397" y="215243"/>
            <a:chExt cx="3889375" cy="2661307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7025640" y="1962150"/>
              <a:ext cx="1234440" cy="449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953000" y="1181100"/>
              <a:ext cx="2834640" cy="114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890135" y="514350"/>
              <a:ext cx="2362200" cy="2362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050694" y="166999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88397" y="1072363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752304" y="1123950"/>
              <a:ext cx="1524000" cy="1447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endCxn id="56" idx="0"/>
            </p:cNvCxnSpPr>
            <p:nvPr/>
          </p:nvCxnSpPr>
          <p:spPr>
            <a:xfrm>
              <a:off x="4957572" y="1299210"/>
              <a:ext cx="2076374" cy="1111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6793230" y="1409700"/>
              <a:ext cx="121158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72200" y="514350"/>
              <a:ext cx="20955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5669280" y="1040130"/>
              <a:ext cx="1844040" cy="822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7061200" y="843534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41465" y="215243"/>
              <a:ext cx="32092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P</a:t>
              </a:r>
              <a:endParaRPr 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54470" y="917760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29600" y="1802891"/>
              <a:ext cx="34817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Q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65470" y="2410385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7490558" y="18204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-279135" y="1900464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ACP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0165" y="1900464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ABP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292608" y="2490470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QCD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26692" y="2490470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QBD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-298704" y="3047012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ABP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20596" y="3047012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QBD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85972" y="2158679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…  (1)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377625" y="3606800"/>
            <a:ext cx="884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2000" y="360680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From (1), (2) and (3), we have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52400" y="4083277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ACP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66900" y="4064000"/>
            <a:ext cx="1000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QCD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31668" y="3048382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[vertically opp. angles]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435166" y="165735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600" b="1" dirty="0" smtClean="0">
                <a:latin typeface="Bookman Old Style" pitchFamily="18" charset="0"/>
              </a:rPr>
              <a:t>Sol.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304346" y="467804"/>
            <a:ext cx="2362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163657" y="107569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75028" y="794692"/>
            <a:ext cx="332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79298" y="2361543"/>
            <a:ext cx="33695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356447" y="1131570"/>
            <a:ext cx="2834640" cy="11433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584537" y="468630"/>
            <a:ext cx="2095500" cy="14478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5337" y="1245870"/>
            <a:ext cx="2076374" cy="1111175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6089237" y="1004570"/>
            <a:ext cx="1844040" cy="82296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440517" y="1913382"/>
            <a:ext cx="1234440" cy="44958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7208107" y="1360932"/>
            <a:ext cx="1211580" cy="7620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rot="15711241">
            <a:off x="7197658" y="2040322"/>
            <a:ext cx="265806" cy="33078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Arc 97"/>
          <p:cNvSpPr/>
          <p:nvPr/>
        </p:nvSpPr>
        <p:spPr>
          <a:xfrm>
            <a:off x="7435404" y="2177468"/>
            <a:ext cx="214312" cy="2667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0" name="Straight Connector 99"/>
          <p:cNvCxnSpPr/>
          <p:nvPr/>
        </p:nvCxnSpPr>
        <p:spPr>
          <a:xfrm rot="60000" flipV="1">
            <a:off x="5378037" y="1143000"/>
            <a:ext cx="2194560" cy="11433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-240000">
            <a:off x="6633396" y="452015"/>
            <a:ext cx="914400" cy="72479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163791" y="904268"/>
            <a:ext cx="32092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0777" y="1891030"/>
            <a:ext cx="32092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rot="-120000">
            <a:off x="7608927" y="1140381"/>
            <a:ext cx="1051560" cy="7874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-120000">
            <a:off x="7592917" y="1144270"/>
            <a:ext cx="59436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539577" y="1962150"/>
            <a:ext cx="32092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676737" y="1047750"/>
            <a:ext cx="32092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463800" y="2472115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[</a:t>
            </a:r>
            <a:r>
              <a:rPr lang="en-US" sz="1600" dirty="0" smtClean="0">
                <a:latin typeface="Bookman Old Style" pitchFamily="18" charset="0"/>
                <a:sym typeface="MT Extra"/>
              </a:rPr>
              <a:t></a:t>
            </a:r>
            <a:r>
              <a:rPr lang="en-US" sz="1600" dirty="0" smtClean="0">
                <a:latin typeface="Bookman Old Style" pitchFamily="18" charset="0"/>
              </a:rPr>
              <a:t> Angles in the same segment are equal.]</a:t>
            </a:r>
            <a:endParaRPr lang="en-US" sz="1600" dirty="0"/>
          </a:p>
        </p:txBody>
      </p:sp>
      <p:sp>
        <p:nvSpPr>
          <p:cNvPr id="121" name="Rectangle 120"/>
          <p:cNvSpPr/>
          <p:nvPr/>
        </p:nvSpPr>
        <p:spPr>
          <a:xfrm>
            <a:off x="4485972" y="2755900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…  (2)</a:t>
            </a:r>
            <a:endParaRPr lang="en-US" sz="1600" dirty="0"/>
          </a:p>
        </p:txBody>
      </p:sp>
      <p:sp>
        <p:nvSpPr>
          <p:cNvPr id="122" name="Rectangle 121"/>
          <p:cNvSpPr/>
          <p:nvPr/>
        </p:nvSpPr>
        <p:spPr>
          <a:xfrm>
            <a:off x="4485815" y="3194050"/>
            <a:ext cx="83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…  (3) </a:t>
            </a:r>
            <a:endParaRPr lang="en-US" sz="1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2560974" y="1650019"/>
            <a:ext cx="2613625" cy="1151841"/>
            <a:chOff x="5433525" y="3345361"/>
            <a:chExt cx="2613625" cy="1151841"/>
          </a:xfrm>
        </p:grpSpPr>
        <p:sp>
          <p:nvSpPr>
            <p:cNvPr id="84" name="Cloud 83"/>
            <p:cNvSpPr/>
            <p:nvPr/>
          </p:nvSpPr>
          <p:spPr>
            <a:xfrm>
              <a:off x="5511440" y="3345361"/>
              <a:ext cx="2519359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33525" y="3640864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ACP lies in segment ACP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V="1">
            <a:off x="5381314" y="468630"/>
            <a:ext cx="1234440" cy="7708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33004" y="2625807"/>
            <a:ext cx="3189187" cy="1151841"/>
            <a:chOff x="5121012" y="3345361"/>
            <a:chExt cx="3189187" cy="1151841"/>
          </a:xfrm>
        </p:grpSpPr>
        <p:sp>
          <p:nvSpPr>
            <p:cNvPr id="102" name="Cloud 101"/>
            <p:cNvSpPr/>
            <p:nvPr/>
          </p:nvSpPr>
          <p:spPr>
            <a:xfrm>
              <a:off x="5121012" y="3345361"/>
              <a:ext cx="3189187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90076" y="3628507"/>
              <a:ext cx="27399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Even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ABP lies in the same segment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64909" y="3696670"/>
            <a:ext cx="2657282" cy="914400"/>
            <a:chOff x="5121013" y="3345362"/>
            <a:chExt cx="2657282" cy="914400"/>
          </a:xfrm>
        </p:grpSpPr>
        <p:sp>
          <p:nvSpPr>
            <p:cNvPr id="105" name="Cloud 104"/>
            <p:cNvSpPr/>
            <p:nvPr/>
          </p:nvSpPr>
          <p:spPr>
            <a:xfrm>
              <a:off x="5121013" y="3345362"/>
              <a:ext cx="2657282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214938" y="3628507"/>
              <a:ext cx="2323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\  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ACP =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ABP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775308" y="1868247"/>
            <a:ext cx="2659059" cy="1151841"/>
            <a:chOff x="5371740" y="3345361"/>
            <a:chExt cx="2659059" cy="1151841"/>
          </a:xfrm>
        </p:grpSpPr>
        <p:sp>
          <p:nvSpPr>
            <p:cNvPr id="110" name="Cloud 109"/>
            <p:cNvSpPr/>
            <p:nvPr/>
          </p:nvSpPr>
          <p:spPr>
            <a:xfrm>
              <a:off x="5511440" y="3345361"/>
              <a:ext cx="2519359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71740" y="3628507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QCD lies in segment QCD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H="1" flipV="1">
            <a:off x="8217782" y="1131409"/>
            <a:ext cx="451274" cy="7628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129806" y="2781233"/>
            <a:ext cx="3189187" cy="1151841"/>
            <a:chOff x="5121012" y="3345361"/>
            <a:chExt cx="3189187" cy="1151841"/>
          </a:xfrm>
        </p:grpSpPr>
        <p:sp>
          <p:nvSpPr>
            <p:cNvPr id="123" name="Cloud 122"/>
            <p:cNvSpPr/>
            <p:nvPr/>
          </p:nvSpPr>
          <p:spPr>
            <a:xfrm>
              <a:off x="5121012" y="3345361"/>
              <a:ext cx="3189187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90076" y="3628507"/>
              <a:ext cx="27399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Even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QBD lies in the same segment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710084" y="3696670"/>
            <a:ext cx="2657282" cy="914400"/>
            <a:chOff x="5121013" y="3345362"/>
            <a:chExt cx="2657282" cy="914400"/>
          </a:xfrm>
        </p:grpSpPr>
        <p:sp>
          <p:nvSpPr>
            <p:cNvPr id="126" name="Cloud 125"/>
            <p:cNvSpPr/>
            <p:nvPr/>
          </p:nvSpPr>
          <p:spPr>
            <a:xfrm>
              <a:off x="5121013" y="3345362"/>
              <a:ext cx="2657282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4938" y="3628507"/>
              <a:ext cx="2323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\  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QCD =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QBD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358662" y="3002029"/>
            <a:ext cx="3622115" cy="1151841"/>
            <a:chOff x="5294121" y="3386305"/>
            <a:chExt cx="3622115" cy="1151841"/>
          </a:xfrm>
        </p:grpSpPr>
        <p:sp>
          <p:nvSpPr>
            <p:cNvPr id="131" name="Cloud 130"/>
            <p:cNvSpPr/>
            <p:nvPr/>
          </p:nvSpPr>
          <p:spPr>
            <a:xfrm>
              <a:off x="5294121" y="3386305"/>
              <a:ext cx="3622115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371740" y="3628507"/>
              <a:ext cx="319783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ABP =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QBD 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Vertically opposite angles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2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5" grpId="0" animBg="1"/>
      <p:bldP spid="135" grpId="1" animBg="1"/>
      <p:bldP spid="133" grpId="0" animBg="1"/>
      <p:bldP spid="133" grpId="1" animBg="1"/>
      <p:bldP spid="129" grpId="0" animBg="1"/>
      <p:bldP spid="129" grpId="1" animBg="1"/>
      <p:bldP spid="128" grpId="0" animBg="1"/>
      <p:bldP spid="128" grpId="1" animBg="1"/>
      <p:bldP spid="115" grpId="0" animBg="1"/>
      <p:bldP spid="115" grpId="1" animBg="1"/>
      <p:bldP spid="93" grpId="0" animBg="1"/>
      <p:bldP spid="93" grpId="1" animBg="1"/>
      <p:bldP spid="82" grpId="0" animBg="1"/>
      <p:bldP spid="82" grpId="1" animBg="1"/>
      <p:bldP spid="74" grpId="0" animBg="1"/>
      <p:bldP spid="74" grpId="1" animBg="1"/>
      <p:bldP spid="67" grpId="0" animBg="1"/>
      <p:bldP spid="67" grpId="1" animBg="1"/>
      <p:bldP spid="63" grpId="0" animBg="1"/>
      <p:bldP spid="63" grpId="1" animBg="1"/>
      <p:bldP spid="79" grpId="0" animBg="1"/>
      <p:bldP spid="79" grpId="1" animBg="1"/>
      <p:bldP spid="76" grpId="0" animBg="1"/>
      <p:bldP spid="76" grpId="1" animBg="1"/>
      <p:bldP spid="77" grpId="0" animBg="1"/>
      <p:bldP spid="38" grpId="0"/>
      <p:bldP spid="39" grpId="0"/>
      <p:bldP spid="58" grpId="0"/>
      <p:bldP spid="59" grpId="0"/>
      <p:bldP spid="61" grpId="0"/>
      <p:bldP spid="62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86" grpId="0" animBg="1"/>
      <p:bldP spid="86" grpId="1" animBg="1"/>
      <p:bldP spid="88" grpId="0" animBg="1"/>
      <p:bldP spid="88" grpId="1" animBg="1"/>
      <p:bldP spid="91" grpId="0"/>
      <p:bldP spid="91" grpId="1"/>
      <p:bldP spid="92" grpId="0"/>
      <p:bldP spid="92" grpId="1"/>
      <p:bldP spid="97" grpId="0" animBg="1"/>
      <p:bldP spid="98" grpId="0" animBg="1"/>
      <p:bldP spid="107" grpId="0"/>
      <p:bldP spid="107" grpId="1"/>
      <p:bldP spid="107" grpId="2"/>
      <p:bldP spid="107" grpId="3"/>
      <p:bldP spid="108" grpId="0"/>
      <p:bldP spid="108" grpId="1"/>
      <p:bldP spid="118" grpId="0"/>
      <p:bldP spid="118" grpId="1"/>
      <p:bldP spid="119" grpId="0"/>
      <p:bldP spid="119" grpId="1"/>
      <p:bldP spid="119" grpId="2"/>
      <p:bldP spid="119" grpId="3"/>
      <p:bldP spid="120" grpId="0"/>
      <p:bldP spid="121" grpId="0"/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118765" y="397491"/>
            <a:ext cx="687003" cy="28388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42842" y="397491"/>
            <a:ext cx="687003" cy="28388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4625739" y="101362"/>
            <a:ext cx="2576954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6170446" y="830368"/>
            <a:ext cx="2548783" cy="2475702"/>
            <a:chOff x="3493242" y="2844800"/>
            <a:chExt cx="2548783" cy="2475702"/>
          </a:xfrm>
        </p:grpSpPr>
        <p:sp>
          <p:nvSpPr>
            <p:cNvPr id="95" name="Oval 94"/>
            <p:cNvSpPr/>
            <p:nvPr/>
          </p:nvSpPr>
          <p:spPr>
            <a:xfrm>
              <a:off x="3493242" y="2912007"/>
              <a:ext cx="2403849" cy="2408495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162425" y="2844800"/>
              <a:ext cx="1879600" cy="1365250"/>
            </a:xfrm>
            <a:custGeom>
              <a:avLst/>
              <a:gdLst>
                <a:gd name="connsiteX0" fmla="*/ 0 w 1879600"/>
                <a:gd name="connsiteY0" fmla="*/ 76200 h 1365250"/>
                <a:gd name="connsiteX1" fmla="*/ 1879600 w 1879600"/>
                <a:gd name="connsiteY1" fmla="*/ 1365250 h 1365250"/>
                <a:gd name="connsiteX2" fmla="*/ 1558925 w 1879600"/>
                <a:gd name="connsiteY2" fmla="*/ 482600 h 1365250"/>
                <a:gd name="connsiteX3" fmla="*/ 819150 w 1879600"/>
                <a:gd name="connsiteY3" fmla="*/ 0 h 1365250"/>
                <a:gd name="connsiteX4" fmla="*/ 0 w 1879600"/>
                <a:gd name="connsiteY4" fmla="*/ 76200 h 13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600" h="1365250">
                  <a:moveTo>
                    <a:pt x="0" y="76200"/>
                  </a:moveTo>
                  <a:lnTo>
                    <a:pt x="1879600" y="1365250"/>
                  </a:lnTo>
                  <a:lnTo>
                    <a:pt x="1558925" y="482600"/>
                  </a:lnTo>
                  <a:lnTo>
                    <a:pt x="81915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417679" y="390528"/>
            <a:ext cx="2546881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07461" y="101362"/>
            <a:ext cx="4227292" cy="28473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134100" y="2081213"/>
            <a:ext cx="2428875" cy="1085850"/>
          </a:xfrm>
          <a:custGeom>
            <a:avLst/>
            <a:gdLst>
              <a:gd name="connsiteX0" fmla="*/ 0 w 2428875"/>
              <a:gd name="connsiteY0" fmla="*/ 0 h 1085850"/>
              <a:gd name="connsiteX1" fmla="*/ 2428875 w 2428875"/>
              <a:gd name="connsiteY1" fmla="*/ 0 h 1085850"/>
              <a:gd name="connsiteX2" fmla="*/ 1728788 w 2428875"/>
              <a:gd name="connsiteY2" fmla="*/ 1085850 h 1085850"/>
              <a:gd name="connsiteX3" fmla="*/ 0 w 2428875"/>
              <a:gd name="connsiteY3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5" h="1085850">
                <a:moveTo>
                  <a:pt x="0" y="0"/>
                </a:moveTo>
                <a:lnTo>
                  <a:pt x="2428875" y="0"/>
                </a:lnTo>
                <a:lnTo>
                  <a:pt x="1728788" y="108585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6157914" y="960174"/>
            <a:ext cx="2406650" cy="1117600"/>
          </a:xfrm>
          <a:custGeom>
            <a:avLst/>
            <a:gdLst>
              <a:gd name="connsiteX0" fmla="*/ 0 w 2406650"/>
              <a:gd name="connsiteY0" fmla="*/ 1117600 h 1117600"/>
              <a:gd name="connsiteX1" fmla="*/ 2406650 w 2406650"/>
              <a:gd name="connsiteY1" fmla="*/ 1117600 h 1117600"/>
              <a:gd name="connsiteX2" fmla="*/ 774700 w 2406650"/>
              <a:gd name="connsiteY2" fmla="*/ 0 h 1117600"/>
              <a:gd name="connsiteX3" fmla="*/ 0 w 240665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650" h="1117600">
                <a:moveTo>
                  <a:pt x="0" y="1117600"/>
                </a:moveTo>
                <a:lnTo>
                  <a:pt x="2406650" y="1117600"/>
                </a:lnTo>
                <a:lnTo>
                  <a:pt x="774700" y="0"/>
                </a:lnTo>
                <a:lnTo>
                  <a:pt x="0" y="1117600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99" y="64353"/>
            <a:ext cx="9105501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 </a:t>
            </a:r>
            <a:r>
              <a:rPr lang="en-US" sz="1600" b="1" dirty="0" smtClean="0">
                <a:solidFill>
                  <a:srgbClr val="2133E3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ABC and </a:t>
            </a:r>
            <a:r>
              <a:rPr lang="en-US" sz="1600" b="1" dirty="0" smtClean="0">
                <a:solidFill>
                  <a:srgbClr val="2133E3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ADC are two right </a:t>
            </a:r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triangles with common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hypt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. AC</a:t>
            </a:r>
          </a:p>
          <a:p>
            <a:pPr algn="just">
              <a:lnSpc>
                <a:spcPts val="2600"/>
              </a:lnSpc>
              <a:tabLst>
                <a:tab pos="285750" algn="l"/>
              </a:tabLst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 Prove :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CAD =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CBD.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525" y="709196"/>
            <a:ext cx="151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Proof :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60243" y="878677"/>
            <a:ext cx="2403849" cy="24084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606499" y="590550"/>
            <a:ext cx="3486208" cy="2926886"/>
            <a:chOff x="2912716" y="2449770"/>
            <a:chExt cx="3486208" cy="2926886"/>
          </a:xfrm>
        </p:grpSpPr>
        <p:sp>
          <p:nvSpPr>
            <p:cNvPr id="52" name="Freeform 51"/>
            <p:cNvSpPr/>
            <p:nvPr/>
          </p:nvSpPr>
          <p:spPr>
            <a:xfrm>
              <a:off x="3460750" y="2819400"/>
              <a:ext cx="2406650" cy="1117600"/>
            </a:xfrm>
            <a:custGeom>
              <a:avLst/>
              <a:gdLst>
                <a:gd name="connsiteX0" fmla="*/ 0 w 2406650"/>
                <a:gd name="connsiteY0" fmla="*/ 1117600 h 1117600"/>
                <a:gd name="connsiteX1" fmla="*/ 2406650 w 2406650"/>
                <a:gd name="connsiteY1" fmla="*/ 1117600 h 1117600"/>
                <a:gd name="connsiteX2" fmla="*/ 774700 w 2406650"/>
                <a:gd name="connsiteY2" fmla="*/ 0 h 1117600"/>
                <a:gd name="connsiteX3" fmla="*/ 0 w 2406650"/>
                <a:gd name="connsiteY3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650" h="1117600">
                  <a:moveTo>
                    <a:pt x="0" y="1117600"/>
                  </a:moveTo>
                  <a:lnTo>
                    <a:pt x="2406650" y="1117600"/>
                  </a:lnTo>
                  <a:lnTo>
                    <a:pt x="774700" y="0"/>
                  </a:lnTo>
                  <a:lnTo>
                    <a:pt x="0" y="11176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54400" y="3937000"/>
              <a:ext cx="2406650" cy="1092200"/>
            </a:xfrm>
            <a:custGeom>
              <a:avLst/>
              <a:gdLst>
                <a:gd name="connsiteX0" fmla="*/ 0 w 2406650"/>
                <a:gd name="connsiteY0" fmla="*/ 0 h 1092200"/>
                <a:gd name="connsiteX1" fmla="*/ 1708150 w 2406650"/>
                <a:gd name="connsiteY1" fmla="*/ 1092200 h 1092200"/>
                <a:gd name="connsiteX2" fmla="*/ 2406650 w 2406650"/>
                <a:gd name="connsiteY2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6650" h="1092200">
                  <a:moveTo>
                    <a:pt x="0" y="0"/>
                  </a:moveTo>
                  <a:lnTo>
                    <a:pt x="1708150" y="1092200"/>
                  </a:lnTo>
                  <a:lnTo>
                    <a:pt x="2406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055394" y="4826794"/>
              <a:ext cx="188119" cy="123825"/>
            </a:xfrm>
            <a:custGeom>
              <a:avLst/>
              <a:gdLst>
                <a:gd name="connsiteX0" fmla="*/ 0 w 188119"/>
                <a:gd name="connsiteY0" fmla="*/ 123825 h 123825"/>
                <a:gd name="connsiteX1" fmla="*/ 80962 w 188119"/>
                <a:gd name="connsiteY1" fmla="*/ 0 h 123825"/>
                <a:gd name="connsiteX2" fmla="*/ 188119 w 188119"/>
                <a:gd name="connsiteY2" fmla="*/ 714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119" h="123825">
                  <a:moveTo>
                    <a:pt x="0" y="123825"/>
                  </a:moveTo>
                  <a:lnTo>
                    <a:pt x="80962" y="0"/>
                  </a:lnTo>
                  <a:lnTo>
                    <a:pt x="188119" y="714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10950025">
              <a:off x="4150296" y="2874449"/>
              <a:ext cx="188119" cy="123825"/>
            </a:xfrm>
            <a:custGeom>
              <a:avLst/>
              <a:gdLst>
                <a:gd name="connsiteX0" fmla="*/ 0 w 188119"/>
                <a:gd name="connsiteY0" fmla="*/ 123825 h 123825"/>
                <a:gd name="connsiteX1" fmla="*/ 80962 w 188119"/>
                <a:gd name="connsiteY1" fmla="*/ 0 h 123825"/>
                <a:gd name="connsiteX2" fmla="*/ 188119 w 188119"/>
                <a:gd name="connsiteY2" fmla="*/ 714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119" h="123825">
                  <a:moveTo>
                    <a:pt x="0" y="123825"/>
                  </a:moveTo>
                  <a:lnTo>
                    <a:pt x="80962" y="0"/>
                  </a:lnTo>
                  <a:lnTo>
                    <a:pt x="188119" y="714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12716" y="3727384"/>
              <a:ext cx="70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Bookman Old Style" panose="02050604050505020204" pitchFamily="18" charset="0"/>
                </a:rPr>
                <a:t>A</a:t>
              </a:r>
              <a:endParaRPr lang="en-US" sz="20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05361" y="4976546"/>
              <a:ext cx="70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Bookman Old Style" panose="02050604050505020204" pitchFamily="18" charset="0"/>
                </a:rPr>
                <a:t>B</a:t>
              </a:r>
              <a:endParaRPr lang="en-US" sz="20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92140" y="3727384"/>
              <a:ext cx="70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Bookman Old Style" panose="02050604050505020204" pitchFamily="18" charset="0"/>
                </a:rPr>
                <a:t>C</a:t>
              </a:r>
              <a:endParaRPr lang="en-US" sz="20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64838" y="2449770"/>
              <a:ext cx="70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Bookman Old Style" panose="02050604050505020204" pitchFamily="18" charset="0"/>
                </a:rPr>
                <a:t>D</a:t>
              </a:r>
              <a:endParaRPr lang="en-US" sz="20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63" name="Straight Connector 62"/>
            <p:cNvCxnSpPr>
              <a:endCxn id="53" idx="1"/>
            </p:cNvCxnSpPr>
            <p:nvPr/>
          </p:nvCxnSpPr>
          <p:spPr>
            <a:xfrm>
              <a:off x="4244355" y="2819400"/>
              <a:ext cx="918195" cy="2209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6172200" y="2077745"/>
            <a:ext cx="2388983" cy="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62247">
            <a:off x="6253230" y="1800453"/>
            <a:ext cx="335204" cy="3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62063">
            <a:off x="7758043" y="2612869"/>
            <a:ext cx="335204" cy="3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74"/>
          <p:cNvSpPr/>
          <p:nvPr/>
        </p:nvSpPr>
        <p:spPr>
          <a:xfrm>
            <a:off x="6162675" y="971550"/>
            <a:ext cx="2395538" cy="2190750"/>
          </a:xfrm>
          <a:custGeom>
            <a:avLst/>
            <a:gdLst>
              <a:gd name="connsiteX0" fmla="*/ 0 w 2395538"/>
              <a:gd name="connsiteY0" fmla="*/ 1114425 h 2190750"/>
              <a:gd name="connsiteX1" fmla="*/ 766763 w 2395538"/>
              <a:gd name="connsiteY1" fmla="*/ 0 h 2190750"/>
              <a:gd name="connsiteX2" fmla="*/ 2395538 w 2395538"/>
              <a:gd name="connsiteY2" fmla="*/ 1100138 h 2190750"/>
              <a:gd name="connsiteX3" fmla="*/ 1690688 w 2395538"/>
              <a:gd name="connsiteY3" fmla="*/ 2190750 h 2190750"/>
              <a:gd name="connsiteX4" fmla="*/ 0 w 2395538"/>
              <a:gd name="connsiteY4" fmla="*/ 1114425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5538" h="2190750">
                <a:moveTo>
                  <a:pt x="0" y="1114425"/>
                </a:moveTo>
                <a:lnTo>
                  <a:pt x="766763" y="0"/>
                </a:lnTo>
                <a:lnTo>
                  <a:pt x="2395538" y="1100138"/>
                </a:lnTo>
                <a:lnTo>
                  <a:pt x="1690688" y="2190750"/>
                </a:lnTo>
                <a:lnTo>
                  <a:pt x="0" y="1114425"/>
                </a:lnTo>
                <a:close/>
              </a:path>
            </a:pathLst>
          </a:custGeom>
          <a:solidFill>
            <a:srgbClr val="00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848475" y="966787"/>
            <a:ext cx="183356" cy="200025"/>
          </a:xfrm>
          <a:custGeom>
            <a:avLst/>
            <a:gdLst>
              <a:gd name="connsiteX0" fmla="*/ 80963 w 183356"/>
              <a:gd name="connsiteY0" fmla="*/ 0 h 200025"/>
              <a:gd name="connsiteX1" fmla="*/ 0 w 183356"/>
              <a:gd name="connsiteY1" fmla="*/ 123825 h 200025"/>
              <a:gd name="connsiteX2" fmla="*/ 95250 w 183356"/>
              <a:gd name="connsiteY2" fmla="*/ 200025 h 200025"/>
              <a:gd name="connsiteX3" fmla="*/ 183356 w 183356"/>
              <a:gd name="connsiteY3" fmla="*/ 71437 h 200025"/>
              <a:gd name="connsiteX4" fmla="*/ 80963 w 183356"/>
              <a:gd name="connsiteY4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" h="200025">
                <a:moveTo>
                  <a:pt x="80963" y="0"/>
                </a:moveTo>
                <a:lnTo>
                  <a:pt x="0" y="123825"/>
                </a:lnTo>
                <a:lnTo>
                  <a:pt x="95250" y="200025"/>
                </a:lnTo>
                <a:lnTo>
                  <a:pt x="183356" y="71437"/>
                </a:lnTo>
                <a:lnTo>
                  <a:pt x="80963" y="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7734301" y="2952751"/>
            <a:ext cx="204787" cy="211931"/>
          </a:xfrm>
          <a:custGeom>
            <a:avLst/>
            <a:gdLst>
              <a:gd name="connsiteX0" fmla="*/ 116681 w 204787"/>
              <a:gd name="connsiteY0" fmla="*/ 211931 h 211931"/>
              <a:gd name="connsiteX1" fmla="*/ 0 w 204787"/>
              <a:gd name="connsiteY1" fmla="*/ 130968 h 211931"/>
              <a:gd name="connsiteX2" fmla="*/ 85725 w 204787"/>
              <a:gd name="connsiteY2" fmla="*/ 0 h 211931"/>
              <a:gd name="connsiteX3" fmla="*/ 204787 w 204787"/>
              <a:gd name="connsiteY3" fmla="*/ 88106 h 211931"/>
              <a:gd name="connsiteX4" fmla="*/ 116681 w 204787"/>
              <a:gd name="connsiteY4" fmla="*/ 211931 h 2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" h="211931">
                <a:moveTo>
                  <a:pt x="116681" y="211931"/>
                </a:moveTo>
                <a:lnTo>
                  <a:pt x="0" y="130968"/>
                </a:lnTo>
                <a:lnTo>
                  <a:pt x="85725" y="0"/>
                </a:lnTo>
                <a:lnTo>
                  <a:pt x="204787" y="88106"/>
                </a:lnTo>
                <a:lnTo>
                  <a:pt x="116681" y="211931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77"/>
          <p:cNvSpPr/>
          <p:nvPr/>
        </p:nvSpPr>
        <p:spPr>
          <a:xfrm>
            <a:off x="2633838" y="972171"/>
            <a:ext cx="2172117" cy="10543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latin typeface="Bookman Old Style" pitchFamily="18" charset="0"/>
              </a:rPr>
              <a:t>Consider  </a:t>
            </a:r>
            <a:r>
              <a:rPr lang="pt-BR" b="1" dirty="0" smtClean="0">
                <a:solidFill>
                  <a:schemeClr val="bg1"/>
                </a:solidFill>
                <a:latin typeface="Wingdings" panose="05000000000000000000" pitchFamily="2" charset="2"/>
              </a:rPr>
              <a:t>o</a:t>
            </a:r>
            <a:r>
              <a:rPr lang="pt-BR" b="1" dirty="0" smtClean="0">
                <a:solidFill>
                  <a:schemeClr val="bg1"/>
                </a:solidFill>
                <a:latin typeface="Bookman Old Style" pitchFamily="18" charset="0"/>
              </a:rPr>
              <a:t>ABCD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79" name="Cloud 78"/>
          <p:cNvSpPr/>
          <p:nvPr/>
        </p:nvSpPr>
        <p:spPr>
          <a:xfrm>
            <a:off x="1023577" y="939785"/>
            <a:ext cx="4232843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solidFill>
                  <a:schemeClr val="bg1"/>
                </a:solidFill>
                <a:latin typeface="Bookman Old Style" pitchFamily="18" charset="0"/>
              </a:rPr>
              <a:t>Here,</a:t>
            </a:r>
          </a:p>
          <a:p>
            <a:pPr algn="ctr"/>
            <a:r>
              <a:rPr lang="en-US" b="1" dirty="0" smtClean="0"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itchFamily="18" charset="0"/>
              </a:rPr>
              <a:t>ADC = </a:t>
            </a:r>
            <a:r>
              <a:rPr lang="en-US" b="1" dirty="0" smtClean="0"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itchFamily="18" charset="0"/>
              </a:rPr>
              <a:t>ABC = 90</a:t>
            </a:r>
            <a:r>
              <a:rPr lang="en-US" b="1" baseline="30000" dirty="0" smtClean="0">
                <a:latin typeface="Bookman Old Style" pitchFamily="18" charset="0"/>
              </a:rPr>
              <a:t>o</a:t>
            </a:r>
            <a:r>
              <a:rPr lang="pt-BR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  <a:p>
            <a:pPr algn="ctr"/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0" name="Cloud 79"/>
          <p:cNvSpPr/>
          <p:nvPr/>
        </p:nvSpPr>
        <p:spPr>
          <a:xfrm>
            <a:off x="762000" y="916860"/>
            <a:ext cx="4655338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1" name="Cloud 80"/>
          <p:cNvSpPr/>
          <p:nvPr/>
        </p:nvSpPr>
        <p:spPr>
          <a:xfrm>
            <a:off x="1711609" y="1914108"/>
            <a:ext cx="3497624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 pair of opposite angles is supplementary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2" name="Cloud 81"/>
          <p:cNvSpPr/>
          <p:nvPr/>
        </p:nvSpPr>
        <p:spPr>
          <a:xfrm>
            <a:off x="1676400" y="3149585"/>
            <a:ext cx="3497624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So, what can we say about </a:t>
            </a:r>
            <a:r>
              <a:rPr lang="en-US" b="1" dirty="0" err="1" smtClean="0"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latin typeface="Bookman Old Style" panose="02050604050505020204" pitchFamily="18" charset="0"/>
              </a:rPr>
              <a:t>ABCD</a:t>
            </a:r>
            <a:r>
              <a:rPr lang="en-US" b="1" dirty="0" smtClean="0">
                <a:latin typeface="Bookman Old Style" panose="02050604050505020204" pitchFamily="18" charset="0"/>
              </a:rPr>
              <a:t>?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3" name="Cloud 82"/>
          <p:cNvSpPr/>
          <p:nvPr/>
        </p:nvSpPr>
        <p:spPr>
          <a:xfrm>
            <a:off x="1979913" y="3189030"/>
            <a:ext cx="2890598" cy="115980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latin typeface="Bookman Old Style" panose="02050604050505020204" pitchFamily="18" charset="0"/>
              </a:rPr>
              <a:t>ABCD</a:t>
            </a:r>
            <a:r>
              <a:rPr lang="en-US" b="1" dirty="0" smtClean="0">
                <a:latin typeface="Bookman Old Style" panose="02050604050505020204" pitchFamily="18" charset="0"/>
              </a:rPr>
              <a:t> is cyclic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96365" y="117139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39365" y="117139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10765" y="11713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19734" y="11713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58565" y="117139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90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02656" y="11713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58560" y="117139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90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19734" y="154073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92596" y="15407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r>
              <a:rPr lang="en-US" b="1" baseline="40000" dirty="0" smtClean="0">
                <a:solidFill>
                  <a:schemeClr val="bg1"/>
                </a:solidFill>
                <a:latin typeface="Bookman Old Style" pitchFamily="18" charset="0"/>
              </a:rPr>
              <a:t>o</a:t>
            </a:r>
            <a:endParaRPr lang="en-US" baseline="400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4447" y="1119247"/>
            <a:ext cx="45934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ADC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ABC 	= 90 + 90</a:t>
            </a:r>
          </a:p>
          <a:p>
            <a:r>
              <a:rPr lang="pt-BR" sz="1600" dirty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Bookman Old Style" pitchFamily="18" charset="0"/>
              </a:rPr>
              <a:t>		= 180</a:t>
            </a:r>
            <a:r>
              <a:rPr lang="pt-BR" sz="1600" baseline="40000" dirty="0" smtClean="0">
                <a:latin typeface="Bookman Old Style" pitchFamily="18" charset="0"/>
              </a:rPr>
              <a:t>o</a:t>
            </a:r>
            <a:endParaRPr lang="en-US" sz="1600" baseline="40000" dirty="0" smtClean="0">
              <a:latin typeface="Wingdings" panose="05000000000000000000" pitchFamily="2" charset="2"/>
            </a:endParaRPr>
          </a:p>
          <a:p>
            <a:r>
              <a:rPr lang="en-US" sz="1600" dirty="0" err="1" smtClean="0">
                <a:latin typeface="Wingdings" panose="05000000000000000000" pitchFamily="2" charset="2"/>
              </a:rPr>
              <a:t>o</a:t>
            </a:r>
            <a:r>
              <a:rPr lang="en-US" sz="1600" dirty="0" err="1" smtClean="0">
                <a:latin typeface="Bookman Old Style" panose="02050604050505020204" pitchFamily="18" charset="0"/>
              </a:rPr>
              <a:t>ABCD</a:t>
            </a:r>
            <a:r>
              <a:rPr lang="en-US" sz="1600" dirty="0" smtClean="0">
                <a:latin typeface="Bookman Old Style" panose="02050604050505020204" pitchFamily="18" charset="0"/>
              </a:rPr>
              <a:t> is cyclic.</a:t>
            </a:r>
          </a:p>
          <a:p>
            <a:r>
              <a:rPr lang="en-US" sz="1600" dirty="0" smtClean="0">
                <a:latin typeface="Bookman Old Style" panose="02050604050505020204" pitchFamily="18" charset="0"/>
              </a:rPr>
              <a:t>[A quadrilateral is cyclic if a pair of opposite angles is supplementary]</a:t>
            </a:r>
          </a:p>
          <a:p>
            <a:endParaRPr lang="en-US" sz="1600" dirty="0" smtClean="0">
              <a:latin typeface="Bookman Old Style" panose="02050604050505020204" pitchFamily="18" charset="0"/>
            </a:endParaRPr>
          </a:p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en-US" sz="1600" dirty="0" smtClean="0">
                <a:latin typeface="Bookman Old Style" panose="02050604050505020204" pitchFamily="18" charset="0"/>
              </a:rPr>
              <a:t>CAD =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anose="02050604050505020204" pitchFamily="18" charset="0"/>
              </a:rPr>
              <a:t>CBD</a:t>
            </a:r>
          </a:p>
          <a:p>
            <a:r>
              <a:rPr lang="pt-BR" sz="1600" dirty="0" smtClean="0">
                <a:latin typeface="Bookman Old Style" panose="02050604050505020204" pitchFamily="18" charset="0"/>
              </a:rPr>
              <a:t>[Angles in the same segment]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101" name="Cloud 100"/>
          <p:cNvSpPr/>
          <p:nvPr/>
        </p:nvSpPr>
        <p:spPr>
          <a:xfrm>
            <a:off x="2462267" y="874512"/>
            <a:ext cx="3497624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Therefore, vertices A,B,C,D lie on a circle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6143625" y="952500"/>
            <a:ext cx="2409825" cy="1128713"/>
          </a:xfrm>
          <a:custGeom>
            <a:avLst/>
            <a:gdLst>
              <a:gd name="connsiteX0" fmla="*/ 790575 w 2409825"/>
              <a:gd name="connsiteY0" fmla="*/ 0 h 1128713"/>
              <a:gd name="connsiteX1" fmla="*/ 0 w 2409825"/>
              <a:gd name="connsiteY1" fmla="*/ 1128713 h 1128713"/>
              <a:gd name="connsiteX2" fmla="*/ 2409825 w 2409825"/>
              <a:gd name="connsiteY2" fmla="*/ 1128713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1128713">
                <a:moveTo>
                  <a:pt x="790575" y="0"/>
                </a:moveTo>
                <a:lnTo>
                  <a:pt x="0" y="1128713"/>
                </a:lnTo>
                <a:lnTo>
                  <a:pt x="2409825" y="1128713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6924675" y="952500"/>
            <a:ext cx="1638300" cy="2224088"/>
          </a:xfrm>
          <a:custGeom>
            <a:avLst/>
            <a:gdLst>
              <a:gd name="connsiteX0" fmla="*/ 0 w 1638300"/>
              <a:gd name="connsiteY0" fmla="*/ 0 h 2224088"/>
              <a:gd name="connsiteX1" fmla="*/ 928688 w 1638300"/>
              <a:gd name="connsiteY1" fmla="*/ 2224088 h 2224088"/>
              <a:gd name="connsiteX2" fmla="*/ 1638300 w 1638300"/>
              <a:gd name="connsiteY2" fmla="*/ 1123950 h 222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2224088">
                <a:moveTo>
                  <a:pt x="0" y="0"/>
                </a:moveTo>
                <a:lnTo>
                  <a:pt x="928688" y="2224088"/>
                </a:lnTo>
                <a:lnTo>
                  <a:pt x="1638300" y="112395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103"/>
          <p:cNvSpPr/>
          <p:nvPr/>
        </p:nvSpPr>
        <p:spPr>
          <a:xfrm>
            <a:off x="2718619" y="1792946"/>
            <a:ext cx="2890598" cy="115980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anose="02050604050505020204" pitchFamily="18" charset="0"/>
              </a:rPr>
              <a:t>CAD lie in the major segment CAD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Cloud 104"/>
          <p:cNvSpPr/>
          <p:nvPr/>
        </p:nvSpPr>
        <p:spPr>
          <a:xfrm>
            <a:off x="2433289" y="2952751"/>
            <a:ext cx="3497624" cy="1403365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Also,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anose="02050604050505020204" pitchFamily="18" charset="0"/>
              </a:rPr>
              <a:t>CBD lie in the same major segment CAD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Cloud 105"/>
          <p:cNvSpPr/>
          <p:nvPr/>
        </p:nvSpPr>
        <p:spPr>
          <a:xfrm>
            <a:off x="2286000" y="3028950"/>
            <a:ext cx="3497624" cy="95851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\ Ð</a:t>
            </a:r>
            <a:r>
              <a:rPr lang="en-US" b="1" dirty="0" smtClean="0">
                <a:latin typeface="Bookman Old Style" panose="02050604050505020204" pitchFamily="18" charset="0"/>
              </a:rPr>
              <a:t>CAD  = 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latin typeface="Bookman Old Style" panose="02050604050505020204" pitchFamily="18" charset="0"/>
              </a:rPr>
              <a:t>CBD</a:t>
            </a:r>
            <a:endParaRPr lang="en-US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107" grpId="1" animBg="1"/>
      <p:bldP spid="72" grpId="0" animBg="1"/>
      <p:bldP spid="72" grpId="1" animBg="1"/>
      <p:bldP spid="71" grpId="0" animBg="1"/>
      <p:bldP spid="71" grpId="1" animBg="1"/>
      <p:bldP spid="68" grpId="0" animBg="1"/>
      <p:bldP spid="68" grpId="1" animBg="1"/>
      <p:bldP spid="66" grpId="0" animBg="1"/>
      <p:bldP spid="66" grpId="1" animBg="1"/>
      <p:bldP spid="34" grpId="0"/>
      <p:bldP spid="49" grpId="0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101" grpId="0" animBg="1"/>
      <p:bldP spid="101" grpId="1" animBg="1"/>
      <p:bldP spid="102" grpId="0" animBg="1"/>
      <p:bldP spid="103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1224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635300" y="1710062"/>
            <a:ext cx="714968" cy="2473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621339" y="1702994"/>
            <a:ext cx="714968" cy="2473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63755" y="3069435"/>
            <a:ext cx="714968" cy="2473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62852" y="2798016"/>
            <a:ext cx="714968" cy="2473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08888" y="619095"/>
            <a:ext cx="3858312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048000" y="628846"/>
            <a:ext cx="12192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619570" y="638175"/>
            <a:ext cx="1012824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1276350"/>
            <a:ext cx="2743200" cy="27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24588" y="3005138"/>
            <a:ext cx="2038350" cy="1019175"/>
          </a:xfrm>
          <a:custGeom>
            <a:avLst/>
            <a:gdLst>
              <a:gd name="connsiteX0" fmla="*/ 0 w 2038350"/>
              <a:gd name="connsiteY0" fmla="*/ 814387 h 1019175"/>
              <a:gd name="connsiteX1" fmla="*/ 2038350 w 2038350"/>
              <a:gd name="connsiteY1" fmla="*/ 0 h 1019175"/>
              <a:gd name="connsiteX2" fmla="*/ 1962150 w 2038350"/>
              <a:gd name="connsiteY2" fmla="*/ 200025 h 1019175"/>
              <a:gd name="connsiteX3" fmla="*/ 1819275 w 2038350"/>
              <a:gd name="connsiteY3" fmla="*/ 452437 h 1019175"/>
              <a:gd name="connsiteX4" fmla="*/ 1590675 w 2038350"/>
              <a:gd name="connsiteY4" fmla="*/ 704850 h 1019175"/>
              <a:gd name="connsiteX5" fmla="*/ 1395412 w 2038350"/>
              <a:gd name="connsiteY5" fmla="*/ 823912 h 1019175"/>
              <a:gd name="connsiteX6" fmla="*/ 1209675 w 2038350"/>
              <a:gd name="connsiteY6" fmla="*/ 923925 h 1019175"/>
              <a:gd name="connsiteX7" fmla="*/ 971550 w 2038350"/>
              <a:gd name="connsiteY7" fmla="*/ 990600 h 1019175"/>
              <a:gd name="connsiteX8" fmla="*/ 757237 w 2038350"/>
              <a:gd name="connsiteY8" fmla="*/ 1019175 h 1019175"/>
              <a:gd name="connsiteX9" fmla="*/ 528637 w 2038350"/>
              <a:gd name="connsiteY9" fmla="*/ 1004887 h 1019175"/>
              <a:gd name="connsiteX10" fmla="*/ 304800 w 2038350"/>
              <a:gd name="connsiteY10" fmla="*/ 957262 h 1019175"/>
              <a:gd name="connsiteX11" fmla="*/ 57150 w 2038350"/>
              <a:gd name="connsiteY11" fmla="*/ 852487 h 1019175"/>
              <a:gd name="connsiteX12" fmla="*/ 0 w 2038350"/>
              <a:gd name="connsiteY12" fmla="*/ 814387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8350" h="1019175">
                <a:moveTo>
                  <a:pt x="0" y="814387"/>
                </a:moveTo>
                <a:lnTo>
                  <a:pt x="2038350" y="0"/>
                </a:lnTo>
                <a:lnTo>
                  <a:pt x="1962150" y="200025"/>
                </a:lnTo>
                <a:lnTo>
                  <a:pt x="1819275" y="452437"/>
                </a:lnTo>
                <a:lnTo>
                  <a:pt x="1590675" y="704850"/>
                </a:lnTo>
                <a:lnTo>
                  <a:pt x="1395412" y="823912"/>
                </a:lnTo>
                <a:lnTo>
                  <a:pt x="1209675" y="923925"/>
                </a:lnTo>
                <a:lnTo>
                  <a:pt x="971550" y="990600"/>
                </a:lnTo>
                <a:lnTo>
                  <a:pt x="757237" y="1019175"/>
                </a:lnTo>
                <a:lnTo>
                  <a:pt x="528637" y="1004887"/>
                </a:lnTo>
                <a:lnTo>
                  <a:pt x="304800" y="957262"/>
                </a:lnTo>
                <a:lnTo>
                  <a:pt x="57150" y="852487"/>
                </a:lnTo>
                <a:lnTo>
                  <a:pt x="0" y="81438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80" y="571440"/>
            <a:ext cx="67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Angles </a:t>
            </a:r>
            <a:r>
              <a:rPr lang="en-US" sz="2000" b="1" dirty="0">
                <a:latin typeface="Bookman Old Style" panose="02050604050505020204" pitchFamily="18" charset="0"/>
              </a:rPr>
              <a:t>in the same segment of a circle are </a:t>
            </a:r>
            <a:r>
              <a:rPr lang="en-US" sz="2000" b="1" dirty="0" smtClean="0">
                <a:latin typeface="Bookman Old Style" panose="02050604050505020204" pitchFamily="18" charset="0"/>
              </a:rPr>
              <a:t>equal.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62600" y="1276350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562600" y="2800350"/>
            <a:ext cx="3200400" cy="1295400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757863" y="1952625"/>
            <a:ext cx="2505075" cy="1871663"/>
          </a:xfrm>
          <a:custGeom>
            <a:avLst/>
            <a:gdLst>
              <a:gd name="connsiteX0" fmla="*/ 485775 w 2505075"/>
              <a:gd name="connsiteY0" fmla="*/ 1871663 h 1871663"/>
              <a:gd name="connsiteX1" fmla="*/ 0 w 2505075"/>
              <a:gd name="connsiteY1" fmla="*/ 0 h 1871663"/>
              <a:gd name="connsiteX2" fmla="*/ 2505075 w 2505075"/>
              <a:gd name="connsiteY2" fmla="*/ 1057275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075" h="1871663">
                <a:moveTo>
                  <a:pt x="485775" y="1871663"/>
                </a:moveTo>
                <a:lnTo>
                  <a:pt x="0" y="0"/>
                </a:lnTo>
                <a:lnTo>
                  <a:pt x="2505075" y="10572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43638" y="1295400"/>
            <a:ext cx="2014537" cy="2509838"/>
          </a:xfrm>
          <a:custGeom>
            <a:avLst/>
            <a:gdLst>
              <a:gd name="connsiteX0" fmla="*/ 0 w 2014537"/>
              <a:gd name="connsiteY0" fmla="*/ 2509838 h 2509838"/>
              <a:gd name="connsiteX1" fmla="*/ 909637 w 2014537"/>
              <a:gd name="connsiteY1" fmla="*/ 0 h 2509838"/>
              <a:gd name="connsiteX2" fmla="*/ 2014537 w 2014537"/>
              <a:gd name="connsiteY2" fmla="*/ 1704975 h 2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537" h="2509838">
                <a:moveTo>
                  <a:pt x="0" y="2509838"/>
                </a:moveTo>
                <a:lnTo>
                  <a:pt x="909637" y="0"/>
                </a:lnTo>
                <a:lnTo>
                  <a:pt x="2014537" y="17049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16573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C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38026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3400" y="29527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9715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D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87484" y="1784866"/>
            <a:ext cx="483632" cy="483632"/>
            <a:chOff x="5206484" y="1784866"/>
            <a:chExt cx="483632" cy="483632"/>
          </a:xfrm>
        </p:grpSpPr>
        <p:sp>
          <p:nvSpPr>
            <p:cNvPr id="15" name="Arc 14"/>
            <p:cNvSpPr/>
            <p:nvPr/>
          </p:nvSpPr>
          <p:spPr>
            <a:xfrm>
              <a:off x="5257800" y="1836182"/>
              <a:ext cx="381000" cy="381000"/>
            </a:xfrm>
            <a:prstGeom prst="arc">
              <a:avLst>
                <a:gd name="adj1" fmla="val 667607"/>
                <a:gd name="adj2" fmla="val 544857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5206484" y="1784866"/>
              <a:ext cx="483632" cy="483632"/>
            </a:xfrm>
            <a:prstGeom prst="arc">
              <a:avLst>
                <a:gd name="adj1" fmla="val 824363"/>
                <a:gd name="adj2" fmla="val 544857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832528">
            <a:off x="6916063" y="1150753"/>
            <a:ext cx="483632" cy="483632"/>
            <a:chOff x="5206484" y="1784866"/>
            <a:chExt cx="483632" cy="483632"/>
          </a:xfrm>
        </p:grpSpPr>
        <p:sp>
          <p:nvSpPr>
            <p:cNvPr id="19" name="Arc 18"/>
            <p:cNvSpPr/>
            <p:nvPr/>
          </p:nvSpPr>
          <p:spPr>
            <a:xfrm>
              <a:off x="5257800" y="1836182"/>
              <a:ext cx="381000" cy="381000"/>
            </a:xfrm>
            <a:prstGeom prst="arc">
              <a:avLst>
                <a:gd name="adj1" fmla="val 667607"/>
                <a:gd name="adj2" fmla="val 544857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5206484" y="1784866"/>
              <a:ext cx="483632" cy="483632"/>
            </a:xfrm>
            <a:prstGeom prst="arc">
              <a:avLst>
                <a:gd name="adj1" fmla="val 824363"/>
                <a:gd name="adj2" fmla="val 544857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870326" y="2586168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234113" y="2647950"/>
            <a:ext cx="2024062" cy="1176338"/>
          </a:xfrm>
          <a:custGeom>
            <a:avLst/>
            <a:gdLst>
              <a:gd name="connsiteX0" fmla="*/ 0 w 2024062"/>
              <a:gd name="connsiteY0" fmla="*/ 1176338 h 1176338"/>
              <a:gd name="connsiteX1" fmla="*/ 704850 w 2024062"/>
              <a:gd name="connsiteY1" fmla="*/ 0 h 1176338"/>
              <a:gd name="connsiteX2" fmla="*/ 2024062 w 2024062"/>
              <a:gd name="connsiteY2" fmla="*/ 361950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62" h="1176338">
                <a:moveTo>
                  <a:pt x="0" y="1176338"/>
                </a:moveTo>
                <a:lnTo>
                  <a:pt x="704850" y="0"/>
                </a:lnTo>
                <a:lnTo>
                  <a:pt x="2024062" y="3619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26596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1088231"/>
            <a:ext cx="81991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Given :	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and 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 lie in the same </a:t>
            </a:r>
          </a:p>
          <a:p>
            <a:r>
              <a:rPr lang="pt-BR" dirty="0">
                <a:latin typeface="Bookman Old Style" pitchFamily="18" charset="0"/>
              </a:rPr>
              <a:t> </a:t>
            </a:r>
            <a:r>
              <a:rPr lang="pt-BR" dirty="0" smtClean="0">
                <a:latin typeface="Bookman Old Style" pitchFamily="18" charset="0"/>
              </a:rPr>
              <a:t>	segment ACDB.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To prove :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= </a:t>
            </a:r>
            <a:r>
              <a:rPr lang="pt-BR" dirty="0" smtClean="0">
                <a:latin typeface="Symbol" pitchFamily="18" charset="2"/>
              </a:rPr>
              <a:t> Ð</a:t>
            </a:r>
            <a:r>
              <a:rPr lang="pt-BR" dirty="0" smtClean="0">
                <a:latin typeface="Bookman Old Style" pitchFamily="18" charset="0"/>
              </a:rPr>
              <a:t>ADB</a:t>
            </a:r>
          </a:p>
          <a:p>
            <a:r>
              <a:rPr lang="pt-BR" dirty="0" smtClean="0">
                <a:latin typeface="Bookman Old Style" pitchFamily="18" charset="0"/>
              </a:rPr>
              <a:t>Construction :  Draw central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AOB </a:t>
            </a:r>
          </a:p>
          <a:p>
            <a:r>
              <a:rPr lang="pt-BR" dirty="0" smtClean="0">
                <a:latin typeface="Bookman Old Style" pitchFamily="18" charset="0"/>
              </a:rPr>
              <a:t>Proof :</a:t>
            </a:r>
          </a:p>
          <a:p>
            <a:endParaRPr lang="pt-BR" dirty="0" smtClean="0">
              <a:latin typeface="Bookman Old Style" pitchFamily="18" charset="0"/>
            </a:endParaRPr>
          </a:p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AOB = 2</a:t>
            </a:r>
            <a:r>
              <a:rPr lang="pt-BR" dirty="0">
                <a:latin typeface="Symbol" pitchFamily="18" charset="2"/>
              </a:rPr>
              <a:t>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</a:t>
            </a:r>
          </a:p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AOB = 2</a:t>
            </a:r>
            <a:r>
              <a:rPr lang="pt-BR" dirty="0">
                <a:latin typeface="Symbol" pitchFamily="18" charset="2"/>
              </a:rPr>
              <a:t>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</a:t>
            </a:r>
          </a:p>
          <a:p>
            <a:endParaRPr lang="pt-BR" dirty="0">
              <a:latin typeface="Bookman Old Style" pitchFamily="18" charset="0"/>
            </a:endParaRPr>
          </a:p>
          <a:p>
            <a:r>
              <a:rPr lang="pt-BR" dirty="0" smtClean="0">
                <a:latin typeface="Bookman Old Style" panose="02050604050505020204" pitchFamily="18" charset="0"/>
              </a:rPr>
              <a:t>2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= 2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</a:t>
            </a:r>
          </a:p>
          <a:p>
            <a:endParaRPr lang="pt-BR" dirty="0" smtClean="0">
              <a:latin typeface="Symbol" pitchFamily="18" charset="2"/>
            </a:endParaRPr>
          </a:p>
          <a:p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ACB </a:t>
            </a:r>
            <a:r>
              <a:rPr lang="pt-BR" dirty="0">
                <a:latin typeface="Bookman Old Style" pitchFamily="18" charset="0"/>
              </a:rPr>
              <a:t>= </a:t>
            </a:r>
            <a:r>
              <a:rPr lang="pt-BR" dirty="0" smtClean="0">
                <a:latin typeface="Symbol" pitchFamily="18" charset="2"/>
              </a:rPr>
              <a:t>Ð</a:t>
            </a:r>
            <a:r>
              <a:rPr lang="pt-BR" dirty="0" smtClean="0">
                <a:latin typeface="Bookman Old Style" pitchFamily="18" charset="0"/>
              </a:rPr>
              <a:t>ADB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0" y="2419350"/>
            <a:ext cx="26312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[The </a:t>
            </a:r>
            <a:r>
              <a:rPr lang="en-US" sz="1400" dirty="0">
                <a:latin typeface="Bookman Old Style" panose="02050604050505020204" pitchFamily="18" charset="0"/>
              </a:rPr>
              <a:t>angle subtended by an </a:t>
            </a:r>
            <a:r>
              <a:rPr lang="en-US" sz="1400" dirty="0" smtClean="0">
                <a:latin typeface="Bookman Old Style" panose="02050604050505020204" pitchFamily="18" charset="0"/>
              </a:rPr>
              <a:t>arc at </a:t>
            </a:r>
            <a:r>
              <a:rPr lang="en-US" sz="1400" dirty="0">
                <a:latin typeface="Bookman Old Style" panose="02050604050505020204" pitchFamily="18" charset="0"/>
              </a:rPr>
              <a:t>the </a:t>
            </a:r>
            <a:r>
              <a:rPr lang="en-US" sz="1400" dirty="0" err="1">
                <a:latin typeface="Bookman Old Style" panose="02050604050505020204" pitchFamily="18" charset="0"/>
              </a:rPr>
              <a:t>centre</a:t>
            </a:r>
            <a:r>
              <a:rPr lang="en-US" sz="1400" dirty="0">
                <a:latin typeface="Bookman Old Style" panose="02050604050505020204" pitchFamily="18" charset="0"/>
              </a:rPr>
              <a:t> is double the </a:t>
            </a:r>
            <a:r>
              <a:rPr lang="en-US" sz="1400" dirty="0" smtClean="0">
                <a:latin typeface="Bookman Old Style" panose="02050604050505020204" pitchFamily="18" charset="0"/>
              </a:rPr>
              <a:t>angle subtended </a:t>
            </a:r>
            <a:r>
              <a:rPr lang="en-US" sz="1400" dirty="0">
                <a:latin typeface="Bookman Old Style" panose="02050604050505020204" pitchFamily="18" charset="0"/>
              </a:rPr>
              <a:t>by it at any point </a:t>
            </a:r>
            <a:r>
              <a:rPr lang="en-US" sz="1400" dirty="0" smtClean="0">
                <a:latin typeface="Bookman Old Style" panose="02050604050505020204" pitchFamily="18" charset="0"/>
              </a:rPr>
              <a:t>on the </a:t>
            </a:r>
            <a:r>
              <a:rPr lang="en-US" sz="1400" dirty="0">
                <a:latin typeface="Bookman Old Style" panose="02050604050505020204" pitchFamily="18" charset="0"/>
              </a:rPr>
              <a:t>remaining part of the </a:t>
            </a:r>
            <a:r>
              <a:rPr lang="en-US" sz="1400" dirty="0" smtClean="0">
                <a:latin typeface="Bookman Old Style" panose="02050604050505020204" pitchFamily="18" charset="0"/>
              </a:rPr>
              <a:t>circle]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2858302" y="2730528"/>
            <a:ext cx="265898" cy="62454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38150" y="3638550"/>
            <a:ext cx="228600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524000" y="3638550"/>
            <a:ext cx="228600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56449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ymbol" pitchFamily="18" charset="2"/>
              </a:rPr>
              <a:t>\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41121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ymbol" pitchFamily="18" charset="2"/>
              </a:rPr>
              <a:t>\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47800" y="2190750"/>
            <a:ext cx="4102732" cy="1847293"/>
            <a:chOff x="4664239" y="3534116"/>
            <a:chExt cx="4102732" cy="1847293"/>
          </a:xfrm>
        </p:grpSpPr>
        <p:sp>
          <p:nvSpPr>
            <p:cNvPr id="34" name="Cloud 33"/>
            <p:cNvSpPr/>
            <p:nvPr/>
          </p:nvSpPr>
          <p:spPr>
            <a:xfrm>
              <a:off x="4664239" y="3534116"/>
              <a:ext cx="4102732" cy="184729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67926" y="3707477"/>
              <a:ext cx="333652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that,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Angle subtended by an arc at the centre is double the angle subtended by it on the remaining part of the circle.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1928812"/>
            <a:ext cx="3864959" cy="1243013"/>
            <a:chOff x="4783126" y="3496016"/>
            <a:chExt cx="3864959" cy="1243013"/>
          </a:xfrm>
        </p:grpSpPr>
        <p:sp>
          <p:nvSpPr>
            <p:cNvPr id="39" name="Cloud 38"/>
            <p:cNvSpPr/>
            <p:nvPr/>
          </p:nvSpPr>
          <p:spPr>
            <a:xfrm>
              <a:off x="4783126" y="3496016"/>
              <a:ext cx="3864959" cy="124301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67926" y="3707477"/>
              <a:ext cx="33365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Line AB divides circular region in two parts.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Each part is ‘segment’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1" name="Right Arrow 40"/>
          <p:cNvSpPr/>
          <p:nvPr/>
        </p:nvSpPr>
        <p:spPr>
          <a:xfrm rot="18234918">
            <a:off x="6738106" y="3838963"/>
            <a:ext cx="646083" cy="2358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77939" y="4217670"/>
            <a:ext cx="1892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Minor Segment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7648167">
            <a:off x="7529257" y="1506602"/>
            <a:ext cx="646083" cy="23581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03514" y="1033105"/>
            <a:ext cx="1892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Major Segment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47" name="Straight Connector 46"/>
          <p:cNvCxnSpPr>
            <a:stCxn id="23" idx="0"/>
            <a:endCxn id="23" idx="1"/>
          </p:cNvCxnSpPr>
          <p:nvPr/>
        </p:nvCxnSpPr>
        <p:spPr>
          <a:xfrm flipV="1">
            <a:off x="6234113" y="2647950"/>
            <a:ext cx="704850" cy="117633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929727" y="2647950"/>
            <a:ext cx="1330829" cy="36195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757863" y="1952625"/>
            <a:ext cx="476250" cy="188095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754688" y="1943338"/>
            <a:ext cx="2508250" cy="106815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243243" y="1288940"/>
            <a:ext cx="913560" cy="251799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156803" y="1301622"/>
            <a:ext cx="1101372" cy="169128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792888" y="3758685"/>
            <a:ext cx="2080787" cy="873710"/>
            <a:chOff x="5069360" y="3581502"/>
            <a:chExt cx="2080787" cy="873710"/>
          </a:xfrm>
        </p:grpSpPr>
        <p:sp>
          <p:nvSpPr>
            <p:cNvPr id="62" name="Cloud 61"/>
            <p:cNvSpPr/>
            <p:nvPr/>
          </p:nvSpPr>
          <p:spPr>
            <a:xfrm>
              <a:off x="5069360" y="3581502"/>
              <a:ext cx="2080787" cy="87371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91606" y="3707477"/>
              <a:ext cx="18763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Let us draw central angle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97641" y="3513928"/>
            <a:ext cx="3864959" cy="1058362"/>
            <a:chOff x="4783126" y="3496017"/>
            <a:chExt cx="3864959" cy="1058362"/>
          </a:xfrm>
        </p:grpSpPr>
        <p:sp>
          <p:nvSpPr>
            <p:cNvPr id="65" name="Cloud 64"/>
            <p:cNvSpPr/>
            <p:nvPr/>
          </p:nvSpPr>
          <p:spPr>
            <a:xfrm>
              <a:off x="4783126" y="3496017"/>
              <a:ext cx="3864959" cy="105836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67926" y="3707477"/>
              <a:ext cx="33365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Let us draw two angles in same major segment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2295177" y="2759269"/>
            <a:ext cx="829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….(1)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75757" y="3025830"/>
            <a:ext cx="700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….(2)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79398" y="3562350"/>
            <a:ext cx="16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[from (1) and (2)]</a:t>
            </a:r>
            <a:endParaRPr lang="pt-BR" sz="1400" dirty="0">
              <a:latin typeface="Bookman Old Style" pitchFamily="18" charset="0"/>
            </a:endParaRPr>
          </a:p>
        </p:txBody>
      </p:sp>
      <p:sp>
        <p:nvSpPr>
          <p:cNvPr id="72" name="Cloud 71"/>
          <p:cNvSpPr/>
          <p:nvPr/>
        </p:nvSpPr>
        <p:spPr>
          <a:xfrm>
            <a:off x="1361122" y="1170229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ACB is subtended by arc AB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Arc 72"/>
          <p:cNvSpPr/>
          <p:nvPr/>
        </p:nvSpPr>
        <p:spPr>
          <a:xfrm>
            <a:off x="5563870" y="1271544"/>
            <a:ext cx="2743200" cy="2743200"/>
          </a:xfrm>
          <a:prstGeom prst="arc">
            <a:avLst>
              <a:gd name="adj1" fmla="val 917932"/>
              <a:gd name="adj2" fmla="val 7239810"/>
            </a:avLst>
          </a:prstGeom>
          <a:ln w="38100">
            <a:solidFill>
              <a:srgbClr val="6CA62C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loud 73"/>
          <p:cNvSpPr/>
          <p:nvPr/>
        </p:nvSpPr>
        <p:spPr>
          <a:xfrm>
            <a:off x="1202789" y="2280586"/>
            <a:ext cx="3180197" cy="154370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AOB is subtended by same arc AB at the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Cloud 74"/>
          <p:cNvSpPr/>
          <p:nvPr/>
        </p:nvSpPr>
        <p:spPr>
          <a:xfrm>
            <a:off x="2039024" y="3638550"/>
            <a:ext cx="3511508" cy="990600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\Ð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AOB = 2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ACB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Cloud 75"/>
          <p:cNvSpPr/>
          <p:nvPr/>
        </p:nvSpPr>
        <p:spPr>
          <a:xfrm>
            <a:off x="2139015" y="1019457"/>
            <a:ext cx="2891088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ADB is subtended by arc AB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Cloud 76"/>
          <p:cNvSpPr/>
          <p:nvPr/>
        </p:nvSpPr>
        <p:spPr>
          <a:xfrm>
            <a:off x="1980682" y="2129814"/>
            <a:ext cx="3180197" cy="1543702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AOB is subtended by same arc AB at the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centre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Cloud 77"/>
          <p:cNvSpPr/>
          <p:nvPr/>
        </p:nvSpPr>
        <p:spPr>
          <a:xfrm>
            <a:off x="1828805" y="3715082"/>
            <a:ext cx="3511508" cy="990600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\Ð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AOB = 2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ADB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  <p:bldP spid="60" grpId="0" animBg="1"/>
      <p:bldP spid="60" grpId="1" animBg="1"/>
      <p:bldP spid="59" grpId="0" animBg="1"/>
      <p:bldP spid="59" grpId="1" animBg="1"/>
      <p:bldP spid="45" grpId="0" animBg="1"/>
      <p:bldP spid="45" grpId="1" animBg="1"/>
      <p:bldP spid="37" grpId="0" animBg="1"/>
      <p:bldP spid="37" grpId="1" animBg="1"/>
      <p:bldP spid="36" grpId="0" animBg="1"/>
      <p:bldP spid="36" grpId="1" animBg="1"/>
      <p:bldP spid="8" grpId="0" animBg="1"/>
      <p:bldP spid="8" grpId="1" animBg="1"/>
      <p:bldP spid="7" grpId="0" animBg="1"/>
      <p:bldP spid="7" grpId="1" animBg="1"/>
      <p:bldP spid="2" grpId="0" animBg="1"/>
      <p:bldP spid="3" grpId="0"/>
      <p:bldP spid="4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21" grpId="0" animBg="1"/>
      <p:bldP spid="23" grpId="0" animBg="1"/>
      <p:bldP spid="24" grpId="0"/>
      <p:bldP spid="26" grpId="0"/>
      <p:bldP spid="27" grpId="0" animBg="1"/>
      <p:bldP spid="31" grpId="0"/>
      <p:bldP spid="32" grpId="0"/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69" grpId="0"/>
      <p:bldP spid="70" grpId="0"/>
      <p:bldP spid="71" grpId="0"/>
      <p:bldP spid="72" grpId="0" animBg="1"/>
      <p:bldP spid="72" grpId="1" animBg="1"/>
      <p:bldP spid="73" grpId="0" animBg="1"/>
      <p:bldP spid="73" grpId="1" animBg="1"/>
      <p:bldP spid="73" grpId="2" animBg="1"/>
      <p:bldP spid="73" grpId="3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6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ord 10"/>
          <p:cNvSpPr/>
          <p:nvPr/>
        </p:nvSpPr>
        <p:spPr>
          <a:xfrm>
            <a:off x="5810316" y="1020763"/>
            <a:ext cx="2286000" cy="2212848"/>
          </a:xfrm>
          <a:prstGeom prst="chord">
            <a:avLst>
              <a:gd name="adj1" fmla="val 10224932"/>
              <a:gd name="adj2" fmla="val 569028"/>
            </a:avLst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824538" y="1147763"/>
            <a:ext cx="2252662" cy="1176337"/>
          </a:xfrm>
          <a:custGeom>
            <a:avLst/>
            <a:gdLst>
              <a:gd name="connsiteX0" fmla="*/ 0 w 2252662"/>
              <a:gd name="connsiteY0" fmla="*/ 1176337 h 1176337"/>
              <a:gd name="connsiteX1" fmla="*/ 581025 w 2252662"/>
              <a:gd name="connsiteY1" fmla="*/ 0 h 1176337"/>
              <a:gd name="connsiteX2" fmla="*/ 2252662 w 2252662"/>
              <a:gd name="connsiteY2" fmla="*/ 1176337 h 1176337"/>
              <a:gd name="connsiteX3" fmla="*/ 0 w 2252662"/>
              <a:gd name="connsiteY3" fmla="*/ 1176337 h 11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662" h="1176337">
                <a:moveTo>
                  <a:pt x="0" y="1176337"/>
                </a:moveTo>
                <a:lnTo>
                  <a:pt x="581025" y="0"/>
                </a:lnTo>
                <a:lnTo>
                  <a:pt x="2252662" y="1176337"/>
                </a:lnTo>
                <a:lnTo>
                  <a:pt x="0" y="117633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4584857" y="323850"/>
            <a:ext cx="1241496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Arc 91"/>
          <p:cNvSpPr/>
          <p:nvPr/>
        </p:nvSpPr>
        <p:spPr>
          <a:xfrm rot="14509782">
            <a:off x="7679913" y="1930373"/>
            <a:ext cx="777240" cy="777240"/>
          </a:xfrm>
          <a:prstGeom prst="arc">
            <a:avLst>
              <a:gd name="adj1" fmla="val 17851629"/>
              <a:gd name="adj2" fmla="val 20026789"/>
            </a:avLst>
          </a:prstGeom>
          <a:solidFill>
            <a:srgbClr val="00924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>
          <a:xfrm>
            <a:off x="3270956" y="320774"/>
            <a:ext cx="1241496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c 76"/>
          <p:cNvSpPr/>
          <p:nvPr/>
        </p:nvSpPr>
        <p:spPr>
          <a:xfrm rot="289942">
            <a:off x="5582551" y="2083672"/>
            <a:ext cx="490639" cy="478827"/>
          </a:xfrm>
          <a:prstGeom prst="arc">
            <a:avLst>
              <a:gd name="adj1" fmla="val 17505419"/>
              <a:gd name="adj2" fmla="val 21450013"/>
            </a:avLst>
          </a:prstGeom>
          <a:solidFill>
            <a:srgbClr val="00924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913045" y="298450"/>
            <a:ext cx="1253911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11400" y="3705225"/>
            <a:ext cx="1362074" cy="3619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285750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	In figure,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ABC = 69º,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ACB = 31°, find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BDC.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476065" y="781050"/>
            <a:ext cx="2983470" cy="2449108"/>
            <a:chOff x="5757052" y="372977"/>
            <a:chExt cx="2983470" cy="2449108"/>
          </a:xfrm>
        </p:grpSpPr>
        <p:sp>
          <p:nvSpPr>
            <p:cNvPr id="3" name="Arc 2"/>
            <p:cNvSpPr/>
            <p:nvPr/>
          </p:nvSpPr>
          <p:spPr>
            <a:xfrm rot="289942">
              <a:off x="5895407" y="1679925"/>
              <a:ext cx="457200" cy="458165"/>
            </a:xfrm>
            <a:prstGeom prst="arc">
              <a:avLst>
                <a:gd name="adj1" fmla="val 17267056"/>
                <a:gd name="adj2" fmla="val 214176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Arc 3"/>
            <p:cNvSpPr/>
            <p:nvPr/>
          </p:nvSpPr>
          <p:spPr>
            <a:xfrm rot="14509782">
              <a:off x="7963282" y="1520386"/>
              <a:ext cx="777240" cy="777240"/>
            </a:xfrm>
            <a:prstGeom prst="arc">
              <a:avLst>
                <a:gd name="adj1" fmla="val 17795009"/>
                <a:gd name="adj2" fmla="val 20013934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5797615" y="1036147"/>
              <a:ext cx="1187450" cy="584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575692" y="669449"/>
              <a:ext cx="776210" cy="125649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99240" y="1921972"/>
              <a:ext cx="22606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111940" y="669449"/>
              <a:ext cx="1463752" cy="125252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86094" y="734522"/>
              <a:ext cx="1661047" cy="11874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085116" y="609827"/>
              <a:ext cx="2286000" cy="22122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3470" y="447740"/>
              <a:ext cx="332142" cy="338554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6035" y="1778695"/>
              <a:ext cx="336952" cy="338554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5266" y="372977"/>
              <a:ext cx="344966" cy="338554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65944" y="1491535"/>
              <a:ext cx="538930" cy="338554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69°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19987" y="1592342"/>
              <a:ext cx="538930" cy="338554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31°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57052" y="1737822"/>
              <a:ext cx="332142" cy="338554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30200" y="1663700"/>
            <a:ext cx="289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ABC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BCA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6750" y="164465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" y="1306878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In </a:t>
            </a:r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ABC,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100" y="2027464"/>
            <a:ext cx="2552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+ </a:t>
            </a:r>
            <a:r>
              <a:rPr lang="pt-BR" sz="1600" dirty="0" smtClean="0">
                <a:latin typeface="Symbol" pitchFamily="18" charset="2"/>
              </a:rPr>
              <a:t>69° </a:t>
            </a:r>
            <a:r>
              <a:rPr lang="pt-BR" sz="1600" dirty="0" smtClean="0">
                <a:latin typeface="Bookman Old Style" pitchFamily="18" charset="0"/>
              </a:rPr>
              <a:t> + 31°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6750" y="201295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 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20800" y="2400300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6750" y="238125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 – (69° + 31°) 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584200" y="2743200"/>
            <a:ext cx="381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6750" y="272415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 – 100°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584200" y="3073400"/>
            <a:ext cx="381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06750" y="3069223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742950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600" b="1" dirty="0" smtClean="0">
                <a:latin typeface="Bookman Old Style" pitchFamily="18" charset="0"/>
              </a:rPr>
              <a:t>Soln.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1504950" y="742950"/>
            <a:ext cx="381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BDC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74295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24200" y="742950"/>
            <a:ext cx="251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[Angles in the same segment are equal.]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5000" y="3050173"/>
            <a:ext cx="233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0650" y="3050173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72059" y="990602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.....(1)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87800" y="3074670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.....(2)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5500" y="3362325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From (1) and (2), 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63775" y="3719483"/>
            <a:ext cx="1470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BDC = 80º </a:t>
            </a:r>
            <a:endParaRPr lang="en-US" sz="1600" baseline="30000" dirty="0">
              <a:latin typeface="Bookman Old Style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5524728" y="1437260"/>
            <a:ext cx="1187450" cy="58420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26353" y="2323085"/>
            <a:ext cx="22606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984078" y="1899342"/>
            <a:ext cx="538930" cy="338554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69°</a:t>
            </a:r>
            <a:endParaRPr lang="en-US" sz="16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409102" y="1141016"/>
            <a:ext cx="1649355" cy="117797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239628" y="2003952"/>
            <a:ext cx="538930" cy="338554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31°</a:t>
            </a:r>
            <a:endParaRPr lang="en-US" sz="16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5829296" y="1077522"/>
            <a:ext cx="1465409" cy="124556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294705" y="1070834"/>
            <a:ext cx="773828" cy="124624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121278" y="1104900"/>
            <a:ext cx="320922" cy="338554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?</a:t>
            </a:r>
            <a:endParaRPr lang="en-US" sz="16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590800" y="894863"/>
            <a:ext cx="2659059" cy="1151841"/>
            <a:chOff x="5371740" y="3345361"/>
            <a:chExt cx="2659059" cy="1151841"/>
          </a:xfrm>
        </p:grpSpPr>
        <p:sp>
          <p:nvSpPr>
            <p:cNvPr id="54" name="Cloud 53"/>
            <p:cNvSpPr/>
            <p:nvPr/>
          </p:nvSpPr>
          <p:spPr>
            <a:xfrm>
              <a:off x="5511440" y="3345361"/>
              <a:ext cx="2519359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71740" y="3628507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BDC lies in segment BDC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83163" y="2772958"/>
            <a:ext cx="2657282" cy="914400"/>
            <a:chOff x="5121013" y="3345362"/>
            <a:chExt cx="2657282" cy="914400"/>
          </a:xfrm>
        </p:grpSpPr>
        <p:sp>
          <p:nvSpPr>
            <p:cNvPr id="60" name="Cloud 59"/>
            <p:cNvSpPr/>
            <p:nvPr/>
          </p:nvSpPr>
          <p:spPr>
            <a:xfrm>
              <a:off x="5121013" y="3345362"/>
              <a:ext cx="2657282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14938" y="3628507"/>
              <a:ext cx="2323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\  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BDC =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BAC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14600" y="1813927"/>
            <a:ext cx="3189187" cy="1151841"/>
            <a:chOff x="5121012" y="3345361"/>
            <a:chExt cx="3189187" cy="1151841"/>
          </a:xfrm>
        </p:grpSpPr>
        <p:sp>
          <p:nvSpPr>
            <p:cNvPr id="63" name="Cloud 62"/>
            <p:cNvSpPr/>
            <p:nvPr/>
          </p:nvSpPr>
          <p:spPr>
            <a:xfrm>
              <a:off x="5121012" y="3345361"/>
              <a:ext cx="3189187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90076" y="3628507"/>
              <a:ext cx="27399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Even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BAC lies in the same segment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9674" y="1663700"/>
            <a:ext cx="2657282" cy="914400"/>
            <a:chOff x="5121013" y="3345362"/>
            <a:chExt cx="2657282" cy="914400"/>
          </a:xfrm>
        </p:grpSpPr>
        <p:sp>
          <p:nvSpPr>
            <p:cNvPr id="66" name="Cloud 65"/>
            <p:cNvSpPr/>
            <p:nvPr/>
          </p:nvSpPr>
          <p:spPr>
            <a:xfrm>
              <a:off x="5121013" y="3345362"/>
              <a:ext cx="2657282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14938" y="3628507"/>
              <a:ext cx="2323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16348" y="2004596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6840" y="2385596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11089" y="1638300"/>
            <a:ext cx="2062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[Sum of all angles of a triangle]</a:t>
            </a: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9" grpId="0" animBg="1"/>
      <p:bldP spid="94" grpId="0" animBg="1"/>
      <p:bldP spid="94" grpId="1" animBg="1"/>
      <p:bldP spid="92" grpId="0" animBg="1"/>
      <p:bldP spid="92" grpId="1" animBg="1"/>
      <p:bldP spid="79" grpId="0" animBg="1"/>
      <p:bldP spid="79" grpId="1" animBg="1"/>
      <p:bldP spid="77" grpId="0" animBg="1"/>
      <p:bldP spid="77" grpId="1" animBg="1"/>
      <p:bldP spid="68" grpId="0" animBg="1"/>
      <p:bldP spid="68" grpId="1" animBg="1"/>
      <p:bldP spid="30" grpId="0" animBg="1"/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57" grpId="0"/>
      <p:bldP spid="58" grpId="0"/>
      <p:bldP spid="67" grpId="0"/>
      <p:bldP spid="82" grpId="0"/>
      <p:bldP spid="83" grpId="0"/>
      <p:bldP spid="84" grpId="0"/>
      <p:bldP spid="85" grpId="0"/>
      <p:bldP spid="86" grpId="0"/>
      <p:bldP spid="87" grpId="0"/>
      <p:bldP spid="78" grpId="0"/>
      <p:bldP spid="78" grpId="1"/>
      <p:bldP spid="93" grpId="0"/>
      <p:bldP spid="93" grpId="1"/>
      <p:bldP spid="98" grpId="0"/>
      <p:bldP spid="72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05638" y="1581150"/>
            <a:ext cx="1123950" cy="671513"/>
          </a:xfrm>
          <a:custGeom>
            <a:avLst/>
            <a:gdLst>
              <a:gd name="connsiteX0" fmla="*/ 0 w 1123950"/>
              <a:gd name="connsiteY0" fmla="*/ 257175 h 671513"/>
              <a:gd name="connsiteX1" fmla="*/ 733425 w 1123950"/>
              <a:gd name="connsiteY1" fmla="*/ 0 h 671513"/>
              <a:gd name="connsiteX2" fmla="*/ 1123950 w 1123950"/>
              <a:gd name="connsiteY2" fmla="*/ 671513 h 671513"/>
              <a:gd name="connsiteX3" fmla="*/ 0 w 1123950"/>
              <a:gd name="connsiteY3" fmla="*/ 257175 h 6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71513">
                <a:moveTo>
                  <a:pt x="0" y="257175"/>
                </a:moveTo>
                <a:lnTo>
                  <a:pt x="733425" y="0"/>
                </a:lnTo>
                <a:lnTo>
                  <a:pt x="1123950" y="671513"/>
                </a:lnTo>
                <a:lnTo>
                  <a:pt x="0" y="257175"/>
                </a:lnTo>
                <a:close/>
              </a:path>
            </a:pathLst>
          </a:cu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c 183"/>
          <p:cNvSpPr/>
          <p:nvPr/>
        </p:nvSpPr>
        <p:spPr>
          <a:xfrm rot="2021615">
            <a:off x="6776913" y="1602496"/>
            <a:ext cx="477003" cy="477003"/>
          </a:xfrm>
          <a:prstGeom prst="arc">
            <a:avLst>
              <a:gd name="adj1" fmla="val 18426767"/>
              <a:gd name="adj2" fmla="val 207859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5" name="Chord 144"/>
          <p:cNvSpPr/>
          <p:nvPr/>
        </p:nvSpPr>
        <p:spPr>
          <a:xfrm>
            <a:off x="5803900" y="1276350"/>
            <a:ext cx="2362200" cy="2362200"/>
          </a:xfrm>
          <a:prstGeom prst="chord">
            <a:avLst>
              <a:gd name="adj1" fmla="val 11353085"/>
              <a:gd name="adj2" fmla="val 21048930"/>
            </a:avLst>
          </a:prstGeom>
          <a:solidFill>
            <a:srgbClr val="FFC000">
              <a:alpha val="48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0" name="Arc 159"/>
          <p:cNvSpPr/>
          <p:nvPr/>
        </p:nvSpPr>
        <p:spPr>
          <a:xfrm rot="2021615">
            <a:off x="6776913" y="1607001"/>
            <a:ext cx="477003" cy="477003"/>
          </a:xfrm>
          <a:prstGeom prst="arc">
            <a:avLst>
              <a:gd name="adj1" fmla="val 18426767"/>
              <a:gd name="adj2" fmla="val 20785925"/>
            </a:avLst>
          </a:prstGeom>
          <a:solidFill>
            <a:srgbClr val="00B050"/>
          </a:solidFill>
          <a:ln>
            <a:solidFill>
              <a:srgbClr val="00924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09600" y="670658"/>
            <a:ext cx="1247015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22928" y="431188"/>
            <a:ext cx="1247015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4040458" y="431188"/>
            <a:ext cx="1377479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587304" y="442013"/>
            <a:ext cx="2384496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5975800" y="197167"/>
            <a:ext cx="1222444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576436" y="196480"/>
            <a:ext cx="4303580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64968" y="4536043"/>
            <a:ext cx="1609344" cy="32918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99937" y="1276350"/>
            <a:ext cx="2954485" cy="2362200"/>
            <a:chOff x="5218716" y="590550"/>
            <a:chExt cx="2954485" cy="2362200"/>
          </a:xfrm>
          <a:effectLst/>
        </p:grpSpPr>
        <p:sp>
          <p:nvSpPr>
            <p:cNvPr id="66" name="Arc 65"/>
            <p:cNvSpPr/>
            <p:nvPr/>
          </p:nvSpPr>
          <p:spPr>
            <a:xfrm rot="15550811">
              <a:off x="7617311" y="1323304"/>
              <a:ext cx="246869" cy="26744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7" name="Arc 66"/>
            <p:cNvSpPr/>
            <p:nvPr/>
          </p:nvSpPr>
          <p:spPr>
            <a:xfrm rot="7852411">
              <a:off x="6555825" y="1014428"/>
              <a:ext cx="302524" cy="303286"/>
            </a:xfrm>
            <a:prstGeom prst="arc">
              <a:avLst>
                <a:gd name="adj1" fmla="val 14657798"/>
                <a:gd name="adj2" fmla="val 200571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956935" y="880110"/>
              <a:ext cx="1912620" cy="69532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7313296" y="1028700"/>
              <a:ext cx="695329" cy="400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372101" y="1015364"/>
              <a:ext cx="746761" cy="4305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553075" y="885827"/>
              <a:ext cx="1912620" cy="69532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530215" y="1576388"/>
              <a:ext cx="2335530" cy="12382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22595" y="590550"/>
              <a:ext cx="2362200" cy="2362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675553" y="1748760"/>
              <a:ext cx="56285" cy="457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43427" y="1297779"/>
              <a:ext cx="519694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130°</a:t>
              </a:r>
              <a:endParaRPr lang="en-US" sz="11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6869" y="1181094"/>
              <a:ext cx="42672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latin typeface="Bookman Old Style" pitchFamily="18" charset="0"/>
                </a:rPr>
                <a:t>20°</a:t>
              </a:r>
              <a:endParaRPr lang="en-US" sz="11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98795" y="600075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18716" y="1400175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36249" y="1390957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434971" y="650457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70345" y="832046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E</a:t>
              </a:r>
              <a:endParaRPr lang="en-US" sz="16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133350"/>
            <a:ext cx="718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 In figure, A, B, C and D are four points on a circle. AC and BD </a:t>
            </a:r>
          </a:p>
          <a:p>
            <a:pPr marL="395288" indent="-395288"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intersect at a point E such that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BEC = 130º and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ECD = 20º. </a:t>
            </a:r>
          </a:p>
          <a:p>
            <a:pPr marL="395288" indent="-395288" algn="just"/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Find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BAC.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3" name="Arc 2"/>
          <p:cNvSpPr/>
          <p:nvPr/>
        </p:nvSpPr>
        <p:spPr>
          <a:xfrm rot="15550811">
            <a:off x="7881852" y="2028085"/>
            <a:ext cx="235663" cy="226221"/>
          </a:xfrm>
          <a:custGeom>
            <a:avLst/>
            <a:gdLst>
              <a:gd name="connsiteX0" fmla="*/ 123434 w 246869"/>
              <a:gd name="connsiteY0" fmla="*/ 0 h 267449"/>
              <a:gd name="connsiteX1" fmla="*/ 246869 w 246869"/>
              <a:gd name="connsiteY1" fmla="*/ 133725 h 267449"/>
              <a:gd name="connsiteX2" fmla="*/ 123435 w 246869"/>
              <a:gd name="connsiteY2" fmla="*/ 133725 h 267449"/>
              <a:gd name="connsiteX3" fmla="*/ 123434 w 246869"/>
              <a:gd name="connsiteY3" fmla="*/ 0 h 267449"/>
              <a:gd name="connsiteX0" fmla="*/ 123434 w 246869"/>
              <a:gd name="connsiteY0" fmla="*/ 0 h 267449"/>
              <a:gd name="connsiteX1" fmla="*/ 246869 w 246869"/>
              <a:gd name="connsiteY1" fmla="*/ 133725 h 267449"/>
              <a:gd name="connsiteX0" fmla="*/ 117903 w 241338"/>
              <a:gd name="connsiteY0" fmla="*/ 0 h 217863"/>
              <a:gd name="connsiteX1" fmla="*/ 241338 w 241338"/>
              <a:gd name="connsiteY1" fmla="*/ 133725 h 217863"/>
              <a:gd name="connsiteX2" fmla="*/ 0 w 241338"/>
              <a:gd name="connsiteY2" fmla="*/ 217863 h 217863"/>
              <a:gd name="connsiteX3" fmla="*/ 117903 w 241338"/>
              <a:gd name="connsiteY3" fmla="*/ 0 h 217863"/>
              <a:gd name="connsiteX0" fmla="*/ 117903 w 241338"/>
              <a:gd name="connsiteY0" fmla="*/ 0 h 217863"/>
              <a:gd name="connsiteX1" fmla="*/ 241338 w 241338"/>
              <a:gd name="connsiteY1" fmla="*/ 133725 h 217863"/>
              <a:gd name="connsiteX0" fmla="*/ 112228 w 235663"/>
              <a:gd name="connsiteY0" fmla="*/ 0 h 226221"/>
              <a:gd name="connsiteX1" fmla="*/ 235663 w 235663"/>
              <a:gd name="connsiteY1" fmla="*/ 133725 h 226221"/>
              <a:gd name="connsiteX2" fmla="*/ 0 w 235663"/>
              <a:gd name="connsiteY2" fmla="*/ 226221 h 226221"/>
              <a:gd name="connsiteX3" fmla="*/ 112228 w 235663"/>
              <a:gd name="connsiteY3" fmla="*/ 0 h 226221"/>
              <a:gd name="connsiteX0" fmla="*/ 112228 w 235663"/>
              <a:gd name="connsiteY0" fmla="*/ 0 h 226221"/>
              <a:gd name="connsiteX1" fmla="*/ 235663 w 235663"/>
              <a:gd name="connsiteY1" fmla="*/ 133725 h 22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663" h="226221" stroke="0" extrusionOk="0">
                <a:moveTo>
                  <a:pt x="112228" y="0"/>
                </a:moveTo>
                <a:cubicBezTo>
                  <a:pt x="180399" y="0"/>
                  <a:pt x="235663" y="59871"/>
                  <a:pt x="235663" y="133725"/>
                </a:cubicBezTo>
                <a:cubicBezTo>
                  <a:pt x="194518" y="133725"/>
                  <a:pt x="41145" y="226221"/>
                  <a:pt x="0" y="226221"/>
                </a:cubicBezTo>
                <a:cubicBezTo>
                  <a:pt x="0" y="181646"/>
                  <a:pt x="112228" y="44575"/>
                  <a:pt x="112228" y="0"/>
                </a:cubicBezTo>
                <a:close/>
              </a:path>
              <a:path w="235663" h="226221" fill="none">
                <a:moveTo>
                  <a:pt x="112228" y="0"/>
                </a:moveTo>
                <a:cubicBezTo>
                  <a:pt x="180399" y="0"/>
                  <a:pt x="235663" y="59871"/>
                  <a:pt x="235663" y="133725"/>
                </a:cubicBezTo>
              </a:path>
            </a:pathLst>
          </a:custGeom>
          <a:solidFill>
            <a:srgbClr val="00B050"/>
          </a:solidFill>
          <a:ln>
            <a:solidFill>
              <a:srgbClr val="00924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Arc 3"/>
          <p:cNvSpPr/>
          <p:nvPr/>
        </p:nvSpPr>
        <p:spPr>
          <a:xfrm rot="7852411">
            <a:off x="6836684" y="1703039"/>
            <a:ext cx="301752" cy="301752"/>
          </a:xfrm>
          <a:prstGeom prst="arc">
            <a:avLst>
              <a:gd name="adj1" fmla="val 14698440"/>
              <a:gd name="adj2" fmla="val 1758504"/>
            </a:avLst>
          </a:prstGeom>
          <a:solidFill>
            <a:srgbClr val="00B050"/>
          </a:solidFill>
          <a:ln>
            <a:solidFill>
              <a:srgbClr val="00924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41934" y="1565910"/>
            <a:ext cx="1912620" cy="695323"/>
          </a:xfrm>
          <a:prstGeom prst="line">
            <a:avLst/>
          </a:prstGeom>
          <a:ln>
            <a:solidFill>
              <a:srgbClr val="2133E3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33740" y="1577645"/>
            <a:ext cx="1912620" cy="695323"/>
          </a:xfrm>
          <a:prstGeom prst="line">
            <a:avLst/>
          </a:prstGeom>
          <a:ln>
            <a:solidFill>
              <a:srgbClr val="2133E3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22267" y="1983579"/>
            <a:ext cx="519694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130°</a:t>
            </a:r>
            <a:endParaRPr lang="en-US" sz="11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6190" y="1864845"/>
            <a:ext cx="426720" cy="26161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20°</a:t>
            </a:r>
            <a:endParaRPr lang="en-US" sz="11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5999" y="2823777"/>
            <a:ext cx="3058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ECD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CED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EDC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75761" y="2833302"/>
            <a:ext cx="715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1035050"/>
            <a:ext cx="1905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600" b="1" dirty="0" smtClean="0">
                <a:latin typeface="Bookman Old Style" pitchFamily="18" charset="0"/>
              </a:rPr>
              <a:t>Soln.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34" y="1043047"/>
            <a:ext cx="1123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420" y="1043047"/>
            <a:ext cx="876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BDC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800" y="1269022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[Angles in the same segment are equal.]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5344" y="1517846"/>
            <a:ext cx="33214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238916" y="1567165"/>
            <a:ext cx="1912620" cy="695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5650592" y="1705927"/>
            <a:ext cx="746761" cy="430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7596445" y="1709418"/>
            <a:ext cx="695329" cy="40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828856" y="1576133"/>
            <a:ext cx="1912620" cy="695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775200" y="1267766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....(1)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543356" y="1522158"/>
            <a:ext cx="31130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24127" y="1512632"/>
            <a:ext cx="31130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3838" y="2543175"/>
            <a:ext cx="152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In </a:t>
            </a:r>
            <a:r>
              <a:rPr lang="pt-BR" sz="1600" dirty="0" smtClean="0">
                <a:latin typeface="Symbol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EDC,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310640" y="3077831"/>
            <a:ext cx="93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20º +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83999" y="3070743"/>
            <a:ext cx="707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087789" y="3347621"/>
            <a:ext cx="579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70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81425" y="3340533"/>
            <a:ext cx="69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5427" y="3634122"/>
            <a:ext cx="3064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EDC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781425" y="3623310"/>
            <a:ext cx="1221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 – 70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35665" y="3900822"/>
            <a:ext cx="114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EDC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781425" y="3890010"/>
            <a:ext cx="7100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110º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5038" y="4542056"/>
            <a:ext cx="19284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From (1) and (2)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729197" y="4127236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....(2)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46096" y="4533901"/>
            <a:ext cx="1107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15986" y="4524376"/>
            <a:ext cx="755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110º</a:t>
            </a:r>
            <a:endParaRPr lang="en-US" sz="1600" baseline="30000" dirty="0"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rot="16200000" flipH="1">
            <a:off x="7596644" y="1716037"/>
            <a:ext cx="695329" cy="400051"/>
          </a:xfrm>
          <a:prstGeom prst="line">
            <a:avLst/>
          </a:prstGeom>
          <a:ln>
            <a:solidFill>
              <a:srgbClr val="2133E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7359927" y="1486023"/>
            <a:ext cx="406326" cy="1122019"/>
          </a:xfrm>
          <a:prstGeom prst="line">
            <a:avLst/>
          </a:prstGeom>
          <a:ln>
            <a:solidFill>
              <a:srgbClr val="2133E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049780" y="3075773"/>
            <a:ext cx="817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50º +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31474" y="3080952"/>
            <a:ext cx="1162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EDC  = 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rot="16200000" flipH="1">
            <a:off x="7364986" y="1485672"/>
            <a:ext cx="406326" cy="1122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6213207" y="1473248"/>
            <a:ext cx="421576" cy="11545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509319" y="3350827"/>
            <a:ext cx="1285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EDC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800725" y="1276350"/>
            <a:ext cx="2362200" cy="2362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173216" y="1513121"/>
            <a:ext cx="85729" cy="85729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30" name="Oval 129"/>
          <p:cNvSpPr/>
          <p:nvPr/>
        </p:nvSpPr>
        <p:spPr>
          <a:xfrm>
            <a:off x="5778052" y="2230103"/>
            <a:ext cx="85729" cy="85729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33" name="Oval 132"/>
          <p:cNvSpPr/>
          <p:nvPr/>
        </p:nvSpPr>
        <p:spPr>
          <a:xfrm>
            <a:off x="8095839" y="2214561"/>
            <a:ext cx="85729" cy="85729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34" name="Oval 133"/>
          <p:cNvSpPr/>
          <p:nvPr/>
        </p:nvSpPr>
        <p:spPr>
          <a:xfrm>
            <a:off x="7704603" y="1520292"/>
            <a:ext cx="85729" cy="85729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41" name="Rectangle 140"/>
          <p:cNvSpPr/>
          <p:nvPr/>
        </p:nvSpPr>
        <p:spPr>
          <a:xfrm>
            <a:off x="6119365" y="1542634"/>
            <a:ext cx="32092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?</a:t>
            </a:r>
            <a:endParaRPr lang="en-US" sz="1600" dirty="0">
              <a:solidFill>
                <a:srgbClr val="2133E3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2441352" y="877291"/>
            <a:ext cx="2659059" cy="1151841"/>
            <a:chOff x="5371740" y="3345361"/>
            <a:chExt cx="2659059" cy="1151841"/>
          </a:xfrm>
        </p:grpSpPr>
        <p:sp>
          <p:nvSpPr>
            <p:cNvPr id="143" name="Cloud 142"/>
            <p:cNvSpPr/>
            <p:nvPr/>
          </p:nvSpPr>
          <p:spPr>
            <a:xfrm>
              <a:off x="5511440" y="3345361"/>
              <a:ext cx="2519359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371740" y="3628507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BAC lies in segment BAC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802163" y="2861931"/>
            <a:ext cx="2657282" cy="914400"/>
            <a:chOff x="5121013" y="3345362"/>
            <a:chExt cx="2657282" cy="914400"/>
          </a:xfrm>
        </p:grpSpPr>
        <p:sp>
          <p:nvSpPr>
            <p:cNvPr id="147" name="Cloud 146"/>
            <p:cNvSpPr/>
            <p:nvPr/>
          </p:nvSpPr>
          <p:spPr>
            <a:xfrm>
              <a:off x="5121013" y="3345362"/>
              <a:ext cx="2657282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214938" y="3628507"/>
              <a:ext cx="2323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\  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BAC =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BDC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33600" y="1902900"/>
            <a:ext cx="3189187" cy="1151841"/>
            <a:chOff x="5121012" y="3345361"/>
            <a:chExt cx="3189187" cy="1151841"/>
          </a:xfrm>
        </p:grpSpPr>
        <p:sp>
          <p:nvSpPr>
            <p:cNvPr id="150" name="Cloud 149"/>
            <p:cNvSpPr/>
            <p:nvPr/>
          </p:nvSpPr>
          <p:spPr>
            <a:xfrm>
              <a:off x="5121012" y="3345361"/>
              <a:ext cx="3189187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290076" y="3628507"/>
              <a:ext cx="27399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Even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BDC lies in the same segment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377394" y="2712452"/>
            <a:ext cx="3189187" cy="1151841"/>
            <a:chOff x="5121012" y="3345361"/>
            <a:chExt cx="3189187" cy="1151841"/>
          </a:xfrm>
        </p:grpSpPr>
        <p:sp>
          <p:nvSpPr>
            <p:cNvPr id="162" name="Cloud 161"/>
            <p:cNvSpPr/>
            <p:nvPr/>
          </p:nvSpPr>
          <p:spPr>
            <a:xfrm>
              <a:off x="5121012" y="3345361"/>
              <a:ext cx="3189187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359101" y="3618982"/>
              <a:ext cx="27399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What do we know about these angles ?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616672" y="2847484"/>
            <a:ext cx="2738791" cy="887998"/>
            <a:chOff x="5121012" y="3383462"/>
            <a:chExt cx="2738791" cy="887998"/>
          </a:xfrm>
        </p:grpSpPr>
        <p:sp>
          <p:nvSpPr>
            <p:cNvPr id="165" name="Cloud 164"/>
            <p:cNvSpPr/>
            <p:nvPr/>
          </p:nvSpPr>
          <p:spPr>
            <a:xfrm>
              <a:off x="5121012" y="3383462"/>
              <a:ext cx="2738791" cy="88799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359102" y="3547559"/>
              <a:ext cx="217759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Angles forming linear pair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539024" y="2884868"/>
            <a:ext cx="3189187" cy="838200"/>
            <a:chOff x="5121012" y="3345362"/>
            <a:chExt cx="3189187" cy="838200"/>
          </a:xfrm>
        </p:grpSpPr>
        <p:sp>
          <p:nvSpPr>
            <p:cNvPr id="168" name="Cloud 167"/>
            <p:cNvSpPr/>
            <p:nvPr/>
          </p:nvSpPr>
          <p:spPr>
            <a:xfrm>
              <a:off x="5121012" y="3345362"/>
              <a:ext cx="3189187" cy="8382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59101" y="3618982"/>
              <a:ext cx="27399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BEC +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CED = 180º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565150" y="1547396"/>
            <a:ext cx="1985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BEC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CED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531546" y="1540308"/>
            <a:ext cx="716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55539" y="1813799"/>
            <a:ext cx="1985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130 +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CED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521935" y="1807008"/>
            <a:ext cx="716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2925" y="2054963"/>
            <a:ext cx="1985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CED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509320" y="2047875"/>
            <a:ext cx="1235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 – 130 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323975" y="2309396"/>
            <a:ext cx="1204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CED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509321" y="2302308"/>
            <a:ext cx="61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50º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81000" y="2029132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1000" y="2299871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89646" y="1729005"/>
            <a:ext cx="426720" cy="26161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50°</a:t>
            </a:r>
            <a:endParaRPr lang="en-US" sz="11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2567533" y="2840931"/>
            <a:ext cx="2787930" cy="782379"/>
            <a:chOff x="5359101" y="3407047"/>
            <a:chExt cx="2787930" cy="782379"/>
          </a:xfrm>
        </p:grpSpPr>
        <p:sp>
          <p:nvSpPr>
            <p:cNvPr id="182" name="Cloud 181"/>
            <p:cNvSpPr/>
            <p:nvPr/>
          </p:nvSpPr>
          <p:spPr>
            <a:xfrm>
              <a:off x="5506167" y="3407047"/>
              <a:ext cx="2640864" cy="78237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359101" y="3618982"/>
              <a:ext cx="27399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EDC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2265405" y="4176296"/>
            <a:ext cx="1512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i.e.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BDC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774660" y="4165484"/>
            <a:ext cx="7100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110º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81000" y="1813799"/>
            <a:ext cx="44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latin typeface="Symbol" pitchFamily="18" charset="2"/>
              </a:rPr>
              <a:t>\</a:t>
            </a:r>
            <a:endParaRPr lang="en-US" sz="1600" b="1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36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4" grpId="0" animBg="1"/>
      <p:bldP spid="145" grpId="0" animBg="1"/>
      <p:bldP spid="145" grpId="1" animBg="1"/>
      <p:bldP spid="160" grpId="0" animBg="1"/>
      <p:bldP spid="160" grpId="1" animBg="1"/>
      <p:bldP spid="140" grpId="0" animBg="1"/>
      <p:bldP spid="140" grpId="1" animBg="1"/>
      <p:bldP spid="139" grpId="0" animBg="1"/>
      <p:bldP spid="139" grpId="1" animBg="1"/>
      <p:bldP spid="138" grpId="0" animBg="1"/>
      <p:bldP spid="138" grpId="1" animBg="1"/>
      <p:bldP spid="137" grpId="0" animBg="1"/>
      <p:bldP spid="137" grpId="1" animBg="1"/>
      <p:bldP spid="136" grpId="0" animBg="1"/>
      <p:bldP spid="136" grpId="1" animBg="1"/>
      <p:bldP spid="92" grpId="0" animBg="1"/>
      <p:bldP spid="92" grpId="1" animBg="1"/>
      <p:bldP spid="24" grpId="0" animBg="1"/>
      <p:bldP spid="3" grpId="0" animBg="1"/>
      <p:bldP spid="3" grpId="3" animBg="1"/>
      <p:bldP spid="4" grpId="0" animBg="1"/>
      <p:bldP spid="4" grpId="1" animBg="1"/>
      <p:bldP spid="4" grpId="2" animBg="1"/>
      <p:bldP spid="4" grpId="3" animBg="1"/>
      <p:bldP spid="12" grpId="0"/>
      <p:bldP spid="12" grpId="1"/>
      <p:bldP spid="13" grpId="0"/>
      <p:bldP spid="13" grpId="3"/>
      <p:bldP spid="28" grpId="0"/>
      <p:bldP spid="29" grpId="0"/>
      <p:bldP spid="32" grpId="0"/>
      <p:bldP spid="39" grpId="0"/>
      <p:bldP spid="40" grpId="0"/>
      <p:bldP spid="41" grpId="0"/>
      <p:bldP spid="18" grpId="0"/>
      <p:bldP spid="18" grpId="1"/>
      <p:bldP spid="88" grpId="0"/>
      <p:bldP spid="93" grpId="0"/>
      <p:bldP spid="93" grpId="1"/>
      <p:bldP spid="94" grpId="0"/>
      <p:bldP spid="94" grpId="1"/>
      <p:bldP spid="107" grpId="0"/>
      <p:bldP spid="108" grpId="0"/>
      <p:bldP spid="109" grpId="0"/>
      <p:bldP spid="110" grpId="0"/>
      <p:bldP spid="111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98" grpId="0"/>
      <p:bldP spid="125" grpId="0"/>
      <p:bldP spid="131" grpId="0"/>
      <p:bldP spid="86" grpId="0" animBg="1"/>
      <p:bldP spid="86" grpId="1" animBg="1"/>
      <p:bldP spid="124" grpId="0" animBg="1"/>
      <p:bldP spid="124" grpId="1" animBg="1"/>
      <p:bldP spid="130" grpId="0" animBg="1"/>
      <p:bldP spid="130" grpId="1" animBg="1"/>
      <p:bldP spid="133" grpId="0" animBg="1"/>
      <p:bldP spid="133" grpId="1" animBg="1"/>
      <p:bldP spid="134" grpId="0" animBg="1"/>
      <p:bldP spid="134" grpId="1" animBg="1"/>
      <p:bldP spid="141" grpId="0"/>
      <p:bldP spid="141" grpId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5" grpId="0"/>
      <p:bldP spid="186" grpId="0"/>
      <p:bldP spid="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457200" y="3714750"/>
            <a:ext cx="1295832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991225" y="1142168"/>
            <a:ext cx="1936750" cy="1543050"/>
          </a:xfrm>
          <a:custGeom>
            <a:avLst/>
            <a:gdLst>
              <a:gd name="connsiteX0" fmla="*/ 1936750 w 1936750"/>
              <a:gd name="connsiteY0" fmla="*/ 1314450 h 1543050"/>
              <a:gd name="connsiteX1" fmla="*/ 1733550 w 1936750"/>
              <a:gd name="connsiteY1" fmla="*/ 0 h 1543050"/>
              <a:gd name="connsiteX2" fmla="*/ 0 w 1936750"/>
              <a:gd name="connsiteY2" fmla="*/ 1543050 h 1543050"/>
              <a:gd name="connsiteX3" fmla="*/ 1936750 w 1936750"/>
              <a:gd name="connsiteY3" fmla="*/ 13144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1543050">
                <a:moveTo>
                  <a:pt x="1936750" y="1314450"/>
                </a:moveTo>
                <a:lnTo>
                  <a:pt x="1733550" y="0"/>
                </a:lnTo>
                <a:lnTo>
                  <a:pt x="0" y="1543050"/>
                </a:lnTo>
                <a:lnTo>
                  <a:pt x="1936750" y="1314450"/>
                </a:lnTo>
                <a:close/>
              </a:path>
            </a:pathLst>
          </a:custGeom>
          <a:solidFill>
            <a:srgbClr val="2133E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736529" y="1120836"/>
            <a:ext cx="2216150" cy="1346200"/>
          </a:xfrm>
          <a:custGeom>
            <a:avLst/>
            <a:gdLst>
              <a:gd name="connsiteX0" fmla="*/ 2216150 w 2216150"/>
              <a:gd name="connsiteY0" fmla="*/ 1346200 h 1346200"/>
              <a:gd name="connsiteX1" fmla="*/ 1993900 w 2216150"/>
              <a:gd name="connsiteY1" fmla="*/ 0 h 1346200"/>
              <a:gd name="connsiteX2" fmla="*/ 0 w 2216150"/>
              <a:gd name="connsiteY2" fmla="*/ 596900 h 1346200"/>
              <a:gd name="connsiteX3" fmla="*/ 2216150 w 2216150"/>
              <a:gd name="connsiteY3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150" h="1346200">
                <a:moveTo>
                  <a:pt x="2216150" y="1346200"/>
                </a:moveTo>
                <a:lnTo>
                  <a:pt x="1993900" y="0"/>
                </a:lnTo>
                <a:lnTo>
                  <a:pt x="0" y="596900"/>
                </a:lnTo>
                <a:lnTo>
                  <a:pt x="2216150" y="1346200"/>
                </a:lnTo>
                <a:close/>
              </a:path>
            </a:pathLst>
          </a:custGeom>
          <a:solidFill>
            <a:srgbClr val="00B0F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740400" y="1123950"/>
            <a:ext cx="2212975" cy="1571625"/>
          </a:xfrm>
          <a:custGeom>
            <a:avLst/>
            <a:gdLst>
              <a:gd name="connsiteX0" fmla="*/ 0 w 2212975"/>
              <a:gd name="connsiteY0" fmla="*/ 584200 h 1571625"/>
              <a:gd name="connsiteX1" fmla="*/ 1997075 w 2212975"/>
              <a:gd name="connsiteY1" fmla="*/ 0 h 1571625"/>
              <a:gd name="connsiteX2" fmla="*/ 2212975 w 2212975"/>
              <a:gd name="connsiteY2" fmla="*/ 1330325 h 1571625"/>
              <a:gd name="connsiteX3" fmla="*/ 234950 w 2212975"/>
              <a:gd name="connsiteY3" fmla="*/ 1571625 h 1571625"/>
              <a:gd name="connsiteX4" fmla="*/ 0 w 2212975"/>
              <a:gd name="connsiteY4" fmla="*/ 58420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975" h="1571625">
                <a:moveTo>
                  <a:pt x="0" y="584200"/>
                </a:moveTo>
                <a:lnTo>
                  <a:pt x="1997075" y="0"/>
                </a:lnTo>
                <a:lnTo>
                  <a:pt x="2212975" y="1330325"/>
                </a:lnTo>
                <a:lnTo>
                  <a:pt x="234950" y="1571625"/>
                </a:lnTo>
                <a:lnTo>
                  <a:pt x="0" y="584200"/>
                </a:lnTo>
                <a:close/>
              </a:path>
            </a:pathLst>
          </a:cu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hord 163"/>
          <p:cNvSpPr/>
          <p:nvPr/>
        </p:nvSpPr>
        <p:spPr>
          <a:xfrm>
            <a:off x="5715000" y="765810"/>
            <a:ext cx="2362200" cy="2362200"/>
          </a:xfrm>
          <a:prstGeom prst="chord">
            <a:avLst>
              <a:gd name="adj1" fmla="val 1589880"/>
              <a:gd name="adj2" fmla="val 18973028"/>
            </a:avLst>
          </a:prstGeom>
          <a:solidFill>
            <a:srgbClr val="A61E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8" name="Arc 157"/>
          <p:cNvSpPr/>
          <p:nvPr/>
        </p:nvSpPr>
        <p:spPr>
          <a:xfrm rot="17362806">
            <a:off x="7360110" y="789731"/>
            <a:ext cx="708810" cy="708810"/>
          </a:xfrm>
          <a:prstGeom prst="arc">
            <a:avLst>
              <a:gd name="adj1" fmla="val 12556371"/>
              <a:gd name="adj2" fmla="val 14247771"/>
            </a:avLst>
          </a:prstGeom>
          <a:solidFill>
            <a:srgbClr val="A61E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019552" y="786793"/>
            <a:ext cx="1188918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025650" y="782030"/>
            <a:ext cx="974371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c 154"/>
          <p:cNvSpPr/>
          <p:nvPr/>
        </p:nvSpPr>
        <p:spPr>
          <a:xfrm rot="17362806">
            <a:off x="7547730" y="942559"/>
            <a:ext cx="364958" cy="364958"/>
          </a:xfrm>
          <a:prstGeom prst="arc">
            <a:avLst>
              <a:gd name="adj1" fmla="val 9082713"/>
              <a:gd name="adj2" fmla="val 1416228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3" name="Rounded Rectangle 152"/>
          <p:cNvSpPr/>
          <p:nvPr/>
        </p:nvSpPr>
        <p:spPr>
          <a:xfrm>
            <a:off x="4952568" y="509069"/>
            <a:ext cx="1219632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/>
          <p:cNvSpPr/>
          <p:nvPr/>
        </p:nvSpPr>
        <p:spPr>
          <a:xfrm rot="1258416">
            <a:off x="6007064" y="2560066"/>
            <a:ext cx="167186" cy="176787"/>
          </a:xfrm>
          <a:custGeom>
            <a:avLst/>
            <a:gdLst>
              <a:gd name="connsiteX0" fmla="*/ 204838 w 316908"/>
              <a:gd name="connsiteY0" fmla="*/ 6941 h 316908"/>
              <a:gd name="connsiteX1" fmla="*/ 299626 w 316908"/>
              <a:gd name="connsiteY1" fmla="*/ 86494 h 316908"/>
              <a:gd name="connsiteX2" fmla="*/ 158454 w 316908"/>
              <a:gd name="connsiteY2" fmla="*/ 158454 h 316908"/>
              <a:gd name="connsiteX3" fmla="*/ 204838 w 316908"/>
              <a:gd name="connsiteY3" fmla="*/ 6941 h 316908"/>
              <a:gd name="connsiteX0" fmla="*/ 204838 w 316908"/>
              <a:gd name="connsiteY0" fmla="*/ 6941 h 316908"/>
              <a:gd name="connsiteX1" fmla="*/ 299626 w 316908"/>
              <a:gd name="connsiteY1" fmla="*/ 86494 h 316908"/>
              <a:gd name="connsiteX0" fmla="*/ 72398 w 167186"/>
              <a:gd name="connsiteY0" fmla="*/ 0 h 176787"/>
              <a:gd name="connsiteX1" fmla="*/ 167186 w 167186"/>
              <a:gd name="connsiteY1" fmla="*/ 79553 h 176787"/>
              <a:gd name="connsiteX2" fmla="*/ 0 w 167186"/>
              <a:gd name="connsiteY2" fmla="*/ 176787 h 176787"/>
              <a:gd name="connsiteX3" fmla="*/ 72398 w 167186"/>
              <a:gd name="connsiteY3" fmla="*/ 0 h 176787"/>
              <a:gd name="connsiteX0" fmla="*/ 72398 w 167186"/>
              <a:gd name="connsiteY0" fmla="*/ 0 h 176787"/>
              <a:gd name="connsiteX1" fmla="*/ 167186 w 167186"/>
              <a:gd name="connsiteY1" fmla="*/ 79553 h 1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186" h="176787" stroke="0" extrusionOk="0">
                <a:moveTo>
                  <a:pt x="72398" y="0"/>
                </a:moveTo>
                <a:cubicBezTo>
                  <a:pt x="113471" y="12574"/>
                  <a:pt x="147679" y="41284"/>
                  <a:pt x="167186" y="79553"/>
                </a:cubicBezTo>
                <a:lnTo>
                  <a:pt x="0" y="176787"/>
                </a:lnTo>
                <a:cubicBezTo>
                  <a:pt x="15461" y="126283"/>
                  <a:pt x="56937" y="50504"/>
                  <a:pt x="72398" y="0"/>
                </a:cubicBezTo>
                <a:close/>
              </a:path>
              <a:path w="167186" h="176787" fill="none">
                <a:moveTo>
                  <a:pt x="72398" y="0"/>
                </a:moveTo>
                <a:cubicBezTo>
                  <a:pt x="113471" y="12574"/>
                  <a:pt x="147679" y="41284"/>
                  <a:pt x="167186" y="79553"/>
                </a:cubicBezTo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1" name="Rounded Rectangle 150"/>
          <p:cNvSpPr/>
          <p:nvPr/>
        </p:nvSpPr>
        <p:spPr>
          <a:xfrm>
            <a:off x="3600018" y="514350"/>
            <a:ext cx="1295832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/>
          <p:cNvSpPr/>
          <p:nvPr/>
        </p:nvSpPr>
        <p:spPr>
          <a:xfrm rot="17362806">
            <a:off x="7763869" y="2271617"/>
            <a:ext cx="364958" cy="364958"/>
          </a:xfrm>
          <a:prstGeom prst="arc">
            <a:avLst>
              <a:gd name="adj1" fmla="val 16072213"/>
              <a:gd name="adj2" fmla="val 20069606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1" name="Rounded Rectangle 120"/>
          <p:cNvSpPr/>
          <p:nvPr/>
        </p:nvSpPr>
        <p:spPr>
          <a:xfrm>
            <a:off x="2204606" y="509069"/>
            <a:ext cx="1295832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4134" y="509069"/>
            <a:ext cx="1115871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145971" y="253260"/>
            <a:ext cx="3077733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857250" y="240930"/>
            <a:ext cx="3267075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383" y="4517374"/>
            <a:ext cx="1459362" cy="286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6318" y="2492369"/>
            <a:ext cx="1445808" cy="2596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9757" y="165457"/>
            <a:ext cx="6839127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 ABCD is a cyclic quadrilateral whose diagonals intersect at</a:t>
            </a:r>
          </a:p>
          <a:p>
            <a:pPr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 a point E. If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DBC = 70º,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BAC is 30º, find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BCD. </a:t>
            </a:r>
          </a:p>
          <a:p>
            <a:pPr marL="342900" indent="-342900" algn="just">
              <a:spcBef>
                <a:spcPts val="200"/>
              </a:spcBef>
            </a:pP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	Further, if AB = BC, find </a:t>
            </a:r>
            <a:r>
              <a:rPr lang="en-US" sz="16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ECD.</a:t>
            </a:r>
            <a:endParaRPr lang="en-US" sz="1600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2391" y="1047750"/>
            <a:ext cx="1268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BDC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04489" y="1047750"/>
            <a:ext cx="1995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</a:t>
            </a:r>
            <a:r>
              <a:rPr lang="pt-BR" sz="1600" dirty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Bookman Old Style" pitchFamily="18" charset="0"/>
              </a:rPr>
              <a:t>=  30º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5942" y="1047750"/>
            <a:ext cx="2290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[Angles in the same segment are equal.]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50231" y="1920690"/>
            <a:ext cx="809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 30° +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55586" y="1898650"/>
            <a:ext cx="6814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742" y="1047750"/>
            <a:ext cx="755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600" b="1" dirty="0" smtClean="0">
                <a:latin typeface="Bookman Old Style" pitchFamily="18" charset="0"/>
              </a:rPr>
              <a:t>Sol.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67352" y="772231"/>
            <a:ext cx="2793937" cy="2362200"/>
            <a:chOff x="5327713" y="543631"/>
            <a:chExt cx="2793937" cy="2362200"/>
          </a:xfrm>
        </p:grpSpPr>
        <p:sp>
          <p:nvSpPr>
            <p:cNvPr id="28" name="Arc 27"/>
            <p:cNvSpPr/>
            <p:nvPr/>
          </p:nvSpPr>
          <p:spPr>
            <a:xfrm rot="17362806">
              <a:off x="7628992" y="2040636"/>
              <a:ext cx="364958" cy="364958"/>
            </a:xfrm>
            <a:prstGeom prst="arc">
              <a:avLst>
                <a:gd name="adj1" fmla="val 16009269"/>
                <a:gd name="adj2" fmla="val 1991616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" name="Arc 28"/>
            <p:cNvSpPr/>
            <p:nvPr/>
          </p:nvSpPr>
          <p:spPr>
            <a:xfrm rot="1258416">
              <a:off x="5713825" y="2299109"/>
              <a:ext cx="316908" cy="316908"/>
            </a:xfrm>
            <a:prstGeom prst="arc">
              <a:avLst>
                <a:gd name="adj1" fmla="val 17221285"/>
                <a:gd name="adj2" fmla="val 1997943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604501" y="1482861"/>
              <a:ext cx="2213148" cy="752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33" idx="7"/>
            </p:cNvCxnSpPr>
            <p:nvPr/>
          </p:nvCxnSpPr>
          <p:spPr>
            <a:xfrm flipV="1">
              <a:off x="5604501" y="889567"/>
              <a:ext cx="1987063" cy="593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832146" y="2235002"/>
              <a:ext cx="1985501" cy="233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575300" y="543631"/>
              <a:ext cx="2362200" cy="2362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64974" y="2319091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89508" y="2127250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47269" y="655856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7713" y="1318796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5604501" y="1482861"/>
              <a:ext cx="236527" cy="985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7"/>
            </p:cNvCxnSpPr>
            <p:nvPr/>
          </p:nvCxnSpPr>
          <p:spPr>
            <a:xfrm flipH="1" flipV="1">
              <a:off x="7591564" y="889567"/>
              <a:ext cx="226086" cy="135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3" idx="7"/>
            </p:cNvCxnSpPr>
            <p:nvPr/>
          </p:nvCxnSpPr>
          <p:spPr>
            <a:xfrm flipV="1">
              <a:off x="5835410" y="889567"/>
              <a:ext cx="1756154" cy="1574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356411" y="1490246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E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75704" y="1875655"/>
              <a:ext cx="447558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70°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89818" y="2203839"/>
              <a:ext cx="447558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30°</a:t>
              </a:r>
              <a:endParaRPr lang="en-US" sz="1200" dirty="0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2166561" y="1918230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BCD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3200" y="2163346"/>
            <a:ext cx="1405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 smtClean="0">
                <a:latin typeface="Symbol" pitchFamily="18" charset="2"/>
              </a:rPr>
              <a:t>\</a:t>
            </a:r>
            <a:r>
              <a:rPr lang="en-US" sz="1600" b="1" dirty="0" smtClean="0">
                <a:latin typeface="Symbol" pitchFamily="18" charset="2"/>
              </a:rPr>
              <a:t>  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BCD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39502" y="2163156"/>
            <a:ext cx="1962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 – 100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2250" y="2453166"/>
            <a:ext cx="1389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 smtClean="0">
                <a:latin typeface="Symbol" pitchFamily="18" charset="2"/>
              </a:rPr>
              <a:t>\  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BCD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39251" y="2460625"/>
            <a:ext cx="742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 80º</a:t>
            </a:r>
            <a:endParaRPr lang="en-US" sz="1600" baseline="30000" dirty="0"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6927790" y="2511419"/>
            <a:ext cx="15548" cy="152400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752993" y="1754044"/>
            <a:ext cx="152400" cy="45741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92294" y="3285249"/>
            <a:ext cx="1123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BCA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84053" y="3285249"/>
            <a:ext cx="1566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BAC = 30º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677264" y="3331755"/>
            <a:ext cx="2097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[Angles opp. to equal sides in a triangle are equal]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84596" y="191519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70° +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129333" y="2432862"/>
            <a:ext cx="44755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30°</a:t>
            </a:r>
            <a:endParaRPr lang="en-US" sz="1200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514880" y="2102645"/>
            <a:ext cx="447558" cy="276999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70°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-133350" y="3671471"/>
            <a:ext cx="158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anose="02050604050505020204" pitchFamily="18" charset="0"/>
              </a:rPr>
              <a:t>i.e .</a:t>
            </a:r>
            <a:r>
              <a:rPr lang="pt-BR" sz="1600" dirty="0" smtClean="0">
                <a:latin typeface="Symbol" pitchFamily="18" charset="2"/>
              </a:rPr>
              <a:t> Ð</a:t>
            </a:r>
            <a:r>
              <a:rPr lang="pt-BR" sz="1600" dirty="0" smtClean="0">
                <a:latin typeface="Bookman Old Style" pitchFamily="18" charset="0"/>
              </a:rPr>
              <a:t>BCE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323975" y="3657600"/>
            <a:ext cx="859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30</a:t>
            </a:r>
            <a:r>
              <a:rPr lang="pt-BR" sz="1600" baseline="42000" dirty="0" smtClean="0">
                <a:latin typeface="Bookman Old Style" pitchFamily="18" charset="0"/>
              </a:rPr>
              <a:t>o</a:t>
            </a:r>
            <a:r>
              <a:rPr lang="pt-BR" sz="1600" dirty="0" smtClean="0">
                <a:latin typeface="Bookman Old Style" pitchFamily="18" charset="0"/>
              </a:rPr>
              <a:t> 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77716" y="389419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BCD  –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BCE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10810" y="4196529"/>
            <a:ext cx="78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660182" y="4196529"/>
            <a:ext cx="733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80 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98208" y="3951340"/>
            <a:ext cx="1085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ECD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425042" y="4485159"/>
            <a:ext cx="5576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50º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6153" y="4505064"/>
            <a:ext cx="1085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ECD  =</a:t>
            </a:r>
            <a:endParaRPr lang="en-US" sz="1600" dirty="0"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>
            <a:endCxn id="33" idx="7"/>
          </p:cNvCxnSpPr>
          <p:nvPr/>
        </p:nvCxnSpPr>
        <p:spPr>
          <a:xfrm flipV="1">
            <a:off x="5964816" y="1118167"/>
            <a:ext cx="1766387" cy="158650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744140" y="1711461"/>
            <a:ext cx="2205709" cy="75814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2674186" y="1145064"/>
            <a:ext cx="2659059" cy="1151841"/>
            <a:chOff x="5371740" y="3345361"/>
            <a:chExt cx="2659059" cy="1151841"/>
          </a:xfrm>
        </p:grpSpPr>
        <p:sp>
          <p:nvSpPr>
            <p:cNvPr id="160" name="Cloud 159"/>
            <p:cNvSpPr/>
            <p:nvPr/>
          </p:nvSpPr>
          <p:spPr>
            <a:xfrm>
              <a:off x="5511440" y="3345361"/>
              <a:ext cx="2519359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371740" y="3628507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BAC lies in segment BAC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3" name="Straight Connector 162"/>
          <p:cNvCxnSpPr/>
          <p:nvPr/>
        </p:nvCxnSpPr>
        <p:spPr>
          <a:xfrm flipV="1">
            <a:off x="5972175" y="2471008"/>
            <a:ext cx="1985501" cy="2332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337540" y="2120444"/>
            <a:ext cx="3189187" cy="1151841"/>
            <a:chOff x="5121012" y="3345361"/>
            <a:chExt cx="3189187" cy="1151841"/>
          </a:xfrm>
        </p:grpSpPr>
        <p:sp>
          <p:nvSpPr>
            <p:cNvPr id="166" name="Cloud 165"/>
            <p:cNvSpPr/>
            <p:nvPr/>
          </p:nvSpPr>
          <p:spPr>
            <a:xfrm>
              <a:off x="5121012" y="3345361"/>
              <a:ext cx="3189187" cy="115184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290076" y="3628507"/>
              <a:ext cx="27399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Even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BDC lies in the same segment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8" name="Straight Connector 167"/>
          <p:cNvCxnSpPr>
            <a:endCxn id="33" idx="7"/>
          </p:cNvCxnSpPr>
          <p:nvPr/>
        </p:nvCxnSpPr>
        <p:spPr>
          <a:xfrm flipV="1">
            <a:off x="5733648" y="1118167"/>
            <a:ext cx="1997555" cy="59329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3071948" y="3103343"/>
            <a:ext cx="2657282" cy="914400"/>
            <a:chOff x="5121013" y="3345362"/>
            <a:chExt cx="2657282" cy="914400"/>
          </a:xfrm>
        </p:grpSpPr>
        <p:sp>
          <p:nvSpPr>
            <p:cNvPr id="170" name="Cloud 169"/>
            <p:cNvSpPr/>
            <p:nvPr/>
          </p:nvSpPr>
          <p:spPr>
            <a:xfrm>
              <a:off x="5121013" y="3345362"/>
              <a:ext cx="2657282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214938" y="3628507"/>
              <a:ext cx="23239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\  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BDC =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BAC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5940425" y="1582486"/>
            <a:ext cx="44755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effectLst/>
                <a:latin typeface="Bookman Old Style" pitchFamily="18" charset="0"/>
              </a:rPr>
              <a:t>30°</a:t>
            </a:r>
            <a:endParaRPr lang="en-US" sz="1200" dirty="0">
              <a:effectLst/>
            </a:endParaRPr>
          </a:p>
        </p:txBody>
      </p:sp>
      <p:cxnSp>
        <p:nvCxnSpPr>
          <p:cNvPr id="111" name="Straight Connector 110"/>
          <p:cNvCxnSpPr>
            <a:stCxn id="33" idx="7"/>
          </p:cNvCxnSpPr>
          <p:nvPr/>
        </p:nvCxnSpPr>
        <p:spPr>
          <a:xfrm>
            <a:off x="7731203" y="1118167"/>
            <a:ext cx="221015" cy="135247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6701182" y="1129406"/>
            <a:ext cx="1021305" cy="91414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300737" y="1432167"/>
            <a:ext cx="2399401" cy="914400"/>
            <a:chOff x="5121012" y="3345362"/>
            <a:chExt cx="2399401" cy="914400"/>
          </a:xfrm>
        </p:grpSpPr>
        <p:sp>
          <p:nvSpPr>
            <p:cNvPr id="123" name="Cloud 122"/>
            <p:cNvSpPr/>
            <p:nvPr/>
          </p:nvSpPr>
          <p:spPr>
            <a:xfrm>
              <a:off x="5121012" y="3345362"/>
              <a:ext cx="2399401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90076" y="3628507"/>
              <a:ext cx="20172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DBC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60400" y="1352550"/>
            <a:ext cx="1219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In </a:t>
            </a:r>
            <a:r>
              <a:rPr lang="pt-BR" sz="1600" dirty="0" smtClean="0">
                <a:latin typeface="Symbol" panose="05050102010706020507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DBC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19100" y="1643526"/>
            <a:ext cx="116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BDC +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248025" y="1643526"/>
            <a:ext cx="6814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180°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76468" y="1643526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BCD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447535" y="1643526"/>
            <a:ext cx="1008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DBC +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360565" y="1211284"/>
            <a:ext cx="44755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effectLst/>
                <a:latin typeface="Bookman Old Style" pitchFamily="18" charset="0"/>
              </a:rPr>
              <a:t>80°</a:t>
            </a:r>
            <a:endParaRPr lang="en-US" sz="120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724924" y="3032269"/>
            <a:ext cx="2399401" cy="914400"/>
            <a:chOff x="5121012" y="3345362"/>
            <a:chExt cx="2399401" cy="914400"/>
          </a:xfrm>
        </p:grpSpPr>
        <p:sp>
          <p:nvSpPr>
            <p:cNvPr id="143" name="Cloud 142"/>
            <p:cNvSpPr/>
            <p:nvPr/>
          </p:nvSpPr>
          <p:spPr>
            <a:xfrm>
              <a:off x="5121012" y="3345362"/>
              <a:ext cx="2399401" cy="9144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290076" y="3628507"/>
              <a:ext cx="20172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ACB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638030" y="2733982"/>
            <a:ext cx="1219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In </a:t>
            </a:r>
            <a:r>
              <a:rPr lang="pt-BR" sz="1600" dirty="0" smtClean="0">
                <a:latin typeface="Symbol" panose="05050102010706020507" pitchFamily="18" charset="2"/>
              </a:rPr>
              <a:t>D</a:t>
            </a:r>
            <a:r>
              <a:rPr lang="pt-BR" sz="1600" dirty="0" smtClean="0">
                <a:latin typeface="Bookman Old Style" pitchFamily="18" charset="0"/>
              </a:rPr>
              <a:t>ACB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368673" y="1340645"/>
            <a:ext cx="44755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30°</a:t>
            </a:r>
            <a:endParaRPr lang="en-US" sz="1200" b="1" dirty="0">
              <a:solidFill>
                <a:srgbClr val="0000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079282" y="4196529"/>
            <a:ext cx="720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– 30</a:t>
            </a:r>
            <a:endParaRPr lang="en-US" sz="1600" baseline="30000" dirty="0"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38030" y="3018535"/>
            <a:ext cx="1123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AB  = BC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677264" y="3018535"/>
            <a:ext cx="1123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[Given]</a:t>
            </a:r>
            <a:endParaRPr lang="en-US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48" grpId="0" animBg="1"/>
      <p:bldP spid="26" grpId="0" animBg="1"/>
      <p:bldP spid="26" grpId="1" animBg="1"/>
      <p:bldP spid="23" grpId="0" animBg="1"/>
      <p:bldP spid="23" grpId="1" animBg="1"/>
      <p:bldP spid="164" grpId="0" animBg="1"/>
      <p:bldP spid="164" grpId="1" animBg="1"/>
      <p:bldP spid="158" grpId="0" animBg="1"/>
      <p:bldP spid="158" grpId="1" animBg="1"/>
      <p:bldP spid="157" grpId="0" animBg="1"/>
      <p:bldP spid="157" grpId="1" animBg="1"/>
      <p:bldP spid="157" grpId="2" animBg="1"/>
      <p:bldP spid="156" grpId="0" animBg="1"/>
      <p:bldP spid="156" grpId="1" animBg="1"/>
      <p:bldP spid="155" grpId="0" animBg="1"/>
      <p:bldP spid="153" grpId="0" animBg="1"/>
      <p:bldP spid="153" grpId="1" animBg="1"/>
      <p:bldP spid="152" grpId="0" animBg="1"/>
      <p:bldP spid="152" grpId="1" animBg="1"/>
      <p:bldP spid="151" grpId="0" animBg="1"/>
      <p:bldP spid="151" grpId="1" animBg="1"/>
      <p:bldP spid="151" grpId="3" animBg="1"/>
      <p:bldP spid="129" grpId="0" animBg="1"/>
      <p:bldP spid="129" grpId="1" animBg="1"/>
      <p:bldP spid="121" grpId="0" animBg="1"/>
      <p:bldP spid="121" grpId="1" animBg="1"/>
      <p:bldP spid="112" grpId="0" animBg="1"/>
      <p:bldP spid="112" grpId="1" animBg="1"/>
      <p:bldP spid="110" grpId="0" animBg="1"/>
      <p:bldP spid="110" grpId="1" animBg="1"/>
      <p:bldP spid="107" grpId="0" animBg="1"/>
      <p:bldP spid="107" grpId="1" animBg="1"/>
      <p:bldP spid="12" grpId="0" animBg="1"/>
      <p:bldP spid="11" grpId="0" animBg="1"/>
      <p:bldP spid="11" grpId="1" animBg="1"/>
      <p:bldP spid="27" grpId="0"/>
      <p:bldP spid="45" grpId="0"/>
      <p:bldP spid="46" grpId="0"/>
      <p:bldP spid="47" grpId="0"/>
      <p:bldP spid="55" grpId="0"/>
      <p:bldP spid="56" grpId="0"/>
      <p:bldP spid="58" grpId="0"/>
      <p:bldP spid="96" grpId="0"/>
      <p:bldP spid="98" grpId="0"/>
      <p:bldP spid="99" grpId="0"/>
      <p:bldP spid="100" grpId="0"/>
      <p:bldP spid="101" grpId="0"/>
      <p:bldP spid="117" grpId="0"/>
      <p:bldP spid="118" grpId="0"/>
      <p:bldP spid="120" grpId="0"/>
      <p:bldP spid="92" grpId="0"/>
      <p:bldP spid="92" grpId="1"/>
      <p:bldP spid="125" grpId="0"/>
      <p:bldP spid="125" grpId="1"/>
      <p:bldP spid="134" grpId="0"/>
      <p:bldP spid="135" grpId="0"/>
      <p:bldP spid="139" grpId="0"/>
      <p:bldP spid="140" grpId="0"/>
      <p:bldP spid="146" grpId="0"/>
      <p:bldP spid="147" grpId="0"/>
      <p:bldP spid="148" grpId="0"/>
      <p:bldP spid="149" grpId="0"/>
      <p:bldP spid="172" grpId="0"/>
      <p:bldP spid="126" grpId="0"/>
      <p:bldP spid="128" grpId="0"/>
      <p:bldP spid="130" grpId="0"/>
      <p:bldP spid="132" grpId="0"/>
      <p:bldP spid="133" grpId="0"/>
      <p:bldP spid="141" grpId="0"/>
      <p:bldP spid="162" grpId="0"/>
      <p:bldP spid="175" grpId="0"/>
      <p:bldP spid="1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31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1018</Words>
  <Application>Microsoft Office PowerPoint</Application>
  <PresentationFormat>On-screen Show (16:9)</PresentationFormat>
  <Paragraphs>273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Bookman Old Style</vt:lpstr>
      <vt:lpstr>Calibri</vt:lpstr>
      <vt:lpstr>Comic Sans MS</vt:lpstr>
      <vt:lpstr>MT Extra</vt:lpstr>
      <vt:lpstr>Symbol</vt:lpstr>
      <vt:lpstr>Wingdings</vt:lpstr>
      <vt:lpstr>Office Theme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2022-04-23T04:08:05Z</dcterms:modified>
</cp:coreProperties>
</file>