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79" r:id="rId3"/>
  </p:sldMasterIdLst>
  <p:notesMasterIdLst>
    <p:notesMasterId r:id="rId20"/>
  </p:notesMasterIdLst>
  <p:sldIdLst>
    <p:sldId id="492" r:id="rId4"/>
    <p:sldId id="439" r:id="rId5"/>
    <p:sldId id="493" r:id="rId6"/>
    <p:sldId id="440" r:id="rId7"/>
    <p:sldId id="320" r:id="rId8"/>
    <p:sldId id="494" r:id="rId9"/>
    <p:sldId id="435" r:id="rId10"/>
    <p:sldId id="495" r:id="rId11"/>
    <p:sldId id="411" r:id="rId12"/>
    <p:sldId id="414" r:id="rId13"/>
    <p:sldId id="497" r:id="rId14"/>
    <p:sldId id="368" r:id="rId15"/>
    <p:sldId id="399" r:id="rId16"/>
    <p:sldId id="444" r:id="rId17"/>
    <p:sldId id="445" r:id="rId18"/>
    <p:sldId id="498" r:id="rId19"/>
  </p:sldIdLst>
  <p:sldSz cx="9144000" cy="5143500" type="screen16x9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2745E2-829D-4BE1-8B23-4A6E76E693FC}">
          <p14:sldIdLst/>
        </p14:section>
        <p14:section name="Untitled Section" id="{4ECD3218-7372-4430-8943-AEAC59B493B7}">
          <p14:sldIdLst>
            <p14:sldId id="492"/>
            <p14:sldId id="439"/>
            <p14:sldId id="493"/>
            <p14:sldId id="440"/>
            <p14:sldId id="320"/>
            <p14:sldId id="494"/>
            <p14:sldId id="435"/>
            <p14:sldId id="495"/>
            <p14:sldId id="411"/>
            <p14:sldId id="414"/>
            <p14:sldId id="497"/>
            <p14:sldId id="368"/>
            <p14:sldId id="399"/>
            <p14:sldId id="444"/>
            <p14:sldId id="445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B050"/>
    <a:srgbClr val="66FF33"/>
    <a:srgbClr val="FF33CC"/>
    <a:srgbClr val="92D050"/>
    <a:srgbClr val="00CCFF"/>
    <a:srgbClr val="6CA62C"/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4973" autoAdjust="0"/>
    <p:restoredTop sz="96980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4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080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54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4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573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637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057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87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273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8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2726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8152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4412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744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1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4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006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3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0237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9431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335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20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9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5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32098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8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9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7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08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6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8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6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87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3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0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9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5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64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55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347" tIns="45669" rIns="91347" bIns="4566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lIns="91347" tIns="45669" rIns="91347" bIns="4566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4870450"/>
            <a:ext cx="2133600" cy="27305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CD301A-18C3-4C59-81FD-72C115E1325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8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87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3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0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6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79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0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24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5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0062"/>
            <a:ext cx="7924800" cy="2914651"/>
          </a:xfrm>
          <a:prstGeom prst="rect">
            <a:avLst/>
          </a:prstGeom>
        </p:spPr>
        <p:txBody>
          <a:bodyPr lIns="91347" tIns="45669" rIns="91347" bIns="45669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0"/>
            <a:ext cx="8534400" cy="1200150"/>
          </a:xfrm>
          <a:prstGeom prst="rect">
            <a:avLst/>
          </a:prstGeom>
        </p:spPr>
        <p:txBody>
          <a:bodyPr lIns="91347" tIns="45669" rIns="91347" bIns="45669"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6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914900"/>
            <a:ext cx="21336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914900"/>
            <a:ext cx="34290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 dirty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914900"/>
            <a:ext cx="2057400" cy="21590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F64596-7BA8-4F8B-AE6D-77F8B560776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3574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95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3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3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4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01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0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76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27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627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2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47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0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509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418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71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9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420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3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11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74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939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0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90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830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46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2939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815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099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724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126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0873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394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1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1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9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154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667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012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278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73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41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30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843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1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955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0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63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9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95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8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6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4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61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5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53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4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3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613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26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8712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766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32617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903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6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4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1.xml"/><Relationship Id="rId117" Type="http://schemas.openxmlformats.org/officeDocument/2006/relationships/slideLayout" Target="../slideLayouts/slideLayout132.xml"/><Relationship Id="rId21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78.xml"/><Relationship Id="rId68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99.xml"/><Relationship Id="rId89" Type="http://schemas.openxmlformats.org/officeDocument/2006/relationships/slideLayout" Target="../slideLayouts/slideLayout104.xml"/><Relationship Id="rId112" Type="http://schemas.openxmlformats.org/officeDocument/2006/relationships/slideLayout" Target="../slideLayouts/slideLayout127.xml"/><Relationship Id="rId133" Type="http://schemas.openxmlformats.org/officeDocument/2006/relationships/slideLayout" Target="../slideLayouts/slideLayout148.xml"/><Relationship Id="rId138" Type="http://schemas.openxmlformats.org/officeDocument/2006/relationships/slideLayout" Target="../slideLayouts/slideLayout153.xml"/><Relationship Id="rId154" Type="http://schemas.openxmlformats.org/officeDocument/2006/relationships/slideLayout" Target="../slideLayouts/slideLayout169.xml"/><Relationship Id="rId16" Type="http://schemas.openxmlformats.org/officeDocument/2006/relationships/slideLayout" Target="../slideLayouts/slideLayout31.xml"/><Relationship Id="rId107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68.xml"/><Relationship Id="rId58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89.xml"/><Relationship Id="rId79" Type="http://schemas.openxmlformats.org/officeDocument/2006/relationships/slideLayout" Target="../slideLayouts/slideLayout94.xml"/><Relationship Id="rId102" Type="http://schemas.openxmlformats.org/officeDocument/2006/relationships/slideLayout" Target="../slideLayouts/slideLayout117.xml"/><Relationship Id="rId123" Type="http://schemas.openxmlformats.org/officeDocument/2006/relationships/slideLayout" Target="../slideLayouts/slideLayout138.xml"/><Relationship Id="rId128" Type="http://schemas.openxmlformats.org/officeDocument/2006/relationships/slideLayout" Target="../slideLayouts/slideLayout143.xml"/><Relationship Id="rId144" Type="http://schemas.openxmlformats.org/officeDocument/2006/relationships/slideLayout" Target="../slideLayouts/slideLayout159.xml"/><Relationship Id="rId149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20.xml"/><Relationship Id="rId90" Type="http://schemas.openxmlformats.org/officeDocument/2006/relationships/slideLayout" Target="../slideLayouts/slideLayout105.xml"/><Relationship Id="rId95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79.xml"/><Relationship Id="rId69" Type="http://schemas.openxmlformats.org/officeDocument/2006/relationships/slideLayout" Target="../slideLayouts/slideLayout84.xml"/><Relationship Id="rId113" Type="http://schemas.openxmlformats.org/officeDocument/2006/relationships/slideLayout" Target="../slideLayouts/slideLayout128.xml"/><Relationship Id="rId118" Type="http://schemas.openxmlformats.org/officeDocument/2006/relationships/slideLayout" Target="../slideLayouts/slideLayout133.xml"/><Relationship Id="rId134" Type="http://schemas.openxmlformats.org/officeDocument/2006/relationships/slideLayout" Target="../slideLayouts/slideLayout149.xml"/><Relationship Id="rId139" Type="http://schemas.openxmlformats.org/officeDocument/2006/relationships/slideLayout" Target="../slideLayouts/slideLayout154.xml"/><Relationship Id="rId80" Type="http://schemas.openxmlformats.org/officeDocument/2006/relationships/slideLayout" Target="../slideLayouts/slideLayout95.xml"/><Relationship Id="rId85" Type="http://schemas.openxmlformats.org/officeDocument/2006/relationships/slideLayout" Target="../slideLayouts/slideLayout100.xml"/><Relationship Id="rId150" Type="http://schemas.openxmlformats.org/officeDocument/2006/relationships/slideLayout" Target="../slideLayouts/slideLayout165.xml"/><Relationship Id="rId155" Type="http://schemas.openxmlformats.org/officeDocument/2006/relationships/theme" Target="../theme/theme3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59" Type="http://schemas.openxmlformats.org/officeDocument/2006/relationships/slideLayout" Target="../slideLayouts/slideLayout74.xml"/><Relationship Id="rId67" Type="http://schemas.openxmlformats.org/officeDocument/2006/relationships/slideLayout" Target="../slideLayouts/slideLayout82.xml"/><Relationship Id="rId103" Type="http://schemas.openxmlformats.org/officeDocument/2006/relationships/slideLayout" Target="../slideLayouts/slideLayout118.xml"/><Relationship Id="rId108" Type="http://schemas.openxmlformats.org/officeDocument/2006/relationships/slideLayout" Target="../slideLayouts/slideLayout123.xml"/><Relationship Id="rId116" Type="http://schemas.openxmlformats.org/officeDocument/2006/relationships/slideLayout" Target="../slideLayouts/slideLayout131.xml"/><Relationship Id="rId124" Type="http://schemas.openxmlformats.org/officeDocument/2006/relationships/slideLayout" Target="../slideLayouts/slideLayout139.xml"/><Relationship Id="rId129" Type="http://schemas.openxmlformats.org/officeDocument/2006/relationships/slideLayout" Target="../slideLayouts/slideLayout144.xml"/><Relationship Id="rId137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35.xml"/><Relationship Id="rId41" Type="http://schemas.openxmlformats.org/officeDocument/2006/relationships/slideLayout" Target="../slideLayouts/slideLayout56.xml"/><Relationship Id="rId54" Type="http://schemas.openxmlformats.org/officeDocument/2006/relationships/slideLayout" Target="../slideLayouts/slideLayout69.xml"/><Relationship Id="rId62" Type="http://schemas.openxmlformats.org/officeDocument/2006/relationships/slideLayout" Target="../slideLayouts/slideLayout77.xml"/><Relationship Id="rId70" Type="http://schemas.openxmlformats.org/officeDocument/2006/relationships/slideLayout" Target="../slideLayouts/slideLayout85.xml"/><Relationship Id="rId75" Type="http://schemas.openxmlformats.org/officeDocument/2006/relationships/slideLayout" Target="../slideLayouts/slideLayout90.xml"/><Relationship Id="rId83" Type="http://schemas.openxmlformats.org/officeDocument/2006/relationships/slideLayout" Target="../slideLayouts/slideLayout98.xml"/><Relationship Id="rId88" Type="http://schemas.openxmlformats.org/officeDocument/2006/relationships/slideLayout" Target="../slideLayouts/slideLayout103.xml"/><Relationship Id="rId91" Type="http://schemas.openxmlformats.org/officeDocument/2006/relationships/slideLayout" Target="../slideLayouts/slideLayout106.xml"/><Relationship Id="rId96" Type="http://schemas.openxmlformats.org/officeDocument/2006/relationships/slideLayout" Target="../slideLayouts/slideLayout111.xml"/><Relationship Id="rId111" Type="http://schemas.openxmlformats.org/officeDocument/2006/relationships/slideLayout" Target="../slideLayouts/slideLayout126.xml"/><Relationship Id="rId132" Type="http://schemas.openxmlformats.org/officeDocument/2006/relationships/slideLayout" Target="../slideLayouts/slideLayout147.xml"/><Relationship Id="rId140" Type="http://schemas.openxmlformats.org/officeDocument/2006/relationships/slideLayout" Target="../slideLayouts/slideLayout155.xml"/><Relationship Id="rId145" Type="http://schemas.openxmlformats.org/officeDocument/2006/relationships/slideLayout" Target="../slideLayouts/slideLayout160.xml"/><Relationship Id="rId153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57" Type="http://schemas.openxmlformats.org/officeDocument/2006/relationships/slideLayout" Target="../slideLayouts/slideLayout72.xml"/><Relationship Id="rId106" Type="http://schemas.openxmlformats.org/officeDocument/2006/relationships/slideLayout" Target="../slideLayouts/slideLayout121.xml"/><Relationship Id="rId114" Type="http://schemas.openxmlformats.org/officeDocument/2006/relationships/slideLayout" Target="../slideLayouts/slideLayout129.xml"/><Relationship Id="rId119" Type="http://schemas.openxmlformats.org/officeDocument/2006/relationships/slideLayout" Target="../slideLayouts/slideLayout134.xml"/><Relationship Id="rId127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52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75.xml"/><Relationship Id="rId65" Type="http://schemas.openxmlformats.org/officeDocument/2006/relationships/slideLayout" Target="../slideLayouts/slideLayout80.xml"/><Relationship Id="rId73" Type="http://schemas.openxmlformats.org/officeDocument/2006/relationships/slideLayout" Target="../slideLayouts/slideLayout88.xml"/><Relationship Id="rId78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6.xml"/><Relationship Id="rId86" Type="http://schemas.openxmlformats.org/officeDocument/2006/relationships/slideLayout" Target="../slideLayouts/slideLayout101.xml"/><Relationship Id="rId94" Type="http://schemas.openxmlformats.org/officeDocument/2006/relationships/slideLayout" Target="../slideLayouts/slideLayout109.xml"/><Relationship Id="rId99" Type="http://schemas.openxmlformats.org/officeDocument/2006/relationships/slideLayout" Target="../slideLayouts/slideLayout114.xml"/><Relationship Id="rId101" Type="http://schemas.openxmlformats.org/officeDocument/2006/relationships/slideLayout" Target="../slideLayouts/slideLayout116.xml"/><Relationship Id="rId122" Type="http://schemas.openxmlformats.org/officeDocument/2006/relationships/slideLayout" Target="../slideLayouts/slideLayout137.xml"/><Relationship Id="rId130" Type="http://schemas.openxmlformats.org/officeDocument/2006/relationships/slideLayout" Target="../slideLayouts/slideLayout145.xml"/><Relationship Id="rId135" Type="http://schemas.openxmlformats.org/officeDocument/2006/relationships/slideLayout" Target="../slideLayouts/slideLayout150.xml"/><Relationship Id="rId143" Type="http://schemas.openxmlformats.org/officeDocument/2006/relationships/slideLayout" Target="../slideLayouts/slideLayout158.xml"/><Relationship Id="rId148" Type="http://schemas.openxmlformats.org/officeDocument/2006/relationships/slideLayout" Target="../slideLayouts/slideLayout163.xml"/><Relationship Id="rId151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54.xml"/><Relationship Id="rId109" Type="http://schemas.openxmlformats.org/officeDocument/2006/relationships/slideLayout" Target="../slideLayouts/slideLayout124.xml"/><Relationship Id="rId34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65.xml"/><Relationship Id="rId55" Type="http://schemas.openxmlformats.org/officeDocument/2006/relationships/slideLayout" Target="../slideLayouts/slideLayout70.xml"/><Relationship Id="rId76" Type="http://schemas.openxmlformats.org/officeDocument/2006/relationships/slideLayout" Target="../slideLayouts/slideLayout91.xml"/><Relationship Id="rId97" Type="http://schemas.openxmlformats.org/officeDocument/2006/relationships/slideLayout" Target="../slideLayouts/slideLayout112.xml"/><Relationship Id="rId104" Type="http://schemas.openxmlformats.org/officeDocument/2006/relationships/slideLayout" Target="../slideLayouts/slideLayout119.xml"/><Relationship Id="rId120" Type="http://schemas.openxmlformats.org/officeDocument/2006/relationships/slideLayout" Target="../slideLayouts/slideLayout135.xml"/><Relationship Id="rId125" Type="http://schemas.openxmlformats.org/officeDocument/2006/relationships/slideLayout" Target="../slideLayouts/slideLayout140.xml"/><Relationship Id="rId141" Type="http://schemas.openxmlformats.org/officeDocument/2006/relationships/slideLayout" Target="../slideLayouts/slideLayout156.xml"/><Relationship Id="rId14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22.xml"/><Relationship Id="rId71" Type="http://schemas.openxmlformats.org/officeDocument/2006/relationships/slideLayout" Target="../slideLayouts/slideLayout86.xml"/><Relationship Id="rId9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66" Type="http://schemas.openxmlformats.org/officeDocument/2006/relationships/slideLayout" Target="../slideLayouts/slideLayout81.xml"/><Relationship Id="rId87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25.xml"/><Relationship Id="rId115" Type="http://schemas.openxmlformats.org/officeDocument/2006/relationships/slideLayout" Target="../slideLayouts/slideLayout130.xml"/><Relationship Id="rId131" Type="http://schemas.openxmlformats.org/officeDocument/2006/relationships/slideLayout" Target="../slideLayouts/slideLayout146.xml"/><Relationship Id="rId136" Type="http://schemas.openxmlformats.org/officeDocument/2006/relationships/slideLayout" Target="../slideLayouts/slideLayout151.xml"/><Relationship Id="rId61" Type="http://schemas.openxmlformats.org/officeDocument/2006/relationships/slideLayout" Target="../slideLayouts/slideLayout76.xml"/><Relationship Id="rId82" Type="http://schemas.openxmlformats.org/officeDocument/2006/relationships/slideLayout" Target="../slideLayouts/slideLayout97.xml"/><Relationship Id="rId152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56" Type="http://schemas.openxmlformats.org/officeDocument/2006/relationships/slideLayout" Target="../slideLayouts/slideLayout71.xml"/><Relationship Id="rId77" Type="http://schemas.openxmlformats.org/officeDocument/2006/relationships/slideLayout" Target="../slideLayouts/slideLayout92.xml"/><Relationship Id="rId100" Type="http://schemas.openxmlformats.org/officeDocument/2006/relationships/slideLayout" Target="../slideLayouts/slideLayout115.xml"/><Relationship Id="rId105" Type="http://schemas.openxmlformats.org/officeDocument/2006/relationships/slideLayout" Target="../slideLayouts/slideLayout120.xml"/><Relationship Id="rId126" Type="http://schemas.openxmlformats.org/officeDocument/2006/relationships/slideLayout" Target="../slideLayouts/slideLayout141.xml"/><Relationship Id="rId14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23.xml"/><Relationship Id="rId51" Type="http://schemas.openxmlformats.org/officeDocument/2006/relationships/slideLayout" Target="../slideLayouts/slideLayout66.xml"/><Relationship Id="rId72" Type="http://schemas.openxmlformats.org/officeDocument/2006/relationships/slideLayout" Target="../slideLayouts/slideLayout87.xml"/><Relationship Id="rId93" Type="http://schemas.openxmlformats.org/officeDocument/2006/relationships/slideLayout" Target="../slideLayouts/slideLayout108.xml"/><Relationship Id="rId98" Type="http://schemas.openxmlformats.org/officeDocument/2006/relationships/slideLayout" Target="../slideLayouts/slideLayout113.xml"/><Relationship Id="rId121" Type="http://schemas.openxmlformats.org/officeDocument/2006/relationships/slideLayout" Target="../slideLayouts/slideLayout136.xml"/><Relationship Id="rId14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8" r:id="rId3"/>
    <p:sldLayoutId id="21474838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  <p:sldLayoutId id="2147483753" r:id="rId74"/>
    <p:sldLayoutId id="2147483754" r:id="rId75"/>
    <p:sldLayoutId id="2147483755" r:id="rId76"/>
    <p:sldLayoutId id="2147483756" r:id="rId77"/>
    <p:sldLayoutId id="2147483757" r:id="rId78"/>
    <p:sldLayoutId id="2147483758" r:id="rId79"/>
    <p:sldLayoutId id="2147483759" r:id="rId80"/>
    <p:sldLayoutId id="2147483760" r:id="rId81"/>
    <p:sldLayoutId id="2147483761" r:id="rId82"/>
    <p:sldLayoutId id="2147483762" r:id="rId83"/>
    <p:sldLayoutId id="2147483763" r:id="rId84"/>
    <p:sldLayoutId id="2147483764" r:id="rId85"/>
    <p:sldLayoutId id="2147483765" r:id="rId86"/>
    <p:sldLayoutId id="2147483766" r:id="rId87"/>
    <p:sldLayoutId id="2147483767" r:id="rId88"/>
    <p:sldLayoutId id="2147483768" r:id="rId89"/>
    <p:sldLayoutId id="2147483769" r:id="rId90"/>
    <p:sldLayoutId id="2147483770" r:id="rId91"/>
    <p:sldLayoutId id="2147483771" r:id="rId92"/>
    <p:sldLayoutId id="2147483772" r:id="rId93"/>
    <p:sldLayoutId id="2147483773" r:id="rId94"/>
    <p:sldLayoutId id="2147483774" r:id="rId95"/>
    <p:sldLayoutId id="2147483775" r:id="rId96"/>
    <p:sldLayoutId id="2147483776" r:id="rId97"/>
    <p:sldLayoutId id="2147483777" r:id="rId98"/>
    <p:sldLayoutId id="2147483778" r:id="rId99"/>
    <p:sldLayoutId id="2147483779" r:id="rId100"/>
    <p:sldLayoutId id="2147483780" r:id="rId101"/>
    <p:sldLayoutId id="2147483781" r:id="rId102"/>
    <p:sldLayoutId id="2147483782" r:id="rId103"/>
    <p:sldLayoutId id="2147483783" r:id="rId104"/>
    <p:sldLayoutId id="2147483784" r:id="rId105"/>
    <p:sldLayoutId id="2147483785" r:id="rId106"/>
    <p:sldLayoutId id="2147483786" r:id="rId107"/>
    <p:sldLayoutId id="2147483787" r:id="rId108"/>
    <p:sldLayoutId id="2147483788" r:id="rId109"/>
    <p:sldLayoutId id="2147483789" r:id="rId110"/>
    <p:sldLayoutId id="2147483790" r:id="rId111"/>
    <p:sldLayoutId id="2147483791" r:id="rId112"/>
    <p:sldLayoutId id="2147483792" r:id="rId113"/>
    <p:sldLayoutId id="2147483793" r:id="rId114"/>
    <p:sldLayoutId id="2147483794" r:id="rId115"/>
    <p:sldLayoutId id="2147483795" r:id="rId116"/>
    <p:sldLayoutId id="2147483796" r:id="rId117"/>
    <p:sldLayoutId id="2147483797" r:id="rId118"/>
    <p:sldLayoutId id="2147483798" r:id="rId119"/>
    <p:sldLayoutId id="2147483799" r:id="rId120"/>
    <p:sldLayoutId id="2147483800" r:id="rId121"/>
    <p:sldLayoutId id="2147483801" r:id="rId122"/>
    <p:sldLayoutId id="2147483802" r:id="rId123"/>
    <p:sldLayoutId id="2147483803" r:id="rId124"/>
    <p:sldLayoutId id="2147483804" r:id="rId125"/>
    <p:sldLayoutId id="2147483805" r:id="rId126"/>
    <p:sldLayoutId id="2147483806" r:id="rId127"/>
    <p:sldLayoutId id="2147483807" r:id="rId128"/>
    <p:sldLayoutId id="2147483808" r:id="rId129"/>
    <p:sldLayoutId id="2147483809" r:id="rId130"/>
    <p:sldLayoutId id="2147483810" r:id="rId131"/>
    <p:sldLayoutId id="2147483811" r:id="rId132"/>
    <p:sldLayoutId id="2147483812" r:id="rId133"/>
    <p:sldLayoutId id="2147483813" r:id="rId134"/>
    <p:sldLayoutId id="2147483814" r:id="rId135"/>
    <p:sldLayoutId id="2147483815" r:id="rId136"/>
    <p:sldLayoutId id="2147483816" r:id="rId137"/>
    <p:sldLayoutId id="2147483817" r:id="rId138"/>
    <p:sldLayoutId id="2147483818" r:id="rId139"/>
    <p:sldLayoutId id="2147483819" r:id="rId140"/>
    <p:sldLayoutId id="2147483820" r:id="rId141"/>
    <p:sldLayoutId id="2147483821" r:id="rId142"/>
    <p:sldLayoutId id="2147483822" r:id="rId143"/>
    <p:sldLayoutId id="2147483823" r:id="rId144"/>
    <p:sldLayoutId id="2147483824" r:id="rId145"/>
    <p:sldLayoutId id="2147483825" r:id="rId146"/>
    <p:sldLayoutId id="2147483826" r:id="rId147"/>
    <p:sldLayoutId id="2147483827" r:id="rId148"/>
    <p:sldLayoutId id="2147483828" r:id="rId149"/>
    <p:sldLayoutId id="2147483829" r:id="rId150"/>
    <p:sldLayoutId id="2147483830" r:id="rId151"/>
    <p:sldLayoutId id="2147483831" r:id="rId152"/>
    <p:sldLayoutId id="2147483832" r:id="rId153"/>
    <p:sldLayoutId id="2147483833" r:id="rId15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2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33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rc 108"/>
          <p:cNvSpPr/>
          <p:nvPr/>
        </p:nvSpPr>
        <p:spPr>
          <a:xfrm rot="6701905">
            <a:off x="7237285" y="2141969"/>
            <a:ext cx="326872" cy="326872"/>
          </a:xfrm>
          <a:prstGeom prst="arc">
            <a:avLst>
              <a:gd name="adj1" fmla="val 15681839"/>
              <a:gd name="adj2" fmla="val 18860575"/>
            </a:avLst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9975021">
            <a:off x="7226337" y="2120179"/>
            <a:ext cx="348724" cy="348724"/>
          </a:xfrm>
          <a:prstGeom prst="arc">
            <a:avLst>
              <a:gd name="adj1" fmla="val 15681839"/>
              <a:gd name="adj2" fmla="val 18860575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/>
          <p:cNvSpPr/>
          <p:nvPr/>
        </p:nvSpPr>
        <p:spPr>
          <a:xfrm rot="7610427">
            <a:off x="6776026" y="1116509"/>
            <a:ext cx="530504" cy="530504"/>
          </a:xfrm>
          <a:prstGeom prst="arc">
            <a:avLst>
              <a:gd name="adj1" fmla="val 16498070"/>
              <a:gd name="adj2" fmla="val 18235870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 rot="9235807">
            <a:off x="6774231" y="1125397"/>
            <a:ext cx="530504" cy="530504"/>
          </a:xfrm>
          <a:prstGeom prst="arc">
            <a:avLst>
              <a:gd name="adj1" fmla="val 16498070"/>
              <a:gd name="adj2" fmla="val 18078604"/>
            </a:avLst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982595" y="1308616"/>
            <a:ext cx="741674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1647828" y="1308616"/>
            <a:ext cx="741674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5905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  The </a:t>
            </a:r>
            <a:r>
              <a:rPr lang="en-US" b="1" dirty="0">
                <a:latin typeface="Bookman Old Style" panose="02050604050505020204" pitchFamily="18" charset="0"/>
              </a:rPr>
              <a:t>angle subtended by an arc at the </a:t>
            </a:r>
            <a:r>
              <a:rPr lang="en-US" b="1" dirty="0" err="1">
                <a:latin typeface="Bookman Old Style" panose="02050604050505020204" pitchFamily="18" charset="0"/>
              </a:rPr>
              <a:t>centre</a:t>
            </a:r>
            <a:r>
              <a:rPr lang="en-US" b="1" dirty="0">
                <a:latin typeface="Bookman Old Style" panose="02050604050505020204" pitchFamily="18" charset="0"/>
              </a:rPr>
              <a:t> is double the </a:t>
            </a:r>
            <a:r>
              <a:rPr lang="en-US" b="1" dirty="0" smtClean="0">
                <a:latin typeface="Bookman Old Style" panose="02050604050505020204" pitchFamily="18" charset="0"/>
              </a:rPr>
              <a:t>angle 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latin typeface="Bookman Old Style" panose="02050604050505020204" pitchFamily="18" charset="0"/>
              </a:rPr>
              <a:t> subtended </a:t>
            </a:r>
            <a:r>
              <a:rPr lang="en-US" b="1" dirty="0">
                <a:latin typeface="Bookman Old Style" panose="02050604050505020204" pitchFamily="18" charset="0"/>
              </a:rPr>
              <a:t>by it at any point on the remaining part of the circle</a:t>
            </a:r>
            <a:r>
              <a:rPr lang="en-US" b="1" dirty="0" smtClean="0">
                <a:latin typeface="Bookman Old Style" panose="02050604050505020204" pitchFamily="18" charset="0"/>
              </a:rPr>
              <a:t>.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76574" y="3174211"/>
            <a:ext cx="2638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[From (1) and (3)]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" y="145018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00800" y="1088227"/>
            <a:ext cx="2252553" cy="2307825"/>
            <a:chOff x="6400800" y="1088227"/>
            <a:chExt cx="2252553" cy="2307825"/>
          </a:xfrm>
        </p:grpSpPr>
        <p:sp>
          <p:nvSpPr>
            <p:cNvPr id="29" name="Freeform 28"/>
            <p:cNvSpPr/>
            <p:nvPr/>
          </p:nvSpPr>
          <p:spPr>
            <a:xfrm>
              <a:off x="6891338" y="1390650"/>
              <a:ext cx="1462087" cy="1747838"/>
            </a:xfrm>
            <a:custGeom>
              <a:avLst/>
              <a:gdLst>
                <a:gd name="connsiteX0" fmla="*/ 0 w 1462087"/>
                <a:gd name="connsiteY0" fmla="*/ 1747838 h 1747838"/>
                <a:gd name="connsiteX1" fmla="*/ 142875 w 1462087"/>
                <a:gd name="connsiteY1" fmla="*/ 0 h 1747838"/>
                <a:gd name="connsiteX2" fmla="*/ 1462087 w 1462087"/>
                <a:gd name="connsiteY2" fmla="*/ 1162050 h 1747838"/>
                <a:gd name="connsiteX3" fmla="*/ 504825 w 1462087"/>
                <a:gd name="connsiteY3" fmla="*/ 904875 h 1747838"/>
                <a:gd name="connsiteX4" fmla="*/ 0 w 1462087"/>
                <a:gd name="connsiteY4" fmla="*/ 1747838 h 174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087" h="1747838">
                  <a:moveTo>
                    <a:pt x="0" y="1747838"/>
                  </a:moveTo>
                  <a:lnTo>
                    <a:pt x="142875" y="0"/>
                  </a:lnTo>
                  <a:lnTo>
                    <a:pt x="1462087" y="1162050"/>
                  </a:lnTo>
                  <a:lnTo>
                    <a:pt x="504825" y="904875"/>
                  </a:lnTo>
                  <a:lnTo>
                    <a:pt x="0" y="17478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rot="6701905">
              <a:off x="7240226" y="2139586"/>
              <a:ext cx="326872" cy="326872"/>
            </a:xfrm>
            <a:prstGeom prst="arc">
              <a:avLst>
                <a:gd name="adj1" fmla="val 15681839"/>
                <a:gd name="adj2" fmla="val 18860575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/>
            <p:nvPr/>
          </p:nvSpPr>
          <p:spPr>
            <a:xfrm rot="7610427">
              <a:off x="6774103" y="1116509"/>
              <a:ext cx="530504" cy="530504"/>
            </a:xfrm>
            <a:prstGeom prst="arc">
              <a:avLst>
                <a:gd name="adj1" fmla="val 16498070"/>
                <a:gd name="adj2" fmla="val 1823587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16989798">
              <a:off x="8071504" y="2286297"/>
              <a:ext cx="530504" cy="530504"/>
            </a:xfrm>
            <a:prstGeom prst="arc">
              <a:avLst>
                <a:gd name="adj1" fmla="val 16280720"/>
                <a:gd name="adj2" fmla="val 180786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9975021">
              <a:off x="7230068" y="2120043"/>
              <a:ext cx="348724" cy="348724"/>
            </a:xfrm>
            <a:prstGeom prst="arc">
              <a:avLst>
                <a:gd name="adj1" fmla="val 15681839"/>
                <a:gd name="adj2" fmla="val 18860575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/>
            <p:cNvSpPr/>
            <p:nvPr/>
          </p:nvSpPr>
          <p:spPr>
            <a:xfrm rot="9235807">
              <a:off x="6776027" y="1123205"/>
              <a:ext cx="530504" cy="530504"/>
            </a:xfrm>
            <a:prstGeom prst="arc">
              <a:avLst>
                <a:gd name="adj1" fmla="val 16498070"/>
                <a:gd name="adj2" fmla="val 180786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6637058" y="2858010"/>
              <a:ext cx="530504" cy="530504"/>
            </a:xfrm>
            <a:prstGeom prst="arc">
              <a:avLst>
                <a:gd name="adj1" fmla="val 16280720"/>
                <a:gd name="adj2" fmla="val 180786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400800" y="1305686"/>
              <a:ext cx="1971723" cy="19717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42254" y="2247140"/>
              <a:ext cx="88814" cy="8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02611" y="2059906"/>
              <a:ext cx="383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Bookman Old Style" panose="02050604050505020204" pitchFamily="18" charset="0"/>
                </a:rPr>
                <a:t>O</a:t>
              </a:r>
              <a:endParaRPr lang="en-US" sz="1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65145" y="1088227"/>
              <a:ext cx="383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Bookman Old Style" panose="02050604050505020204" pitchFamily="18" charset="0"/>
                </a:rPr>
                <a:t>C</a:t>
              </a:r>
              <a:endParaRPr lang="en-US" sz="1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985640" y="1328268"/>
              <a:ext cx="88814" cy="8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15616" y="3088275"/>
              <a:ext cx="383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Bookman Old Style" panose="02050604050505020204" pitchFamily="18" charset="0"/>
                </a:rPr>
                <a:t>A</a:t>
              </a:r>
              <a:endParaRPr lang="en-US" sz="1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837998" y="3089439"/>
              <a:ext cx="88814" cy="8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69963" y="2511773"/>
              <a:ext cx="383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312957" y="2507142"/>
              <a:ext cx="88814" cy="8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037373" y="1390636"/>
              <a:ext cx="658827" cy="164631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543800" y="2647950"/>
              <a:ext cx="383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Bookman Old Style" panose="02050604050505020204" pitchFamily="18" charset="0"/>
                </a:rPr>
                <a:t>M</a:t>
              </a:r>
              <a:endParaRPr lang="en-US" sz="11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570448" y="2782501"/>
              <a:ext cx="66727" cy="667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101886" y="2575322"/>
              <a:ext cx="169846" cy="133125"/>
              <a:chOff x="8065703" y="893000"/>
              <a:chExt cx="200475" cy="157131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8065703" y="933291"/>
                <a:ext cx="171040" cy="11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095138" y="893000"/>
                <a:ext cx="171040" cy="116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 rot="18246356">
              <a:off x="7149272" y="1842919"/>
              <a:ext cx="192030" cy="145891"/>
              <a:chOff x="8065703" y="904240"/>
              <a:chExt cx="192030" cy="145891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8065703" y="933291"/>
                <a:ext cx="171040" cy="11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086693" y="904240"/>
                <a:ext cx="171040" cy="11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6807990" y="2652712"/>
              <a:ext cx="383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 smtClean="0">
                  <a:latin typeface="Bookman Old Style" panose="02050604050505020204" pitchFamily="18" charset="0"/>
                </a:rPr>
                <a:t>x</a:t>
              </a:r>
              <a:endParaRPr lang="en-US" sz="1100" b="1" i="1" dirty="0"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88008" y="1581150"/>
              <a:ext cx="383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 smtClean="0">
                  <a:latin typeface="Bookman Old Style" panose="02050604050505020204" pitchFamily="18" charset="0"/>
                </a:rPr>
                <a:t>x</a:t>
              </a:r>
              <a:endParaRPr lang="en-US" sz="1100" b="1" i="1" dirty="0"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79336" y="2426825"/>
              <a:ext cx="401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Bookman Old Style" panose="02050604050505020204" pitchFamily="18" charset="0"/>
                </a:rPr>
                <a:t>2</a:t>
              </a:r>
              <a:r>
                <a:rPr lang="en-US" sz="1050" b="1" i="1" dirty="0" smtClean="0">
                  <a:latin typeface="Bookman Old Style" panose="02050604050505020204" pitchFamily="18" charset="0"/>
                </a:rPr>
                <a:t>x</a:t>
              </a:r>
              <a:endParaRPr lang="en-US" sz="1050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 rot="15652573">
              <a:off x="7748304" y="2362087"/>
              <a:ext cx="155598" cy="120463"/>
              <a:chOff x="8065703" y="892955"/>
              <a:chExt cx="200014" cy="15717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8065703" y="933291"/>
                <a:ext cx="171040" cy="11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8094676" y="892955"/>
                <a:ext cx="171041" cy="116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7827061" y="2220376"/>
              <a:ext cx="383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 smtClean="0">
                  <a:latin typeface="Bookman Old Style" panose="02050604050505020204" pitchFamily="18" charset="0"/>
                </a:rPr>
                <a:t>y</a:t>
              </a:r>
              <a:endParaRPr lang="en-US" sz="1100" b="1" i="1" dirty="0"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08825" y="1529089"/>
              <a:ext cx="2353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 smtClean="0">
                  <a:latin typeface="Bookman Old Style" panose="02050604050505020204" pitchFamily="18" charset="0"/>
                </a:rPr>
                <a:t>y</a:t>
              </a:r>
              <a:endParaRPr lang="en-US" sz="1100" b="1" i="1" dirty="0">
                <a:latin typeface="Bookman Old Style" panose="020506040505050202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14056" y="2353397"/>
              <a:ext cx="393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Bookman Old Style" panose="02050604050505020204" pitchFamily="18" charset="0"/>
                </a:rPr>
                <a:t>2</a:t>
              </a:r>
              <a:r>
                <a:rPr lang="en-US" sz="1050" b="1" i="1" dirty="0" smtClean="0">
                  <a:latin typeface="Bookman Old Style" panose="02050604050505020204" pitchFamily="18" charset="0"/>
                </a:rPr>
                <a:t>y</a:t>
              </a:r>
              <a:endParaRPr lang="en-US" sz="1050" b="1" i="1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228600" y="1730573"/>
            <a:ext cx="2024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Proof : 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-76201" y="1276351"/>
            <a:ext cx="3383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    To Prove :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575898" y="1276350"/>
            <a:ext cx="1739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Symbol" pitchFamily="18" charset="2"/>
              </a:rPr>
              <a:t>Ð</a:t>
            </a:r>
            <a:r>
              <a:rPr lang="en-US" b="1" dirty="0" smtClean="0">
                <a:latin typeface="Bookman Old Style" panose="02050604050505020204" pitchFamily="18" charset="0"/>
              </a:rPr>
              <a:t>AOB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895600" y="127635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Symbol" pitchFamily="18" charset="2"/>
              </a:rPr>
              <a:t>Ð</a:t>
            </a:r>
            <a:r>
              <a:rPr lang="en-US" b="1" dirty="0" smtClean="0">
                <a:latin typeface="Bookman Old Style" panose="02050604050505020204" pitchFamily="18" charset="0"/>
              </a:rPr>
              <a:t>ACB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333426" y="1276350"/>
            <a:ext cx="790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=  2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6896100" y="2298700"/>
            <a:ext cx="1444625" cy="850900"/>
          </a:xfrm>
          <a:custGeom>
            <a:avLst/>
            <a:gdLst>
              <a:gd name="connsiteX0" fmla="*/ 0 w 1444625"/>
              <a:gd name="connsiteY0" fmla="*/ 850900 h 850900"/>
              <a:gd name="connsiteX1" fmla="*/ 498475 w 1444625"/>
              <a:gd name="connsiteY1" fmla="*/ 0 h 850900"/>
              <a:gd name="connsiteX2" fmla="*/ 1444625 w 1444625"/>
              <a:gd name="connsiteY2" fmla="*/ 24765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4625" h="850900">
                <a:moveTo>
                  <a:pt x="0" y="850900"/>
                </a:moveTo>
                <a:lnTo>
                  <a:pt x="498475" y="0"/>
                </a:lnTo>
                <a:lnTo>
                  <a:pt x="1444625" y="247650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8600" y="2078972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AOB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877131" y="2078972"/>
            <a:ext cx="49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=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114425" y="2078972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AOM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1905000" y="2078972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BOM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1752600" y="2078972"/>
            <a:ext cx="49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+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877131" y="2419350"/>
            <a:ext cx="49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=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1190625" y="2419350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2</a:t>
            </a:r>
            <a:r>
              <a:rPr lang="en-US" sz="1400" i="1" dirty="0" smtClean="0">
                <a:latin typeface="Bookman Old Style" panose="02050604050505020204" pitchFamily="18" charset="0"/>
              </a:rPr>
              <a:t>x</a:t>
            </a:r>
            <a:endParaRPr lang="en-US" sz="1400" i="1" dirty="0"/>
          </a:p>
        </p:txBody>
      </p:sp>
      <p:sp>
        <p:nvSpPr>
          <p:cNvPr id="89" name="Rectangle 88"/>
          <p:cNvSpPr/>
          <p:nvPr/>
        </p:nvSpPr>
        <p:spPr>
          <a:xfrm>
            <a:off x="1752600" y="2419350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2</a:t>
            </a:r>
            <a:r>
              <a:rPr lang="en-US" sz="1400" i="1" dirty="0" smtClean="0">
                <a:latin typeface="Bookman Old Style" panose="02050604050505020204" pitchFamily="18" charset="0"/>
              </a:rPr>
              <a:t>y</a:t>
            </a:r>
            <a:endParaRPr lang="en-US" sz="1400" i="1" dirty="0"/>
          </a:p>
        </p:txBody>
      </p:sp>
      <p:sp>
        <p:nvSpPr>
          <p:cNvPr id="90" name="Rectangle 89"/>
          <p:cNvSpPr/>
          <p:nvPr/>
        </p:nvSpPr>
        <p:spPr>
          <a:xfrm>
            <a:off x="1562931" y="2419350"/>
            <a:ext cx="49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+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877131" y="2760433"/>
            <a:ext cx="49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=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1190625" y="2760433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2 (</a:t>
            </a:r>
            <a:r>
              <a:rPr lang="en-US" sz="1400" i="1" dirty="0" smtClean="0">
                <a:latin typeface="Bookman Old Style" panose="02050604050505020204" pitchFamily="18" charset="0"/>
              </a:rPr>
              <a:t>x</a:t>
            </a:r>
            <a:r>
              <a:rPr lang="en-US" sz="1400" dirty="0" smtClean="0">
                <a:latin typeface="Bookman Old Style" panose="02050604050505020204" pitchFamily="18" charset="0"/>
              </a:rPr>
              <a:t> + </a:t>
            </a:r>
            <a:r>
              <a:rPr lang="en-US" sz="1400" i="1" dirty="0" smtClean="0">
                <a:latin typeface="Bookman Old Style" panose="02050604050505020204" pitchFamily="18" charset="0"/>
              </a:rPr>
              <a:t>y</a:t>
            </a:r>
            <a:r>
              <a:rPr lang="en-US" sz="1400" dirty="0" smtClean="0">
                <a:latin typeface="Bookman Old Style" panose="02050604050505020204" pitchFamily="18" charset="0"/>
              </a:rPr>
              <a:t>)</a:t>
            </a:r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877131" y="3174211"/>
            <a:ext cx="49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=</a:t>
            </a:r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1190625" y="3174211"/>
            <a:ext cx="471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2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371600" y="3174211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(Ð</a:t>
            </a:r>
            <a:r>
              <a:rPr lang="en-US" sz="1400" dirty="0" smtClean="0">
                <a:latin typeface="Bookman Old Style" panose="02050604050505020204" pitchFamily="18" charset="0"/>
              </a:rPr>
              <a:t>OCA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2057400" y="317421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+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2209800" y="3174211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OCB</a:t>
            </a:r>
            <a:r>
              <a:rPr lang="en-US" sz="1400" dirty="0" smtClean="0">
                <a:latin typeface="Symbol" panose="05050102010706020507" pitchFamily="18" charset="2"/>
              </a:rPr>
              <a:t>)</a:t>
            </a:r>
            <a:endParaRPr lang="en-US" sz="1400" dirty="0">
              <a:latin typeface="Symbol" panose="05050102010706020507" pitchFamily="18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77131" y="3559373"/>
            <a:ext cx="49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=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1190625" y="3559373"/>
            <a:ext cx="471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2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1371600" y="3559373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ACB</a:t>
            </a:r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177800" y="3559373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AOB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3076575" y="2078972"/>
            <a:ext cx="2867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[Angle addition property]</a:t>
            </a:r>
            <a:endParaRPr lang="en-US" sz="1400" dirty="0"/>
          </a:p>
        </p:txBody>
      </p:sp>
      <p:sp>
        <p:nvSpPr>
          <p:cNvPr id="104" name="Cloud 103"/>
          <p:cNvSpPr/>
          <p:nvPr/>
        </p:nvSpPr>
        <p:spPr bwMode="auto">
          <a:xfrm rot="10800000" flipH="1" flipV="1">
            <a:off x="3325383" y="1623951"/>
            <a:ext cx="2823442" cy="148746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AOB is made up of two angles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i.e. </a:t>
            </a:r>
            <a:r>
              <a:rPr lang="pt-BR" sz="1400" b="1" dirty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AOM and </a:t>
            </a:r>
            <a:r>
              <a:rPr lang="pt-BR" sz="1400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BOM</a:t>
            </a:r>
            <a:r>
              <a:rPr lang="en-US" sz="1400" b="1" kern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endParaRPr lang="en-US" sz="1400" b="1" kern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6889750" y="1390650"/>
            <a:ext cx="1450975" cy="1752600"/>
          </a:xfrm>
          <a:custGeom>
            <a:avLst/>
            <a:gdLst>
              <a:gd name="connsiteX0" fmla="*/ 0 w 1450975"/>
              <a:gd name="connsiteY0" fmla="*/ 1752600 h 1752600"/>
              <a:gd name="connsiteX1" fmla="*/ 139700 w 1450975"/>
              <a:gd name="connsiteY1" fmla="*/ 0 h 1752600"/>
              <a:gd name="connsiteX2" fmla="*/ 1450975 w 1450975"/>
              <a:gd name="connsiteY2" fmla="*/ 11557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975" h="1752600">
                <a:moveTo>
                  <a:pt x="0" y="1752600"/>
                </a:moveTo>
                <a:lnTo>
                  <a:pt x="139700" y="0"/>
                </a:lnTo>
                <a:lnTo>
                  <a:pt x="1450975" y="1155700"/>
                </a:lnTo>
              </a:path>
            </a:pathLst>
          </a:custGeom>
          <a:noFill/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6" grpId="0" animBg="1"/>
      <p:bldP spid="74" grpId="0" animBg="1"/>
      <p:bldP spid="81" grpId="0" animBg="1"/>
      <p:bldP spid="81" grpId="1" animBg="1"/>
      <p:bldP spid="80" grpId="0" animBg="1"/>
      <p:bldP spid="80" grpId="1" animBg="1"/>
      <p:bldP spid="22" grpId="0"/>
      <p:bldP spid="75" grpId="0"/>
      <p:bldP spid="25" grpId="0" animBg="1"/>
      <p:bldP spid="25" grpId="1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4" grpId="1" animBg="1"/>
      <p:bldP spid="1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37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/>
          <p:cNvSpPr/>
          <p:nvPr/>
        </p:nvSpPr>
        <p:spPr>
          <a:xfrm>
            <a:off x="402953" y="620440"/>
            <a:ext cx="6386308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667500" y="866775"/>
            <a:ext cx="1781175" cy="1514475"/>
          </a:xfrm>
          <a:custGeom>
            <a:avLst/>
            <a:gdLst>
              <a:gd name="connsiteX0" fmla="*/ 876300 w 1781175"/>
              <a:gd name="connsiteY0" fmla="*/ 0 h 1514475"/>
              <a:gd name="connsiteX1" fmla="*/ 0 w 1781175"/>
              <a:gd name="connsiteY1" fmla="*/ 1504950 h 1514475"/>
              <a:gd name="connsiteX2" fmla="*/ 1781175 w 1781175"/>
              <a:gd name="connsiteY2" fmla="*/ 1514475 h 1514475"/>
              <a:gd name="connsiteX3" fmla="*/ 876300 w 1781175"/>
              <a:gd name="connsiteY3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175" h="1514475">
                <a:moveTo>
                  <a:pt x="876300" y="0"/>
                </a:moveTo>
                <a:lnTo>
                  <a:pt x="0" y="1504950"/>
                </a:lnTo>
                <a:lnTo>
                  <a:pt x="1781175" y="1514475"/>
                </a:lnTo>
                <a:lnTo>
                  <a:pt x="8763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382140" y="1200150"/>
            <a:ext cx="1991924" cy="38548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416548" y="873591"/>
            <a:ext cx="4460251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420143" y="366255"/>
            <a:ext cx="6815675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5838250" y="120164"/>
            <a:ext cx="1169546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46114" y="120968"/>
            <a:ext cx="2862502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087" y="84838"/>
            <a:ext cx="805078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Q.  A circular park of radius 20 m is situated in a colony. Three boys </a:t>
            </a:r>
          </a:p>
          <a:p>
            <a:pPr algn="just">
              <a:spcBef>
                <a:spcPts val="200"/>
              </a:spcBef>
            </a:pPr>
            <a:r>
              <a:rPr lang="en-US" sz="15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    </a:t>
            </a:r>
            <a:r>
              <a:rPr lang="en-US" sz="1500" b="1" dirty="0" err="1" smtClean="0">
                <a:solidFill>
                  <a:srgbClr val="2133E3"/>
                </a:solidFill>
                <a:latin typeface="Bookman Old Style" pitchFamily="18" charset="0"/>
              </a:rPr>
              <a:t>Ankur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, Syed </a:t>
            </a:r>
            <a:r>
              <a:rPr lang="en-US" sz="1500" b="1" dirty="0">
                <a:solidFill>
                  <a:srgbClr val="2133E3"/>
                </a:solidFill>
                <a:latin typeface="Bookman Old Style" pitchFamily="18" charset="0"/>
              </a:rPr>
              <a:t>and 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David are sitting at equal distance on its boundary</a:t>
            </a:r>
          </a:p>
          <a:p>
            <a:pPr marL="346075" indent="-346075" algn="just">
              <a:spcBef>
                <a:spcPts val="200"/>
              </a:spcBef>
            </a:pP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     each having a toy telephone in his hands to talk to each other. </a:t>
            </a:r>
          </a:p>
          <a:p>
            <a:pPr marL="346075" indent="-346075" algn="just">
              <a:spcBef>
                <a:spcPts val="200"/>
              </a:spcBef>
            </a:pPr>
            <a:r>
              <a:rPr lang="en-US" sz="1500" b="1" dirty="0">
                <a:solidFill>
                  <a:srgbClr val="2133E3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Find the length of the string of each phone.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522933" y="1347788"/>
            <a:ext cx="23672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 smtClean="0">
                <a:latin typeface="Bookman Old Style" pitchFamily="18" charset="0"/>
              </a:rPr>
              <a:t>Let AB = BC = AC =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7440836" y="2290150"/>
            <a:ext cx="95098" cy="104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58066" y="2344674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M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6924515" y="234759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Bookman Old Style" pitchFamily="18" charset="0"/>
              </a:rPr>
              <a:t>x</a:t>
            </a:r>
            <a:endParaRPr lang="en-US" sz="1600" b="1" i="1" dirty="0"/>
          </a:p>
        </p:txBody>
      </p:sp>
      <p:sp>
        <p:nvSpPr>
          <p:cNvPr id="19" name="Rectangle 18"/>
          <p:cNvSpPr/>
          <p:nvPr/>
        </p:nvSpPr>
        <p:spPr>
          <a:xfrm>
            <a:off x="295306" y="2179777"/>
            <a:ext cx="8714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500" dirty="0" smtClean="0">
                <a:latin typeface="Bookman Old Style" pitchFamily="18" charset="0"/>
              </a:rPr>
              <a:t>BM = 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75" y="1347788"/>
            <a:ext cx="6325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pt-BR" sz="1500" b="1" dirty="0" smtClean="0">
                <a:latin typeface="Bookman Old Style" pitchFamily="18" charset="0"/>
              </a:rPr>
              <a:t>Sol.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796" y="1703447"/>
            <a:ext cx="16648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 smtClean="0">
                <a:latin typeface="Bookman Old Style" pitchFamily="18" charset="0"/>
              </a:rPr>
              <a:t>Now, BM = MC </a:t>
            </a:r>
            <a:endParaRPr lang="en-US" sz="1500" dirty="0">
              <a:latin typeface="Bookman Old Style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7285514" y="2148046"/>
            <a:ext cx="502920" cy="158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67326" y="1095375"/>
            <a:ext cx="2718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pt-BR" sz="1500" b="1" dirty="0" smtClean="0">
                <a:latin typeface="Bookman Old Style" pitchFamily="18" charset="0"/>
              </a:rPr>
              <a:t>Construction : </a:t>
            </a:r>
            <a:r>
              <a:rPr lang="pt-BR" sz="1500" dirty="0" smtClean="0">
                <a:latin typeface="Bookman Old Style" pitchFamily="18" charset="0"/>
              </a:rPr>
              <a:t>OM </a:t>
            </a:r>
            <a:r>
              <a:rPr lang="pt-BR" sz="1500" dirty="0" smtClean="0">
                <a:latin typeface="Symbol" pitchFamily="18" charset="2"/>
              </a:rPr>
              <a:t>^</a:t>
            </a:r>
            <a:r>
              <a:rPr lang="pt-BR" sz="1500" dirty="0" smtClean="0">
                <a:latin typeface="Bookman Old Style" pitchFamily="18" charset="0"/>
              </a:rPr>
              <a:t> BC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11149" y="1347788"/>
            <a:ext cx="12218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dirty="0" smtClean="0">
                <a:latin typeface="Bookman Old Style" pitchFamily="18" charset="0"/>
              </a:rPr>
              <a:t>(2</a:t>
            </a:r>
            <a:r>
              <a:rPr lang="en-US" sz="1500" i="1" dirty="0" smtClean="0">
                <a:latin typeface="Bookman Old Style" pitchFamily="18" charset="0"/>
              </a:rPr>
              <a:t>x</a:t>
            </a:r>
            <a:r>
              <a:rPr lang="en-US" sz="1500" dirty="0" smtClean="0">
                <a:latin typeface="Bookman Old Style" pitchFamily="18" charset="0"/>
              </a:rPr>
              <a:t>) </a:t>
            </a:r>
            <a:r>
              <a:rPr lang="en-US" sz="1500" dirty="0" err="1" smtClean="0">
                <a:latin typeface="Bookman Old Style" pitchFamily="18" charset="0"/>
              </a:rPr>
              <a:t>metres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1279" y="1657350"/>
            <a:ext cx="28897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 smtClean="0">
                <a:latin typeface="Bookman Old Style" pitchFamily="18" charset="0"/>
              </a:rPr>
              <a:t>[The perpendicular from the centre of the circle to a chord bisects the chord.]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200" y="2179777"/>
            <a:ext cx="3365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500" dirty="0" smtClean="0">
                <a:latin typeface="Symbol" pitchFamily="18" charset="2"/>
              </a:rPr>
              <a:t>\</a:t>
            </a:r>
            <a:endParaRPr lang="en-US" sz="1500" dirty="0">
              <a:latin typeface="Symbol" pitchFamily="18" charset="2"/>
            </a:endParaRPr>
          </a:p>
        </p:txBody>
      </p:sp>
      <p:graphicFrame>
        <p:nvGraphicFramePr>
          <p:cNvPr id="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40880"/>
              </p:ext>
            </p:extLst>
          </p:nvPr>
        </p:nvGraphicFramePr>
        <p:xfrm>
          <a:off x="1154171" y="2016807"/>
          <a:ext cx="454288" cy="62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86" name="Equation" r:id="rId4" imgW="520560" imgH="672840" progId="Equation.DSMT4">
                  <p:embed/>
                </p:oleObj>
              </mc:Choice>
              <mc:Fallback>
                <p:oleObj name="Equation" r:id="rId4" imgW="5205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71" y="2016807"/>
                        <a:ext cx="454288" cy="626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82"/>
          <p:cNvSpPr/>
          <p:nvPr/>
        </p:nvSpPr>
        <p:spPr>
          <a:xfrm>
            <a:off x="1570821" y="2179777"/>
            <a:ext cx="12708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dirty="0" smtClean="0">
                <a:latin typeface="Bookman Old Style" pitchFamily="18" charset="0"/>
              </a:rPr>
              <a:t> metres</a:t>
            </a:r>
            <a:endParaRPr lang="en-US" sz="1500" dirty="0">
              <a:latin typeface="Bookman Old Style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08062" y="581443"/>
            <a:ext cx="2355850" cy="2348447"/>
            <a:chOff x="6400800" y="581443"/>
            <a:chExt cx="2355850" cy="234844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644640" y="1899285"/>
              <a:ext cx="900477" cy="497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652260" y="2395157"/>
              <a:ext cx="1801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517052" y="872490"/>
              <a:ext cx="2057400" cy="2057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00032" y="185547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8934" y="2259330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C</a:t>
              </a:r>
              <a:endParaRPr lang="en-US" sz="14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96527" y="58144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A</a:t>
              </a:r>
              <a:endParaRPr lang="en-US" sz="1400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6651136" y="870109"/>
              <a:ext cx="883357" cy="1524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536741" y="872490"/>
              <a:ext cx="914697" cy="1518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400800" y="230505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B</a:t>
              </a:r>
              <a:endParaRPr lang="en-US" sz="1400" b="1" dirty="0"/>
            </a:p>
          </p:txBody>
        </p:sp>
        <p:sp>
          <p:nvSpPr>
            <p:cNvPr id="18" name="Rectangle 17"/>
            <p:cNvSpPr/>
            <p:nvPr/>
          </p:nvSpPr>
          <p:spPr>
            <a:xfrm rot="19894750">
              <a:off x="6838017" y="1937528"/>
              <a:ext cx="5261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latin typeface="Bookman Old Style" pitchFamily="18" charset="0"/>
                </a:rPr>
                <a:t>20 m</a:t>
              </a:r>
              <a:endParaRPr lang="en-US" sz="10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29967" y="1690989"/>
              <a:ext cx="3481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O</a:t>
              </a:r>
              <a:endParaRPr lang="en-US" sz="1600" b="1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340000">
              <a:off x="7036166" y="1382598"/>
              <a:ext cx="1005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 rot="5400000">
              <a:off x="7386522" y="1401575"/>
              <a:ext cx="5261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latin typeface="Bookman Old Style" pitchFamily="18" charset="0"/>
                </a:rPr>
                <a:t>20 m</a:t>
              </a:r>
              <a:endParaRPr lang="en-US" sz="1000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980190" y="2072640"/>
              <a:ext cx="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589792" y="1507404"/>
            <a:ext cx="70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Bookman Old Style" pitchFamily="18" charset="0"/>
              </a:rPr>
              <a:t>2</a:t>
            </a:r>
            <a:r>
              <a:rPr lang="en-US" sz="1200" b="1" i="1" dirty="0" smtClean="0">
                <a:latin typeface="Bookman Old Style" pitchFamily="18" charset="0"/>
              </a:rPr>
              <a:t>x</a:t>
            </a:r>
            <a:endParaRPr lang="en-US" sz="1200" b="1" i="1" dirty="0"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25280" y="1507404"/>
            <a:ext cx="70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Bookman Old Style" pitchFamily="18" charset="0"/>
              </a:rPr>
              <a:t>2</a:t>
            </a:r>
            <a:r>
              <a:rPr lang="en-US" sz="1200" b="1" i="1" dirty="0" smtClean="0">
                <a:latin typeface="Bookman Old Style" pitchFamily="18" charset="0"/>
              </a:rPr>
              <a:t>x</a:t>
            </a:r>
            <a:endParaRPr lang="en-US" sz="1200" b="1" i="1" dirty="0"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15790" y="3212164"/>
            <a:ext cx="624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Bookman Old Style" pitchFamily="18" charset="0"/>
              </a:rPr>
              <a:t>BM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6995" y="2596244"/>
            <a:ext cx="1398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500" dirty="0" smtClean="0">
                <a:latin typeface="Symbol" pitchFamily="18" charset="2"/>
              </a:rPr>
              <a:t>\     </a:t>
            </a:r>
            <a:r>
              <a:rPr lang="pt-BR" sz="1500" dirty="0" smtClean="0">
                <a:latin typeface="Bookman Old Style" pitchFamily="18" charset="0"/>
              </a:rPr>
              <a:t>BM =  </a:t>
            </a:r>
            <a:r>
              <a:rPr lang="pt-BR" sz="1500" i="1" dirty="0" smtClean="0">
                <a:latin typeface="Bookman Old Style" pitchFamily="18" charset="0"/>
              </a:rPr>
              <a:t>x</a:t>
            </a:r>
            <a:endParaRPr lang="en-US" sz="1500" i="1" dirty="0">
              <a:latin typeface="Symbol" pitchFamily="18" charset="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58919" y="1581150"/>
            <a:ext cx="1044581" cy="553998"/>
            <a:chOff x="1507997" y="2023377"/>
            <a:chExt cx="1044581" cy="55399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07997" y="2023377"/>
              <a:ext cx="1044581" cy="553998"/>
              <a:chOff x="7630844" y="3947580"/>
              <a:chExt cx="1044581" cy="55399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823724" y="3947580"/>
                <a:ext cx="39996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</a:rPr>
                  <a:t>1</a:t>
                </a:r>
              </a:p>
              <a:p>
                <a:pPr algn="ctr"/>
                <a:r>
                  <a:rPr lang="en-US" sz="1500" dirty="0">
                    <a:latin typeface="Bookman Old Style" pitchFamily="18" charset="0"/>
                  </a:rPr>
                  <a:t>2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630844" y="4066024"/>
                <a:ext cx="1044581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 smtClean="0">
                    <a:latin typeface="Bookman Old Style" pitchFamily="18" charset="0"/>
                  </a:rPr>
                  <a:t>=      BC </a:t>
                </a:r>
                <a:endParaRPr lang="en-US" sz="1500" dirty="0">
                  <a:latin typeface="Bookman Old Style" pitchFamily="18" charset="0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767969" y="2295528"/>
              <a:ext cx="2662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/>
          <p:nvPr/>
        </p:nvSpPr>
        <p:spPr>
          <a:xfrm>
            <a:off x="486298" y="2785474"/>
            <a:ext cx="5254234" cy="419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 smtClean="0">
                <a:latin typeface="Bookman Old Style" pitchFamily="18" charset="0"/>
              </a:rPr>
              <a:t>Point O is the </a:t>
            </a:r>
            <a:r>
              <a:rPr lang="en-US" sz="1500" dirty="0" err="1" smtClean="0">
                <a:latin typeface="Bookman Old Style" pitchFamily="18" charset="0"/>
              </a:rPr>
              <a:t>circumcentre</a:t>
            </a:r>
            <a:r>
              <a:rPr lang="en-US" sz="1500" dirty="0">
                <a:latin typeface="Bookman Old Style" pitchFamily="18" charset="0"/>
              </a:rPr>
              <a:t> </a:t>
            </a:r>
            <a:r>
              <a:rPr lang="en-US" sz="1500" dirty="0" smtClean="0">
                <a:latin typeface="Bookman Old Style" pitchFamily="18" charset="0"/>
              </a:rPr>
              <a:t>of equilateral </a:t>
            </a:r>
            <a:r>
              <a:rPr lang="en-US" sz="1500" dirty="0" smtClean="0">
                <a:latin typeface="Symbol" pitchFamily="18" charset="2"/>
              </a:rPr>
              <a:t>D</a:t>
            </a:r>
            <a:r>
              <a:rPr lang="en-US" sz="1500" dirty="0" smtClean="0">
                <a:latin typeface="Bookman Old Style" pitchFamily="18" charset="0"/>
              </a:rPr>
              <a:t>ABC 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76774" y="3097894"/>
            <a:ext cx="47849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Bookman Old Style" pitchFamily="18" charset="0"/>
              </a:rPr>
              <a:t>In </a:t>
            </a:r>
            <a:r>
              <a:rPr lang="en-US" sz="1500" dirty="0" smtClean="0">
                <a:latin typeface="Bookman Old Style" pitchFamily="18" charset="0"/>
              </a:rPr>
              <a:t>equilateral triangle, </a:t>
            </a:r>
            <a:r>
              <a:rPr lang="en-US" sz="1500" dirty="0">
                <a:latin typeface="Bookman Old Style" pitchFamily="18" charset="0"/>
              </a:rPr>
              <a:t>the </a:t>
            </a:r>
            <a:r>
              <a:rPr lang="en-US" sz="1500" dirty="0" err="1">
                <a:latin typeface="Bookman Old Style" pitchFamily="18" charset="0"/>
              </a:rPr>
              <a:t>circumcentre</a:t>
            </a:r>
            <a:r>
              <a:rPr lang="en-US" sz="1500" dirty="0">
                <a:latin typeface="Bookman Old Style" pitchFamily="18" charset="0"/>
              </a:rPr>
              <a:t> and </a:t>
            </a:r>
            <a:endParaRPr lang="en-US" sz="1500" dirty="0" smtClean="0">
              <a:latin typeface="Bookman Old Style" pitchFamily="18" charset="0"/>
            </a:endParaRPr>
          </a:p>
          <a:p>
            <a:r>
              <a:rPr lang="en-US" sz="1500" dirty="0" smtClean="0">
                <a:latin typeface="Bookman Old Style" pitchFamily="18" charset="0"/>
              </a:rPr>
              <a:t>the centroid </a:t>
            </a:r>
            <a:r>
              <a:rPr lang="en-US" sz="1500" dirty="0">
                <a:latin typeface="Bookman Old Style" pitchFamily="18" charset="0"/>
              </a:rPr>
              <a:t>are one and the same</a:t>
            </a:r>
            <a:r>
              <a:rPr lang="en-US" sz="1500" dirty="0" smtClean="0">
                <a:latin typeface="Bookman Old Style" pitchFamily="18" charset="0"/>
              </a:rPr>
              <a:t>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84380" y="2314015"/>
            <a:ext cx="0" cy="26185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629400" y="2514002"/>
            <a:ext cx="1848883" cy="276999"/>
            <a:chOff x="6629400" y="2514002"/>
            <a:chExt cx="1848883" cy="276999"/>
          </a:xfrm>
        </p:grpSpPr>
        <p:sp>
          <p:nvSpPr>
            <p:cNvPr id="74" name="TextBox 73"/>
            <p:cNvSpPr txBox="1"/>
            <p:nvPr/>
          </p:nvSpPr>
          <p:spPr>
            <a:xfrm>
              <a:off x="7154244" y="2514002"/>
              <a:ext cx="701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Bookman Old Style" pitchFamily="18" charset="0"/>
                </a:rPr>
                <a:t>2</a:t>
              </a:r>
              <a:r>
                <a:rPr lang="en-US" sz="1200" b="1" i="1" dirty="0" smtClean="0">
                  <a:latin typeface="Bookman Old Style" pitchFamily="18" charset="0"/>
                </a:rPr>
                <a:t>x</a:t>
              </a:r>
              <a:endParaRPr lang="en-US" sz="1200" b="1" i="1" dirty="0">
                <a:latin typeface="Bookman Old Style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696200" y="2654300"/>
              <a:ext cx="78208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6629400" y="2654300"/>
              <a:ext cx="72452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Oval 161"/>
          <p:cNvSpPr/>
          <p:nvPr/>
        </p:nvSpPr>
        <p:spPr>
          <a:xfrm>
            <a:off x="6521015" y="876306"/>
            <a:ext cx="2057400" cy="2057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rot="5340000">
            <a:off x="7043508" y="1394746"/>
            <a:ext cx="100584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484387" y="819150"/>
            <a:ext cx="101600" cy="100584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607383" y="2340483"/>
            <a:ext cx="101600" cy="100584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8394288" y="2334768"/>
            <a:ext cx="101600" cy="100584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2600" y="3567152"/>
            <a:ext cx="27019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AM is a median.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84833" y="4669155"/>
            <a:ext cx="6819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AM =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82600" y="3848785"/>
            <a:ext cx="46017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In equilateral triangle median and altitude </a:t>
            </a:r>
          </a:p>
          <a:p>
            <a:r>
              <a:rPr lang="en-US" sz="1500" dirty="0" smtClean="0">
                <a:latin typeface="Bookman Old Style" pitchFamily="18" charset="0"/>
              </a:rPr>
              <a:t>are one and same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82600" y="4303752"/>
            <a:ext cx="312310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Height of equilateral triangle = 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18198" y="4164330"/>
            <a:ext cx="479747" cy="571971"/>
            <a:chOff x="3418198" y="4164330"/>
            <a:chExt cx="479747" cy="571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418198" y="4164330"/>
                  <a:ext cx="479747" cy="367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198" y="4164330"/>
                  <a:ext cx="479747" cy="36760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3479671" y="4466476"/>
              <a:ext cx="3863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3523317" y="4413136"/>
              <a:ext cx="33685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3842569" y="4312513"/>
            <a:ext cx="8056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× side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055998" y="4527079"/>
            <a:ext cx="479747" cy="571971"/>
            <a:chOff x="1055998" y="4527079"/>
            <a:chExt cx="479747" cy="571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1055998" y="4527079"/>
                  <a:ext cx="479747" cy="367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98" y="4527079"/>
                  <a:ext cx="479747" cy="36760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Connector 145"/>
            <p:cNvCxnSpPr/>
            <p:nvPr/>
          </p:nvCxnSpPr>
          <p:spPr>
            <a:xfrm>
              <a:off x="1117471" y="4829225"/>
              <a:ext cx="3863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1161117" y="4775885"/>
              <a:ext cx="33685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480370" y="4675262"/>
            <a:ext cx="6713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× AB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122334" y="2869599"/>
            <a:ext cx="6819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AM = 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693499" y="2727523"/>
            <a:ext cx="479747" cy="571971"/>
            <a:chOff x="5693499" y="2727523"/>
            <a:chExt cx="479747" cy="571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5693499" y="2727523"/>
                  <a:ext cx="479747" cy="367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499" y="2727523"/>
                  <a:ext cx="479747" cy="36760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/>
            <p:cNvCxnSpPr/>
            <p:nvPr/>
          </p:nvCxnSpPr>
          <p:spPr>
            <a:xfrm>
              <a:off x="5754972" y="3029669"/>
              <a:ext cx="3863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798618" y="2976329"/>
              <a:ext cx="33685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117871" y="2875706"/>
            <a:ext cx="6713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× 2</a:t>
            </a:r>
            <a:r>
              <a:rPr lang="en-US" sz="1500" i="1" dirty="0" smtClean="0">
                <a:latin typeface="Bookman Old Style" pitchFamily="18" charset="0"/>
              </a:rPr>
              <a:t>x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39663" y="3277365"/>
            <a:ext cx="6819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AM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5627419" y="3255147"/>
                <a:ext cx="639855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19" y="3255147"/>
                <a:ext cx="639855" cy="367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/>
          <p:cNvSpPr/>
          <p:nvPr/>
        </p:nvSpPr>
        <p:spPr>
          <a:xfrm>
            <a:off x="5105400" y="3697816"/>
            <a:ext cx="7388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OM = 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118877" y="3685684"/>
            <a:ext cx="6713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AM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755978" y="3562350"/>
            <a:ext cx="386320" cy="547122"/>
            <a:chOff x="5755978" y="3562350"/>
            <a:chExt cx="386320" cy="547122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5755978" y="3831180"/>
              <a:ext cx="3863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5799624" y="3786307"/>
              <a:ext cx="33685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3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799624" y="3562350"/>
              <a:ext cx="33685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6657333" y="3663951"/>
            <a:ext cx="2021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[centroid trisects each median]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486403" y="4141294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= 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118877" y="4137629"/>
            <a:ext cx="3356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223418" y="4103025"/>
                <a:ext cx="639855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418" y="4103025"/>
                <a:ext cx="639855" cy="367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/>
          <p:cNvSpPr/>
          <p:nvPr/>
        </p:nvSpPr>
        <p:spPr>
          <a:xfrm>
            <a:off x="5105400" y="4666227"/>
            <a:ext cx="685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OM = 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101940" y="4637161"/>
            <a:ext cx="3356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 smtClean="0">
                <a:latin typeface="Bookman Old Style" pitchFamily="18" charset="0"/>
              </a:rPr>
              <a:t>x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709261" y="4476750"/>
            <a:ext cx="479747" cy="609600"/>
            <a:chOff x="5709261" y="4476750"/>
            <a:chExt cx="479747" cy="609600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5755975" y="4808058"/>
              <a:ext cx="3863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/>
            <p:nvPr/>
          </p:nvSpPr>
          <p:spPr>
            <a:xfrm>
              <a:off x="5799621" y="4763185"/>
              <a:ext cx="33685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5709261" y="4476750"/>
                  <a:ext cx="479747" cy="367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261" y="4476750"/>
                  <a:ext cx="479747" cy="36760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Straight Connector 139"/>
          <p:cNvCxnSpPr/>
          <p:nvPr/>
        </p:nvCxnSpPr>
        <p:spPr>
          <a:xfrm flipV="1">
            <a:off x="6653384" y="2389918"/>
            <a:ext cx="1801368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652260" y="864870"/>
            <a:ext cx="883357" cy="1524001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537865" y="867251"/>
            <a:ext cx="914697" cy="151899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368177" y="1233441"/>
            <a:ext cx="4587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 smtClean="0">
                <a:latin typeface="Bookman Old Style" pitchFamily="18" charset="0"/>
              </a:rPr>
              <a:t>AB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738223" y="1233441"/>
            <a:ext cx="6463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 smtClean="0">
                <a:latin typeface="Bookman Old Style" pitchFamily="18" charset="0"/>
              </a:rPr>
              <a:t>= BC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343463" y="1233441"/>
            <a:ext cx="6463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 smtClean="0">
                <a:latin typeface="Bookman Old Style" pitchFamily="18" charset="0"/>
              </a:rPr>
              <a:t>= AC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914450" y="1233441"/>
            <a:ext cx="4924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500" b="1" dirty="0" smtClean="0">
                <a:latin typeface="Bookman Old Style" pitchFamily="18" charset="0"/>
              </a:rPr>
              <a:t>= ?</a:t>
            </a:r>
            <a:endParaRPr lang="en-US" sz="1500" b="1" dirty="0">
              <a:latin typeface="Bookman Old Style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987727" y="1967749"/>
            <a:ext cx="3839230" cy="1580153"/>
            <a:chOff x="2354332" y="5237756"/>
            <a:chExt cx="2607111" cy="1580153"/>
          </a:xfrm>
        </p:grpSpPr>
        <p:sp>
          <p:nvSpPr>
            <p:cNvPr id="185" name="Cloud 184"/>
            <p:cNvSpPr/>
            <p:nvPr/>
          </p:nvSpPr>
          <p:spPr>
            <a:xfrm>
              <a:off x="2354332" y="5237756"/>
              <a:ext cx="2607111" cy="158015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593326" y="5400582"/>
              <a:ext cx="22354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know that,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Perpendicular drawn from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to the chord, bisects the chord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70197" y="1963459"/>
            <a:ext cx="4057650" cy="1812279"/>
            <a:chOff x="6838950" y="4395997"/>
            <a:chExt cx="4057650" cy="1812279"/>
          </a:xfrm>
        </p:grpSpPr>
        <p:sp>
          <p:nvSpPr>
            <p:cNvPr id="188" name="Cloud 187"/>
            <p:cNvSpPr/>
            <p:nvPr/>
          </p:nvSpPr>
          <p:spPr bwMode="auto">
            <a:xfrm rot="10800000" flipH="1" flipV="1">
              <a:off x="6838950" y="4395997"/>
              <a:ext cx="4057650" cy="181227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116594" y="4669286"/>
              <a:ext cx="35514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Whenever there is a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and a chord, we can draw a perpendicular from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to the chord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721511" y="3554960"/>
            <a:ext cx="1768392" cy="884870"/>
            <a:chOff x="2503969" y="5409912"/>
            <a:chExt cx="1200864" cy="884870"/>
          </a:xfrm>
        </p:grpSpPr>
        <p:sp>
          <p:nvSpPr>
            <p:cNvPr id="191" name="Cloud 190"/>
            <p:cNvSpPr/>
            <p:nvPr/>
          </p:nvSpPr>
          <p:spPr>
            <a:xfrm>
              <a:off x="2503969" y="5409912"/>
              <a:ext cx="1195737" cy="88487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514479" y="5653813"/>
              <a:ext cx="1190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OM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^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BC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71790" y="2311400"/>
            <a:ext cx="43498" cy="152400"/>
            <a:chOff x="6248400" y="3028950"/>
            <a:chExt cx="43498" cy="152400"/>
          </a:xfrm>
        </p:grpSpPr>
        <p:cxnSp>
          <p:nvCxnSpPr>
            <p:cNvPr id="96" name="Straight Connector 95"/>
            <p:cNvCxnSpPr/>
            <p:nvPr/>
          </p:nvCxnSpPr>
          <p:spPr>
            <a:xfrm rot="5400000">
              <a:off x="6172994" y="3104356"/>
              <a:ext cx="1524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6214904" y="3104356"/>
              <a:ext cx="1524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087870" y="2315210"/>
            <a:ext cx="43498" cy="152400"/>
            <a:chOff x="6248400" y="3028950"/>
            <a:chExt cx="43498" cy="152400"/>
          </a:xfrm>
        </p:grpSpPr>
        <p:cxnSp>
          <p:nvCxnSpPr>
            <p:cNvPr id="92" name="Straight Connector 91"/>
            <p:cNvCxnSpPr/>
            <p:nvPr/>
          </p:nvCxnSpPr>
          <p:spPr>
            <a:xfrm rot="5400000">
              <a:off x="6172994" y="3104356"/>
              <a:ext cx="1524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6214904" y="3104356"/>
              <a:ext cx="1524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/>
          <p:cNvCxnSpPr/>
          <p:nvPr/>
        </p:nvCxnSpPr>
        <p:spPr>
          <a:xfrm>
            <a:off x="7532888" y="885200"/>
            <a:ext cx="6432" cy="150502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5753100" y="4031228"/>
            <a:ext cx="386320" cy="547122"/>
            <a:chOff x="5755978" y="3562350"/>
            <a:chExt cx="386320" cy="547122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5755978" y="3831180"/>
              <a:ext cx="3863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5799624" y="3786307"/>
              <a:ext cx="33685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3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799624" y="3562350"/>
              <a:ext cx="33685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1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17028" y="1428750"/>
            <a:ext cx="3609973" cy="1232599"/>
            <a:chOff x="7058027" y="4395997"/>
            <a:chExt cx="3609973" cy="1232599"/>
          </a:xfrm>
        </p:grpSpPr>
        <p:sp>
          <p:nvSpPr>
            <p:cNvPr id="199" name="Cloud 198"/>
            <p:cNvSpPr/>
            <p:nvPr/>
          </p:nvSpPr>
          <p:spPr bwMode="auto">
            <a:xfrm rot="10800000" flipH="1" flipV="1">
              <a:off x="7058027" y="4395997"/>
              <a:ext cx="3559988" cy="123259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116594" y="4669286"/>
              <a:ext cx="3551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We know that centroid trisects each median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092277" y="2460441"/>
            <a:ext cx="3609973" cy="1232599"/>
            <a:chOff x="7058027" y="4395997"/>
            <a:chExt cx="3609973" cy="1232599"/>
          </a:xfrm>
        </p:grpSpPr>
        <p:sp>
          <p:nvSpPr>
            <p:cNvPr id="202" name="Cloud 201"/>
            <p:cNvSpPr/>
            <p:nvPr/>
          </p:nvSpPr>
          <p:spPr bwMode="auto">
            <a:xfrm rot="10800000" flipH="1" flipV="1">
              <a:off x="7058027" y="4395997"/>
              <a:ext cx="3559988" cy="123259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116594" y="4669286"/>
              <a:ext cx="3551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i.e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it divides each median in the ratio 2:1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32141" y="3396830"/>
            <a:ext cx="2450212" cy="1321512"/>
            <a:chOff x="4267201" y="7313832"/>
            <a:chExt cx="2450212" cy="1321512"/>
          </a:xfrm>
        </p:grpSpPr>
        <p:sp>
          <p:nvSpPr>
            <p:cNvPr id="217" name="Cloud 216"/>
            <p:cNvSpPr/>
            <p:nvPr/>
          </p:nvSpPr>
          <p:spPr bwMode="auto">
            <a:xfrm rot="10800000" flipH="1" flipV="1">
              <a:off x="4267201" y="7313832"/>
              <a:ext cx="2450212" cy="132151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22146" y="7562103"/>
              <a:ext cx="50664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500" b="1" dirty="0" smtClean="0">
                  <a:solidFill>
                    <a:schemeClr val="bg1"/>
                  </a:solidFill>
                  <a:latin typeface="Bookman Old Style" pitchFamily="18" charset="0"/>
                </a:rPr>
                <a:t>OA</a:t>
              </a:r>
              <a:endParaRPr lang="en-US" sz="15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5059162" y="7439806"/>
              <a:ext cx="1490018" cy="553998"/>
              <a:chOff x="1507996" y="2023377"/>
              <a:chExt cx="1490018" cy="553998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1507996" y="2023377"/>
                <a:ext cx="1490018" cy="553998"/>
                <a:chOff x="7630843" y="3947580"/>
                <a:chExt cx="1490018" cy="553998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7823724" y="3947580"/>
                  <a:ext cx="399960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2</a:t>
                  </a:r>
                </a:p>
                <a:p>
                  <a:pPr algn="ctr"/>
                  <a:r>
                    <a:rPr lang="en-US" sz="1500" b="1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3 </a:t>
                  </a:r>
                  <a:endParaRPr lang="en-US" sz="1500" b="1" dirty="0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630843" y="4066024"/>
                  <a:ext cx="1490018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=      AM and </a:t>
                  </a:r>
                  <a:endParaRPr lang="en-US" sz="1500" b="1" dirty="0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</p:grpSp>
          <p:cxnSp>
            <p:nvCxnSpPr>
              <p:cNvPr id="207" name="Straight Connector 206"/>
              <p:cNvCxnSpPr/>
              <p:nvPr/>
            </p:nvCxnSpPr>
            <p:spPr>
              <a:xfrm>
                <a:off x="1767969" y="2295528"/>
                <a:ext cx="266289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 209"/>
            <p:cNvSpPr/>
            <p:nvPr/>
          </p:nvSpPr>
          <p:spPr>
            <a:xfrm>
              <a:off x="4692852" y="8082371"/>
              <a:ext cx="52549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500" b="1" dirty="0" smtClean="0">
                  <a:solidFill>
                    <a:schemeClr val="bg1"/>
                  </a:solidFill>
                  <a:latin typeface="Bookman Old Style" pitchFamily="18" charset="0"/>
                </a:rPr>
                <a:t>OM</a:t>
              </a:r>
              <a:endParaRPr lang="en-US" sz="15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5060348" y="7960074"/>
              <a:ext cx="1089757" cy="553998"/>
              <a:chOff x="1507996" y="2023377"/>
              <a:chExt cx="1089757" cy="553998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507996" y="2023377"/>
                <a:ext cx="1089757" cy="553998"/>
                <a:chOff x="7630843" y="3947580"/>
                <a:chExt cx="1089757" cy="553998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7823724" y="3947580"/>
                  <a:ext cx="399960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1</a:t>
                  </a:r>
                </a:p>
                <a:p>
                  <a:pPr algn="ctr"/>
                  <a:r>
                    <a:rPr lang="en-US" sz="1500" b="1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3 </a:t>
                  </a:r>
                  <a:endParaRPr lang="en-US" sz="1500" b="1" dirty="0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7630843" y="4066024"/>
                  <a:ext cx="1089757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=      AM </a:t>
                  </a:r>
                  <a:endParaRPr lang="en-US" sz="1500" b="1" dirty="0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</p:grpSp>
          <p:cxnSp>
            <p:nvCxnSpPr>
              <p:cNvPr id="213" name="Straight Connector 212"/>
              <p:cNvCxnSpPr/>
              <p:nvPr/>
            </p:nvCxnSpPr>
            <p:spPr>
              <a:xfrm>
                <a:off x="1767969" y="2295528"/>
                <a:ext cx="266289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9" name="Oval 218"/>
          <p:cNvSpPr/>
          <p:nvPr/>
        </p:nvSpPr>
        <p:spPr>
          <a:xfrm>
            <a:off x="7507294" y="185547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 flipH="1">
            <a:off x="7913138" y="1588770"/>
            <a:ext cx="164150" cy="7620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7031024" y="1562101"/>
            <a:ext cx="162583" cy="8538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7540715" y="2285387"/>
            <a:ext cx="1" cy="17840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31" grpId="0" animBg="1"/>
      <p:bldP spid="21" grpId="0" animBg="1"/>
      <p:bldP spid="123" grpId="0" animBg="1"/>
      <p:bldP spid="123" grpId="1" animBg="1"/>
      <p:bldP spid="165" grpId="0" animBg="1"/>
      <p:bldP spid="165" grpId="1" animBg="1"/>
      <p:bldP spid="164" grpId="0" animBg="1"/>
      <p:bldP spid="164" grpId="1" animBg="1"/>
      <p:bldP spid="20" grpId="0" animBg="1"/>
      <p:bldP spid="20" grpId="1" animBg="1"/>
      <p:bldP spid="2" grpId="0" uiExpand="1" build="p"/>
      <p:bldP spid="3" grpId="0"/>
      <p:bldP spid="4" grpId="0" animBg="1"/>
      <p:bldP spid="12" grpId="0"/>
      <p:bldP spid="16" grpId="0"/>
      <p:bldP spid="19" grpId="0"/>
      <p:bldP spid="26" grpId="0"/>
      <p:bldP spid="68" grpId="0"/>
      <p:bldP spid="76" grpId="0"/>
      <p:bldP spid="77" grpId="0"/>
      <p:bldP spid="80" grpId="0"/>
      <p:bldP spid="81" grpId="0"/>
      <p:bldP spid="83" grpId="0"/>
      <p:bldP spid="6" grpId="0"/>
      <p:bldP spid="73" grpId="0"/>
      <p:bldP spid="119" grpId="0"/>
      <p:bldP spid="109" grpId="0"/>
      <p:bldP spid="117" grpId="0"/>
      <p:bldP spid="162" grpId="0" animBg="1"/>
      <p:bldP spid="162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35" grpId="0"/>
      <p:bldP spid="142" grpId="0"/>
      <p:bldP spid="118" grpId="0"/>
      <p:bldP spid="133" grpId="0"/>
      <p:bldP spid="136" grpId="0"/>
      <p:bldP spid="148" grpId="0"/>
      <p:bldP spid="149" grpId="0"/>
      <p:bldP spid="153" grpId="0"/>
      <p:bldP spid="154" grpId="0"/>
      <p:bldP spid="155" grpId="0"/>
      <p:bldP spid="159" grpId="0"/>
      <p:bldP spid="170" grpId="0"/>
      <p:bldP spid="172" grpId="0"/>
      <p:bldP spid="173" grpId="0"/>
      <p:bldP spid="176" grpId="0"/>
      <p:bldP spid="178" grpId="0"/>
      <p:bldP spid="179" grpId="0"/>
      <p:bldP spid="182" grpId="0"/>
      <p:bldP spid="144" grpId="0"/>
      <p:bldP spid="156" grpId="0"/>
      <p:bldP spid="157" grpId="0"/>
      <p:bldP spid="158" grpId="0"/>
      <p:bldP spid="2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/>
          <p:cNvSpPr/>
          <p:nvPr/>
        </p:nvSpPr>
        <p:spPr>
          <a:xfrm>
            <a:off x="6680200" y="1920876"/>
            <a:ext cx="857250" cy="476250"/>
          </a:xfrm>
          <a:custGeom>
            <a:avLst/>
            <a:gdLst>
              <a:gd name="connsiteX0" fmla="*/ 0 w 857250"/>
              <a:gd name="connsiteY0" fmla="*/ 476250 h 476250"/>
              <a:gd name="connsiteX1" fmla="*/ 857250 w 857250"/>
              <a:gd name="connsiteY1" fmla="*/ 469900 h 476250"/>
              <a:gd name="connsiteX2" fmla="*/ 857250 w 857250"/>
              <a:gd name="connsiteY2" fmla="*/ 0 h 476250"/>
              <a:gd name="connsiteX3" fmla="*/ 0 w 857250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476250">
                <a:moveTo>
                  <a:pt x="0" y="476250"/>
                </a:moveTo>
                <a:lnTo>
                  <a:pt x="857250" y="469900"/>
                </a:lnTo>
                <a:lnTo>
                  <a:pt x="85725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85203" y="4441922"/>
            <a:ext cx="3585766" cy="33962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" name="Rectangle 2"/>
          <p:cNvSpPr/>
          <p:nvPr/>
        </p:nvSpPr>
        <p:spPr>
          <a:xfrm>
            <a:off x="376620" y="1102930"/>
            <a:ext cx="28540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 smtClean="0">
                <a:latin typeface="Bookman Old Style" pitchFamily="18" charset="0"/>
              </a:rPr>
              <a:t>Now, in right angled </a:t>
            </a:r>
            <a:r>
              <a:rPr lang="en-US" sz="1500" dirty="0" smtClean="0">
                <a:latin typeface="Symbol" pitchFamily="18" charset="2"/>
              </a:rPr>
              <a:t>D</a:t>
            </a:r>
            <a:r>
              <a:rPr lang="en-US" sz="1500" dirty="0" smtClean="0">
                <a:latin typeface="Bookman Old Style" pitchFamily="18" charset="0"/>
              </a:rPr>
              <a:t>OMB,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082" y="1413772"/>
            <a:ext cx="9797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OM</a:t>
            </a:r>
            <a:r>
              <a:rPr lang="pt-BR" sz="1500" baseline="30000" dirty="0" smtClean="0">
                <a:latin typeface="Bookman Old Style" pitchFamily="18" charset="0"/>
              </a:rPr>
              <a:t>2</a:t>
            </a:r>
            <a:r>
              <a:rPr lang="pt-BR" sz="1500" dirty="0" smtClean="0">
                <a:latin typeface="Bookman Old Style" pitchFamily="18" charset="0"/>
              </a:rPr>
              <a:t>  + 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8567" y="1407078"/>
            <a:ext cx="6436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BM</a:t>
            </a:r>
            <a:r>
              <a:rPr lang="pt-BR" sz="1500" baseline="30000" dirty="0" smtClean="0">
                <a:latin typeface="Bookman Old Style" pitchFamily="18" charset="0"/>
              </a:rPr>
              <a:t>2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19180" y="4443511"/>
            <a:ext cx="35517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The length of each string is 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087" y="84838"/>
            <a:ext cx="805078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Q.  A circular park of radius 20 m is situated in a colony. Three boys </a:t>
            </a:r>
          </a:p>
          <a:p>
            <a:pPr algn="just">
              <a:spcBef>
                <a:spcPts val="200"/>
              </a:spcBef>
            </a:pPr>
            <a:r>
              <a:rPr lang="en-US" sz="15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    </a:t>
            </a:r>
            <a:r>
              <a:rPr lang="en-US" sz="1500" b="1" dirty="0" err="1" smtClean="0">
                <a:solidFill>
                  <a:srgbClr val="2133E3"/>
                </a:solidFill>
                <a:latin typeface="Bookman Old Style" pitchFamily="18" charset="0"/>
              </a:rPr>
              <a:t>Ankur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, Syed </a:t>
            </a:r>
            <a:r>
              <a:rPr lang="en-US" sz="1500" b="1" dirty="0">
                <a:solidFill>
                  <a:srgbClr val="2133E3"/>
                </a:solidFill>
                <a:latin typeface="Bookman Old Style" pitchFamily="18" charset="0"/>
              </a:rPr>
              <a:t>and 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David are sitting at equal distance on its boundary</a:t>
            </a:r>
          </a:p>
          <a:p>
            <a:pPr marL="346075" indent="-346075" algn="just">
              <a:spcBef>
                <a:spcPts val="200"/>
              </a:spcBef>
            </a:pP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     each having a toy telephone in his hands to talk to each other. </a:t>
            </a:r>
          </a:p>
          <a:p>
            <a:pPr marL="346075" indent="-346075" algn="just">
              <a:spcBef>
                <a:spcPts val="200"/>
              </a:spcBef>
            </a:pPr>
            <a:r>
              <a:rPr lang="en-US" sz="1500" b="1" dirty="0">
                <a:solidFill>
                  <a:srgbClr val="2133E3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srgbClr val="2133E3"/>
                </a:solidFill>
                <a:latin typeface="Bookman Old Style" pitchFamily="18" charset="0"/>
              </a:rPr>
              <a:t>Find the length of the string of each phone.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535933" y="2290150"/>
            <a:ext cx="104091" cy="104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6644640" y="1899285"/>
            <a:ext cx="900477" cy="49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652260" y="2390394"/>
            <a:ext cx="180136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517052" y="872490"/>
            <a:ext cx="2057400" cy="2057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500032" y="1855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36657" y="1695446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O</a:t>
            </a:r>
            <a:endParaRPr lang="en-US" sz="1600" b="1" dirty="0"/>
          </a:p>
        </p:txBody>
      </p:sp>
      <p:sp>
        <p:nvSpPr>
          <p:cNvPr id="120" name="Rectangle 119"/>
          <p:cNvSpPr/>
          <p:nvPr/>
        </p:nvSpPr>
        <p:spPr>
          <a:xfrm>
            <a:off x="8382000" y="2259330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C</a:t>
            </a:r>
            <a:endParaRPr lang="en-US" sz="1400" b="1" dirty="0"/>
          </a:p>
        </p:txBody>
      </p:sp>
      <p:sp>
        <p:nvSpPr>
          <p:cNvPr id="121" name="Rectangle 120"/>
          <p:cNvSpPr/>
          <p:nvPr/>
        </p:nvSpPr>
        <p:spPr>
          <a:xfrm>
            <a:off x="7358066" y="2344674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M</a:t>
            </a:r>
            <a:endParaRPr lang="en-US" sz="1400" b="1" dirty="0"/>
          </a:p>
        </p:txBody>
      </p:sp>
      <p:sp>
        <p:nvSpPr>
          <p:cNvPr id="122" name="Rectangle 121"/>
          <p:cNvSpPr/>
          <p:nvPr/>
        </p:nvSpPr>
        <p:spPr>
          <a:xfrm>
            <a:off x="7434627" y="584736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US" sz="1400" b="1" dirty="0"/>
          </a:p>
        </p:txBody>
      </p:sp>
      <p:cxnSp>
        <p:nvCxnSpPr>
          <p:cNvPr id="123" name="Straight Connector 122"/>
          <p:cNvCxnSpPr/>
          <p:nvPr/>
        </p:nvCxnSpPr>
        <p:spPr>
          <a:xfrm rot="5400000" flipH="1" flipV="1">
            <a:off x="6344081" y="1179951"/>
            <a:ext cx="1517098" cy="915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60000" flipH="1">
            <a:off x="7253586" y="1181715"/>
            <a:ext cx="1508760" cy="89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924515" y="234759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latin typeface="Bookman Old Style" pitchFamily="18" charset="0"/>
              </a:rPr>
              <a:t>x</a:t>
            </a:r>
            <a:endParaRPr lang="en-US" sz="1600" b="1" i="1" dirty="0"/>
          </a:p>
        </p:txBody>
      </p:sp>
      <p:sp>
        <p:nvSpPr>
          <p:cNvPr id="126" name="Rectangle 125"/>
          <p:cNvSpPr/>
          <p:nvPr/>
        </p:nvSpPr>
        <p:spPr>
          <a:xfrm>
            <a:off x="6400800" y="2305050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B</a:t>
            </a:r>
            <a:endParaRPr lang="en-US" sz="1400" b="1" dirty="0"/>
          </a:p>
        </p:txBody>
      </p:sp>
      <p:sp>
        <p:nvSpPr>
          <p:cNvPr id="127" name="Rectangle 126"/>
          <p:cNvSpPr/>
          <p:nvPr/>
        </p:nvSpPr>
        <p:spPr>
          <a:xfrm rot="19894750">
            <a:off x="6838017" y="1937528"/>
            <a:ext cx="526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20 m</a:t>
            </a:r>
            <a:endParaRPr lang="en-US" sz="1000" b="1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7285514" y="2148046"/>
            <a:ext cx="502920" cy="158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340000">
            <a:off x="7054267" y="1358270"/>
            <a:ext cx="1005840" cy="49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 rot="5400000">
            <a:off x="7386522" y="1401575"/>
            <a:ext cx="526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20 m</a:t>
            </a:r>
            <a:endParaRPr lang="en-US" sz="1000" b="1" dirty="0"/>
          </a:p>
        </p:txBody>
      </p:sp>
      <p:sp>
        <p:nvSpPr>
          <p:cNvPr id="132" name="Oval 131"/>
          <p:cNvSpPr/>
          <p:nvPr/>
        </p:nvSpPr>
        <p:spPr>
          <a:xfrm>
            <a:off x="7499985" y="18555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8016240" y="2305050"/>
            <a:ext cx="43498" cy="152400"/>
            <a:chOff x="6248400" y="3028950"/>
            <a:chExt cx="43498" cy="152400"/>
          </a:xfrm>
        </p:grpSpPr>
        <p:cxnSp>
          <p:nvCxnSpPr>
            <p:cNvPr id="134" name="Straight Connector 133"/>
            <p:cNvCxnSpPr/>
            <p:nvPr/>
          </p:nvCxnSpPr>
          <p:spPr>
            <a:xfrm rot="5400000">
              <a:off x="6172994" y="3104356"/>
              <a:ext cx="152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214904" y="3104356"/>
              <a:ext cx="152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049770" y="2308860"/>
            <a:ext cx="43498" cy="152400"/>
            <a:chOff x="6248400" y="3028950"/>
            <a:chExt cx="43498" cy="152400"/>
          </a:xfrm>
        </p:grpSpPr>
        <p:cxnSp>
          <p:nvCxnSpPr>
            <p:cNvPr id="137" name="Straight Connector 136"/>
            <p:cNvCxnSpPr/>
            <p:nvPr/>
          </p:nvCxnSpPr>
          <p:spPr>
            <a:xfrm rot="5400000">
              <a:off x="6172994" y="3104356"/>
              <a:ext cx="152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214904" y="3104356"/>
              <a:ext cx="152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>
            <a:off x="7980190" y="2072640"/>
            <a:ext cx="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589792" y="1507404"/>
            <a:ext cx="70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Bookman Old Style" pitchFamily="18" charset="0"/>
              </a:rPr>
              <a:t>2</a:t>
            </a:r>
            <a:r>
              <a:rPr lang="en-US" sz="1200" b="1" i="1" dirty="0" smtClean="0">
                <a:latin typeface="Bookman Old Style" pitchFamily="18" charset="0"/>
              </a:rPr>
              <a:t>x</a:t>
            </a:r>
            <a:endParaRPr lang="en-US" sz="1200" b="1" i="1" dirty="0"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825280" y="1507404"/>
            <a:ext cx="70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Bookman Old Style" pitchFamily="18" charset="0"/>
              </a:rPr>
              <a:t>2</a:t>
            </a:r>
            <a:r>
              <a:rPr lang="en-US" sz="1200" b="1" i="1" dirty="0" smtClean="0">
                <a:latin typeface="Bookman Old Style" pitchFamily="18" charset="0"/>
              </a:rPr>
              <a:t>x</a:t>
            </a:r>
            <a:endParaRPr lang="en-US" sz="1200" b="1" i="1" dirty="0">
              <a:latin typeface="Bookman Old Style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629400" y="2514002"/>
            <a:ext cx="1848883" cy="276999"/>
            <a:chOff x="6629400" y="2514002"/>
            <a:chExt cx="1848883" cy="276999"/>
          </a:xfrm>
        </p:grpSpPr>
        <p:sp>
          <p:nvSpPr>
            <p:cNvPr id="144" name="TextBox 143"/>
            <p:cNvSpPr txBox="1"/>
            <p:nvPr/>
          </p:nvSpPr>
          <p:spPr>
            <a:xfrm>
              <a:off x="7154244" y="2514002"/>
              <a:ext cx="701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Bookman Old Style" pitchFamily="18" charset="0"/>
                </a:rPr>
                <a:t>2</a:t>
              </a:r>
              <a:r>
                <a:rPr lang="en-US" sz="1200" b="1" i="1" dirty="0" smtClean="0">
                  <a:latin typeface="Bookman Old Style" pitchFamily="18" charset="0"/>
                </a:rPr>
                <a:t>x</a:t>
              </a:r>
              <a:endParaRPr lang="en-US" sz="1200" b="1" i="1" dirty="0">
                <a:latin typeface="Bookman Old Style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7696200" y="2654300"/>
              <a:ext cx="78208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629400" y="2654300"/>
              <a:ext cx="72452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11286" y="1667715"/>
            <a:ext cx="864596" cy="674480"/>
            <a:chOff x="4114800" y="2116666"/>
            <a:chExt cx="864596" cy="674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114800" y="2116666"/>
                  <a:ext cx="864596" cy="674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116666"/>
                  <a:ext cx="864596" cy="6744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/>
            <p:cNvSpPr/>
            <p:nvPr/>
          </p:nvSpPr>
          <p:spPr>
            <a:xfrm>
              <a:off x="4729163" y="2185288"/>
              <a:ext cx="210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500" baseline="30000" dirty="0" smtClean="0">
                  <a:latin typeface="Bookman Old Style" pitchFamily="18" charset="0"/>
                </a:rPr>
                <a:t>2</a:t>
              </a:r>
              <a:endParaRPr lang="en-US" sz="1500" baseline="30000" dirty="0">
                <a:latin typeface="Bookman Old Style" pitchFamily="18" charset="0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1920250" y="1411816"/>
            <a:ext cx="7467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= OB</a:t>
            </a:r>
            <a:r>
              <a:rPr lang="pt-BR" sz="1500" baseline="30000" dirty="0" smtClean="0">
                <a:latin typeface="Bookman Old Style" pitchFamily="18" charset="0"/>
              </a:rPr>
              <a:t>2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278466" y="1869016"/>
            <a:ext cx="3105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+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05375" y="1850651"/>
            <a:ext cx="4368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baseline="30000" dirty="0" smtClean="0">
                <a:latin typeface="Bookman Old Style" pitchFamily="18" charset="0"/>
              </a:rPr>
              <a:t>2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767840" y="1877189"/>
            <a:ext cx="7188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= 20</a:t>
            </a:r>
            <a:r>
              <a:rPr lang="pt-BR" sz="1500" baseline="30000" dirty="0" smtClean="0">
                <a:latin typeface="Bookman Old Style" pitchFamily="18" charset="0"/>
              </a:rPr>
              <a:t>2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40187" y="2397904"/>
            <a:ext cx="3356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+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" y="2274570"/>
            <a:ext cx="557532" cy="547122"/>
            <a:chOff x="655320" y="2274570"/>
            <a:chExt cx="557532" cy="547122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677288" y="2543400"/>
              <a:ext cx="3863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20934" y="2498527"/>
              <a:ext cx="33685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9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" y="2274570"/>
              <a:ext cx="55753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Bookman Old Style" pitchFamily="18" charset="0"/>
                </a:rPr>
                <a:t>3x</a:t>
              </a:r>
              <a:r>
                <a:rPr lang="en-US" sz="1500" baseline="30000" dirty="0" smtClean="0"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219200" y="2381250"/>
            <a:ext cx="4368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baseline="30000" dirty="0" smtClean="0">
                <a:latin typeface="Bookman Old Style" pitchFamily="18" charset="0"/>
              </a:rPr>
              <a:t>2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524000" y="2407788"/>
            <a:ext cx="7366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= 400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7890" y="2707216"/>
            <a:ext cx="5575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3</a:t>
            </a:r>
            <a:r>
              <a:rPr lang="en-US" sz="1500" i="1" dirty="0" smtClean="0">
                <a:latin typeface="Bookman Old Style" pitchFamily="18" charset="0"/>
              </a:rPr>
              <a:t>x</a:t>
            </a:r>
            <a:r>
              <a:rPr lang="en-US" sz="1500" baseline="30000" dirty="0" smtClean="0">
                <a:latin typeface="Bookman Old Style" pitchFamily="18" charset="0"/>
              </a:rPr>
              <a:t>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90600" y="2707216"/>
            <a:ext cx="7953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+ 9</a:t>
            </a:r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baseline="30000" dirty="0" smtClean="0">
                <a:latin typeface="Bookman Old Style" pitchFamily="18" charset="0"/>
              </a:rPr>
              <a:t>2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24000" y="2707216"/>
            <a:ext cx="11138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= 400 × 9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56165" y="3012016"/>
            <a:ext cx="6202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12</a:t>
            </a:r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baseline="30000" dirty="0" smtClean="0">
                <a:latin typeface="Bookman Old Style" pitchFamily="18" charset="0"/>
              </a:rPr>
              <a:t>2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24000" y="3012016"/>
            <a:ext cx="11138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= 400 × 9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73109" y="3458632"/>
            <a:ext cx="5565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baseline="30000" dirty="0" smtClean="0">
                <a:latin typeface="Bookman Old Style" pitchFamily="18" charset="0"/>
              </a:rPr>
              <a:t>2 </a:t>
            </a:r>
            <a:r>
              <a:rPr lang="pt-BR" sz="1500" dirty="0" smtClean="0">
                <a:latin typeface="Bookman Old Style" pitchFamily="18" charset="0"/>
              </a:rPr>
              <a:t>=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627768" y="3348567"/>
            <a:ext cx="10291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 400 × 9</a:t>
            </a:r>
            <a:endParaRPr lang="en-US" sz="1500" baseline="30000" dirty="0">
              <a:latin typeface="Bookman Old Style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752600" y="3620930"/>
            <a:ext cx="7746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905003" y="3602565"/>
            <a:ext cx="4825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12</a:t>
            </a:r>
            <a:endParaRPr lang="en-US" sz="1500" baseline="30000" dirty="0"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770991" y="3458632"/>
            <a:ext cx="384938" cy="924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949892" y="3717939"/>
            <a:ext cx="384938" cy="924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18937" y="3450165"/>
            <a:ext cx="225284" cy="924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65343" y="3736431"/>
            <a:ext cx="305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Bookman Old Style" pitchFamily="18" charset="0"/>
              </a:rPr>
              <a:t>3</a:t>
            </a:r>
            <a:endParaRPr lang="en-US" sz="1200" baseline="30000" dirty="0"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606550" y="3223282"/>
            <a:ext cx="536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Bookman Old Style" pitchFamily="18" charset="0"/>
              </a:rPr>
              <a:t>100</a:t>
            </a:r>
            <a:endParaRPr lang="en-US" sz="1200" baseline="30000" dirty="0"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374900" y="3214531"/>
            <a:ext cx="2608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Bookman Old Style" pitchFamily="18" charset="0"/>
              </a:rPr>
              <a:t>3</a:t>
            </a:r>
            <a:endParaRPr lang="en-US" sz="1200" baseline="30000" dirty="0"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244844" y="3892548"/>
            <a:ext cx="4294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baseline="30000" dirty="0" smtClean="0">
                <a:latin typeface="Bookman Old Style" pitchFamily="18" charset="0"/>
              </a:rPr>
              <a:t>2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521935" y="3892548"/>
            <a:ext cx="7386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= 300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333184" y="4119030"/>
            <a:ext cx="6416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baseline="30000" dirty="0" smtClean="0">
                <a:latin typeface="Bookman Old Style" pitchFamily="18" charset="0"/>
              </a:rPr>
              <a:t>  </a:t>
            </a:r>
            <a:r>
              <a:rPr lang="pt-BR" sz="1500" dirty="0" smtClean="0">
                <a:latin typeface="Bookman Old Style" pitchFamily="18" charset="0"/>
              </a:rPr>
              <a:t>=</a:t>
            </a:r>
            <a:endParaRPr lang="en-US" sz="1500" baseline="30000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658070" y="4119044"/>
                <a:ext cx="707373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00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70" y="4119044"/>
                <a:ext cx="707373" cy="3676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angle 150"/>
          <p:cNvSpPr/>
          <p:nvPr/>
        </p:nvSpPr>
        <p:spPr>
          <a:xfrm>
            <a:off x="1329268" y="4400550"/>
            <a:ext cx="6416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baseline="30000" dirty="0" smtClean="0">
                <a:latin typeface="Bookman Old Style" pitchFamily="18" charset="0"/>
              </a:rPr>
              <a:t>  </a:t>
            </a:r>
            <a:r>
              <a:rPr lang="pt-BR" sz="1500" dirty="0" smtClean="0">
                <a:latin typeface="Bookman Old Style" pitchFamily="18" charset="0"/>
              </a:rPr>
              <a:t>=</a:t>
            </a:r>
            <a:endParaRPr lang="en-US" sz="1500" baseline="30000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1654154" y="4400564"/>
                <a:ext cx="1058238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00×3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154" y="4400564"/>
                <a:ext cx="1058238" cy="3676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 152"/>
          <p:cNvSpPr/>
          <p:nvPr/>
        </p:nvSpPr>
        <p:spPr>
          <a:xfrm>
            <a:off x="312420" y="4693334"/>
            <a:ext cx="16639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r>
              <a:rPr lang="pt-BR" sz="1500" dirty="0" smtClean="0">
                <a:latin typeface="Bookman Old Style" pitchFamily="18" charset="0"/>
              </a:rPr>
              <a:t>              </a:t>
            </a:r>
            <a:r>
              <a:rPr lang="pt-BR" sz="1500" i="1" dirty="0" smtClean="0">
                <a:latin typeface="Bookman Old Style" pitchFamily="18" charset="0"/>
              </a:rPr>
              <a:t>x</a:t>
            </a:r>
            <a:r>
              <a:rPr lang="pt-BR" sz="1500" baseline="30000" dirty="0" smtClean="0">
                <a:latin typeface="Bookman Old Style" pitchFamily="18" charset="0"/>
              </a:rPr>
              <a:t>  </a:t>
            </a:r>
            <a:r>
              <a:rPr lang="pt-BR" sz="1500" dirty="0" smtClean="0">
                <a:latin typeface="Bookman Old Style" pitchFamily="18" charset="0"/>
              </a:rPr>
              <a:t>=</a:t>
            </a:r>
            <a:endParaRPr lang="en-US" sz="1500" baseline="30000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1676495" y="4693348"/>
                <a:ext cx="707373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1</m:t>
                      </m:r>
                      <m:r>
                        <a:rPr lang="en-US" sz="1600" b="0" i="1" dirty="0" smtClean="0">
                          <a:latin typeface="Cambria Math"/>
                        </a:rPr>
                        <m:t>0</m:t>
                      </m:r>
                      <m:rad>
                        <m:radPr>
                          <m:degHide m:val="on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95" y="4693348"/>
                <a:ext cx="707373" cy="367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/>
          <p:cNvSpPr/>
          <p:nvPr/>
        </p:nvSpPr>
        <p:spPr>
          <a:xfrm>
            <a:off x="3512725" y="3091017"/>
            <a:ext cx="16639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BM</a:t>
            </a:r>
            <a:r>
              <a:rPr lang="pt-BR" sz="1500" baseline="30000" dirty="0" smtClean="0">
                <a:latin typeface="Bookman Old Style" pitchFamily="18" charset="0"/>
              </a:rPr>
              <a:t>  </a:t>
            </a:r>
            <a:r>
              <a:rPr lang="pt-BR" sz="1500" dirty="0" smtClean="0">
                <a:latin typeface="Bookman Old Style" pitchFamily="18" charset="0"/>
              </a:rPr>
              <a:t>=</a:t>
            </a:r>
            <a:endParaRPr lang="en-US" sz="1500" baseline="30000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097866" y="3059283"/>
                <a:ext cx="707373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1</m:t>
                      </m:r>
                      <m:r>
                        <a:rPr lang="en-US" sz="1600" b="0" i="1" dirty="0" smtClean="0">
                          <a:latin typeface="Cambria Math"/>
                        </a:rPr>
                        <m:t>0</m:t>
                      </m:r>
                      <m:rad>
                        <m:radPr>
                          <m:degHide m:val="on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66" y="3059283"/>
                <a:ext cx="707373" cy="367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tangle 156"/>
          <p:cNvSpPr/>
          <p:nvPr/>
        </p:nvSpPr>
        <p:spPr>
          <a:xfrm>
            <a:off x="3558177" y="3419614"/>
            <a:ext cx="5185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BC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892578" y="3419614"/>
            <a:ext cx="83182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= 2BM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892550" y="3709085"/>
            <a:ext cx="6794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= 2 ×</a:t>
            </a:r>
            <a:endParaRPr lang="en-US" sz="1500" baseline="30000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370713" y="3665361"/>
                <a:ext cx="707373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1</m:t>
                      </m:r>
                      <m:r>
                        <a:rPr lang="en-US" sz="1600" b="0" i="1" dirty="0" smtClean="0">
                          <a:latin typeface="Cambria Math"/>
                        </a:rPr>
                        <m:t>0</m:t>
                      </m:r>
                      <m:rad>
                        <m:radPr>
                          <m:degHide m:val="on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13" y="3665361"/>
                <a:ext cx="707373" cy="367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/>
          <p:cNvSpPr/>
          <p:nvPr/>
        </p:nvSpPr>
        <p:spPr>
          <a:xfrm>
            <a:off x="3556000" y="4052684"/>
            <a:ext cx="5185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Bookman Old Style" pitchFamily="18" charset="0"/>
              </a:rPr>
              <a:t>BC</a:t>
            </a:r>
            <a:endParaRPr lang="en-US" sz="1500" baseline="30000" dirty="0">
              <a:latin typeface="Bookman Old Style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18200" y="4431759"/>
            <a:ext cx="948299" cy="367601"/>
            <a:chOff x="7264722" y="4098014"/>
            <a:chExt cx="948299" cy="367601"/>
          </a:xfrm>
        </p:grpSpPr>
        <p:sp>
          <p:nvSpPr>
            <p:cNvPr id="162" name="Rectangle 161"/>
            <p:cNvSpPr/>
            <p:nvPr/>
          </p:nvSpPr>
          <p:spPr>
            <a:xfrm>
              <a:off x="7264722" y="4117749"/>
              <a:ext cx="43519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500" dirty="0" smtClean="0">
                  <a:latin typeface="Bookman Old Style" pitchFamily="18" charset="0"/>
                </a:rPr>
                <a:t>20</a:t>
              </a:r>
              <a:endParaRPr lang="en-US" sz="1500" baseline="30000" dirty="0"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7514521" y="4098014"/>
                  <a:ext cx="479747" cy="367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521" y="4098014"/>
                  <a:ext cx="479747" cy="36760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Rectangle 163"/>
            <p:cNvSpPr/>
            <p:nvPr/>
          </p:nvSpPr>
          <p:spPr>
            <a:xfrm>
              <a:off x="7835795" y="4123644"/>
              <a:ext cx="37722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500" dirty="0" smtClean="0">
                  <a:latin typeface="Bookman Old Style" pitchFamily="18" charset="0"/>
                </a:rPr>
                <a:t>m</a:t>
              </a:r>
              <a:endParaRPr lang="en-US" sz="1500" baseline="30000" dirty="0">
                <a:latin typeface="Bookman Old Style" pitchFamily="18" charset="0"/>
              </a:endParaRPr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2971800" y="2114014"/>
            <a:ext cx="0" cy="2819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206295" y="3814849"/>
            <a:ext cx="225284" cy="924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276504" y="3790181"/>
            <a:ext cx="305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Bookman Old Style" pitchFamily="18" charset="0"/>
              </a:rPr>
              <a:t>1</a:t>
            </a:r>
            <a:endParaRPr lang="en-US" sz="1200" baseline="30000" dirty="0"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88502" y="3071545"/>
            <a:ext cx="41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78480" y="3406825"/>
            <a:ext cx="41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04900" y="2363559"/>
            <a:ext cx="3342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97280" y="2682969"/>
            <a:ext cx="3342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97180" y="2937510"/>
            <a:ext cx="3342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97080" y="3428271"/>
            <a:ext cx="3342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96980" y="3865692"/>
            <a:ext cx="3342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96880" y="4120233"/>
            <a:ext cx="3342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endParaRPr lang="en-US" sz="1500" baseline="30000" dirty="0"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96780" y="4374774"/>
            <a:ext cx="3342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>
                <a:latin typeface="Symbol" panose="05050102010706020507" pitchFamily="18" charset="2"/>
              </a:rPr>
              <a:t>\</a:t>
            </a:r>
            <a:endParaRPr lang="en-US" sz="1500" baseline="30000" dirty="0"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67592" y="1929910"/>
            <a:ext cx="454490" cy="408478"/>
            <a:chOff x="5703006" y="4458007"/>
            <a:chExt cx="454490" cy="408478"/>
          </a:xfrm>
        </p:grpSpPr>
        <p:sp>
          <p:nvSpPr>
            <p:cNvPr id="173" name="Rectangle 172"/>
            <p:cNvSpPr/>
            <p:nvPr/>
          </p:nvSpPr>
          <p:spPr>
            <a:xfrm>
              <a:off x="5906756" y="4536921"/>
              <a:ext cx="25074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latin typeface="Bookman Old Style" pitchFamily="18" charset="0"/>
                </a:rPr>
                <a:t>x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703006" y="4458007"/>
              <a:ext cx="374653" cy="408478"/>
              <a:chOff x="5703006" y="4458007"/>
              <a:chExt cx="374653" cy="408478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5800946" y="4666457"/>
                <a:ext cx="186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/>
              <p:cNvSpPr/>
              <p:nvPr/>
            </p:nvSpPr>
            <p:spPr>
              <a:xfrm>
                <a:off x="5759118" y="4620264"/>
                <a:ext cx="21710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b="1" dirty="0" smtClean="0">
                    <a:latin typeface="Bookman Old Style" pitchFamily="18" charset="0"/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703006" y="4458007"/>
                    <a:ext cx="374653" cy="2643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rad>
                        </m:oMath>
                      </m:oMathPara>
                    </a14:m>
                    <a:endParaRPr lang="en-US" sz="1000" b="1" dirty="0"/>
                  </a:p>
                </p:txBody>
              </p:sp>
            </mc:Choice>
            <mc:Fallback xmlns="">
              <p:sp>
                <p:nvSpPr>
                  <p:cNvPr id="177" name="TextBox 1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3006" y="4458007"/>
                    <a:ext cx="374653" cy="26436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8" name="Group 177"/>
          <p:cNvGrpSpPr/>
          <p:nvPr/>
        </p:nvGrpSpPr>
        <p:grpSpPr>
          <a:xfrm>
            <a:off x="3892550" y="4027274"/>
            <a:ext cx="1122118" cy="367601"/>
            <a:chOff x="7090903" y="4098014"/>
            <a:chExt cx="1122118" cy="367601"/>
          </a:xfrm>
        </p:grpSpPr>
        <p:sp>
          <p:nvSpPr>
            <p:cNvPr id="179" name="Rectangle 178"/>
            <p:cNvSpPr/>
            <p:nvPr/>
          </p:nvSpPr>
          <p:spPr>
            <a:xfrm>
              <a:off x="7090903" y="4117749"/>
              <a:ext cx="66391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500" dirty="0" smtClean="0">
                  <a:latin typeface="Bookman Old Style" pitchFamily="18" charset="0"/>
                </a:rPr>
                <a:t>= 20</a:t>
              </a:r>
              <a:endParaRPr lang="en-US" sz="1500" baseline="30000" dirty="0"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7514521" y="4098014"/>
                  <a:ext cx="479747" cy="367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521" y="4098014"/>
                  <a:ext cx="479747" cy="36760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Rectangle 180"/>
            <p:cNvSpPr/>
            <p:nvPr/>
          </p:nvSpPr>
          <p:spPr>
            <a:xfrm>
              <a:off x="7835795" y="4123644"/>
              <a:ext cx="37722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500" dirty="0" smtClean="0">
                  <a:latin typeface="Bookman Old Style" pitchFamily="18" charset="0"/>
                </a:rPr>
                <a:t>m</a:t>
              </a:r>
              <a:endParaRPr lang="en-US" sz="1500" baseline="30000" dirty="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87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2" grpId="0" animBg="1"/>
      <p:bldP spid="3" grpId="0"/>
      <p:bldP spid="4" grpId="0"/>
      <p:bldP spid="5" grpId="0"/>
      <p:bldP spid="43" grpId="0"/>
      <p:bldP spid="86" grpId="0"/>
      <p:bldP spid="87" grpId="0"/>
      <p:bldP spid="88" grpId="0"/>
      <p:bldP spid="90" grpId="0"/>
      <p:bldP spid="93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6" grpId="0"/>
      <p:bldP spid="112" grpId="0"/>
      <p:bldP spid="113" grpId="0"/>
      <p:bldP spid="142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05" grpId="0"/>
      <p:bldP spid="107" grpId="0"/>
      <p:bldP spid="108" grpId="0"/>
      <p:bldP spid="166" grpId="0"/>
      <p:bldP spid="167" grpId="0"/>
      <p:bldP spid="168" grpId="0"/>
      <p:bldP spid="169" grpId="0"/>
      <p:bldP spid="170" grpId="0"/>
      <p:bldP spid="171" grpId="0"/>
      <p:bldP spid="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348288" y="1685925"/>
            <a:ext cx="2733675" cy="1276350"/>
          </a:xfrm>
          <a:custGeom>
            <a:avLst/>
            <a:gdLst>
              <a:gd name="connsiteX0" fmla="*/ 0 w 2733675"/>
              <a:gd name="connsiteY0" fmla="*/ 1266825 h 1276350"/>
              <a:gd name="connsiteX1" fmla="*/ 876300 w 2733675"/>
              <a:gd name="connsiteY1" fmla="*/ 0 h 1276350"/>
              <a:gd name="connsiteX2" fmla="*/ 2733675 w 2733675"/>
              <a:gd name="connsiteY2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675" h="1276350">
                <a:moveTo>
                  <a:pt x="0" y="1266825"/>
                </a:moveTo>
                <a:lnTo>
                  <a:pt x="876300" y="0"/>
                </a:lnTo>
                <a:lnTo>
                  <a:pt x="2733675" y="127635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540517" y="625054"/>
            <a:ext cx="112997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03741" y="911225"/>
            <a:ext cx="7647796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675680" y="625054"/>
            <a:ext cx="1175857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15900" y="620246"/>
            <a:ext cx="53467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675681" y="898525"/>
            <a:ext cx="1175857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" y="145018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41257" y="1591645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73332" y="28843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5566" y="2108715"/>
            <a:ext cx="3476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Symbol" pitchFamily="18" charset="2"/>
              </a:rPr>
              <a:t>Ð</a:t>
            </a:r>
            <a:r>
              <a:rPr lang="en-US" sz="3200" b="1" dirty="0" smtClean="0">
                <a:latin typeface="Bookman Old Style" panose="02050604050505020204" pitchFamily="18" charset="0"/>
              </a:rPr>
              <a:t>AOB</a:t>
            </a:r>
            <a:endParaRPr lang="en-US" sz="3200" dirty="0"/>
          </a:p>
        </p:txBody>
      </p:sp>
      <p:sp>
        <p:nvSpPr>
          <p:cNvPr id="39" name="Arc 38"/>
          <p:cNvSpPr/>
          <p:nvPr/>
        </p:nvSpPr>
        <p:spPr>
          <a:xfrm>
            <a:off x="5341257" y="1591645"/>
            <a:ext cx="2743200" cy="2743200"/>
          </a:xfrm>
          <a:prstGeom prst="arc">
            <a:avLst>
              <a:gd name="adj1" fmla="val 21577067"/>
              <a:gd name="adj2" fmla="val 10851134"/>
            </a:avLst>
          </a:prstGeom>
          <a:ln w="57150">
            <a:solidFill>
              <a:srgbClr val="009242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016325" y="2898775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093720" y="625054"/>
            <a:ext cx="833960" cy="304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438178" y="917154"/>
            <a:ext cx="5413360" cy="304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5905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  The </a:t>
            </a:r>
            <a:r>
              <a:rPr lang="en-US" b="1" dirty="0">
                <a:latin typeface="Bookman Old Style" panose="02050604050505020204" pitchFamily="18" charset="0"/>
              </a:rPr>
              <a:t>angle subtended by an arc at the </a:t>
            </a:r>
            <a:r>
              <a:rPr lang="en-US" b="1" dirty="0" err="1">
                <a:latin typeface="Bookman Old Style" panose="02050604050505020204" pitchFamily="18" charset="0"/>
              </a:rPr>
              <a:t>centre</a:t>
            </a:r>
            <a:r>
              <a:rPr lang="en-US" b="1" dirty="0">
                <a:latin typeface="Bookman Old Style" panose="02050604050505020204" pitchFamily="18" charset="0"/>
              </a:rPr>
              <a:t> is double the </a:t>
            </a:r>
            <a:r>
              <a:rPr lang="en-US" b="1" dirty="0" smtClean="0">
                <a:latin typeface="Bookman Old Style" panose="02050604050505020204" pitchFamily="18" charset="0"/>
              </a:rPr>
              <a:t>angle 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latin typeface="Bookman Old Style" panose="02050604050505020204" pitchFamily="18" charset="0"/>
              </a:rPr>
              <a:t> subtended </a:t>
            </a:r>
            <a:r>
              <a:rPr lang="en-US" b="1" dirty="0">
                <a:latin typeface="Bookman Old Style" panose="02050604050505020204" pitchFamily="18" charset="0"/>
              </a:rPr>
              <a:t>by it at any point on the remaining part of the circle</a:t>
            </a:r>
            <a:r>
              <a:rPr lang="en-US" b="1" dirty="0" smtClean="0">
                <a:latin typeface="Bookman Old Style" panose="02050604050505020204" pitchFamily="18" charset="0"/>
              </a:rPr>
              <a:t>.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7" name="Arc 46"/>
          <p:cNvSpPr/>
          <p:nvPr/>
        </p:nvSpPr>
        <p:spPr>
          <a:xfrm>
            <a:off x="5342180" y="1590675"/>
            <a:ext cx="2743200" cy="2743200"/>
          </a:xfrm>
          <a:prstGeom prst="arc">
            <a:avLst>
              <a:gd name="adj1" fmla="val 10837309"/>
              <a:gd name="adj2" fmla="val 11618"/>
            </a:avLst>
          </a:prstGeom>
          <a:ln w="57150">
            <a:solidFill>
              <a:srgbClr val="A61EF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95980" y="13549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C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68032" y="1630193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67758" y="2108715"/>
            <a:ext cx="3476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Symbol" pitchFamily="18" charset="2"/>
              </a:rPr>
              <a:t>Ð</a:t>
            </a:r>
            <a:r>
              <a:rPr lang="en-US" sz="3200" b="1" dirty="0" smtClean="0">
                <a:latin typeface="Bookman Old Style" panose="02050604050505020204" pitchFamily="18" charset="0"/>
              </a:rPr>
              <a:t>ACB</a:t>
            </a:r>
            <a:endParaRPr lang="en-US" sz="3200" dirty="0"/>
          </a:p>
        </p:txBody>
      </p:sp>
      <p:sp>
        <p:nvSpPr>
          <p:cNvPr id="51" name="Rectangle 50"/>
          <p:cNvSpPr/>
          <p:nvPr/>
        </p:nvSpPr>
        <p:spPr>
          <a:xfrm>
            <a:off x="1725285" y="2108715"/>
            <a:ext cx="1560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Bookman Old Style" panose="02050604050505020204" pitchFamily="18" charset="0"/>
              </a:rPr>
              <a:t>=  2</a:t>
            </a:r>
            <a:endParaRPr lang="en-US" sz="3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145353" y="2460400"/>
            <a:ext cx="2823339" cy="1434053"/>
            <a:chOff x="7045635" y="4442708"/>
            <a:chExt cx="2823339" cy="1434053"/>
          </a:xfrm>
        </p:grpSpPr>
        <p:sp>
          <p:nvSpPr>
            <p:cNvPr id="53" name="Cloud 52"/>
            <p:cNvSpPr/>
            <p:nvPr/>
          </p:nvSpPr>
          <p:spPr bwMode="auto">
            <a:xfrm rot="10800000" flipH="1" flipV="1">
              <a:off x="7045635" y="4442708"/>
              <a:ext cx="2823339" cy="143405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21066" y="4669286"/>
              <a:ext cx="2695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angle subtended by arc AB at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O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83494" y="2703418"/>
            <a:ext cx="1371601" cy="717027"/>
            <a:chOff x="7845957" y="4494351"/>
            <a:chExt cx="1371601" cy="717027"/>
          </a:xfrm>
        </p:grpSpPr>
        <p:sp>
          <p:nvSpPr>
            <p:cNvPr id="56" name="Cloud 55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AOB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90948" y="3180178"/>
            <a:ext cx="2908889" cy="1050024"/>
            <a:chOff x="7002860" y="4442709"/>
            <a:chExt cx="2908889" cy="1050024"/>
          </a:xfrm>
        </p:grpSpPr>
        <p:sp>
          <p:nvSpPr>
            <p:cNvPr id="59" name="Cloud 58"/>
            <p:cNvSpPr/>
            <p:nvPr/>
          </p:nvSpPr>
          <p:spPr bwMode="auto">
            <a:xfrm rot="10800000" flipH="1" flipV="1">
              <a:off x="7002860" y="4442709"/>
              <a:ext cx="2908889" cy="105002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21066" y="4669286"/>
              <a:ext cx="2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remaining part of circle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82975" y="3483997"/>
            <a:ext cx="1371601" cy="717027"/>
            <a:chOff x="7845957" y="4494351"/>
            <a:chExt cx="1371601" cy="717027"/>
          </a:xfrm>
        </p:grpSpPr>
        <p:sp>
          <p:nvSpPr>
            <p:cNvPr id="62" name="Cloud 61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Arc ACB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59773" y="2640881"/>
            <a:ext cx="3087845" cy="1387383"/>
            <a:chOff x="6913382" y="4274030"/>
            <a:chExt cx="3087845" cy="1387383"/>
          </a:xfrm>
        </p:grpSpPr>
        <p:sp>
          <p:nvSpPr>
            <p:cNvPr id="65" name="Cloud 64"/>
            <p:cNvSpPr/>
            <p:nvPr/>
          </p:nvSpPr>
          <p:spPr bwMode="auto">
            <a:xfrm rot="10800000" flipH="1" flipV="1">
              <a:off x="6913382" y="4274030"/>
              <a:ext cx="3087845" cy="138738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21066" y="4518909"/>
              <a:ext cx="2695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angle subtended by arc AB on arc ACB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24899" y="2988911"/>
            <a:ext cx="1371601" cy="717027"/>
            <a:chOff x="7845957" y="4494351"/>
            <a:chExt cx="1371601" cy="717027"/>
          </a:xfrm>
        </p:grpSpPr>
        <p:sp>
          <p:nvSpPr>
            <p:cNvPr id="68" name="Cloud 67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ACB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40300" y="284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A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283966" y="2881665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44435" y="2956677"/>
            <a:ext cx="2743200" cy="0"/>
          </a:xfrm>
          <a:prstGeom prst="line">
            <a:avLst/>
          </a:prstGeom>
          <a:ln w="254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648983" y="2901463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55657" y="2658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O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1010" y="1307730"/>
            <a:ext cx="138371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CASE - II</a:t>
            </a:r>
            <a:endParaRPr lang="en-US" sz="2000" b="1" dirty="0"/>
          </a:p>
        </p:txBody>
      </p:sp>
      <p:sp>
        <p:nvSpPr>
          <p:cNvPr id="71" name="Rectangle 70"/>
          <p:cNvSpPr/>
          <p:nvPr/>
        </p:nvSpPr>
        <p:spPr>
          <a:xfrm>
            <a:off x="282390" y="1733550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ookman Old Style" panose="02050604050505020204" pitchFamily="18" charset="0"/>
              </a:rPr>
              <a:t>Arc AB is a semicircle.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6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  <p:bldP spid="50" grpId="1" animBg="1"/>
      <p:bldP spid="44" grpId="0" animBg="1"/>
      <p:bldP spid="44" grpId="1" animBg="1"/>
      <p:bldP spid="43" grpId="0" animBg="1"/>
      <p:bldP spid="43" grpId="1" animBg="1"/>
      <p:bldP spid="41" grpId="0" animBg="1"/>
      <p:bldP spid="41" grpId="1" animBg="1"/>
      <p:bldP spid="40" grpId="0" animBg="1"/>
      <p:bldP spid="40" grpId="1" animBg="1"/>
      <p:bldP spid="6" grpId="0" animBg="1"/>
      <p:bldP spid="12" grpId="0"/>
      <p:bldP spid="36" grpId="0"/>
      <p:bldP spid="39" grpId="0" animBg="1"/>
      <p:bldP spid="38" grpId="0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34" grpId="0"/>
      <p:bldP spid="45" grpId="0" animBg="1"/>
      <p:bldP spid="49" grpId="0"/>
      <p:bldP spid="51" grpId="0"/>
      <p:bldP spid="11" grpId="0"/>
      <p:bldP spid="37" grpId="0" animBg="1"/>
      <p:bldP spid="20" grpId="0" animBg="1"/>
      <p:bldP spid="22" grpId="0"/>
      <p:bldP spid="70" grpId="0" animBg="1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5540517" y="625054"/>
            <a:ext cx="112997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03741" y="911225"/>
            <a:ext cx="7647796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675680" y="625054"/>
            <a:ext cx="1175857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15900" y="620246"/>
            <a:ext cx="53467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675681" y="898525"/>
            <a:ext cx="1175857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" y="145018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41257" y="1591645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5566" y="2495550"/>
            <a:ext cx="3476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Symbol" pitchFamily="18" charset="2"/>
              </a:rPr>
              <a:t>Ð</a:t>
            </a:r>
            <a:r>
              <a:rPr lang="en-US" sz="3200" b="1" dirty="0" smtClean="0">
                <a:latin typeface="Bookman Old Style" panose="02050604050505020204" pitchFamily="18" charset="0"/>
              </a:rPr>
              <a:t>AOB</a:t>
            </a:r>
            <a:endParaRPr lang="en-US" sz="3200" dirty="0"/>
          </a:p>
        </p:txBody>
      </p:sp>
      <p:sp>
        <p:nvSpPr>
          <p:cNvPr id="39" name="Arc 38"/>
          <p:cNvSpPr/>
          <p:nvPr/>
        </p:nvSpPr>
        <p:spPr>
          <a:xfrm>
            <a:off x="5341257" y="1591645"/>
            <a:ext cx="2743200" cy="2743200"/>
          </a:xfrm>
          <a:prstGeom prst="arc">
            <a:avLst>
              <a:gd name="adj1" fmla="val 19876501"/>
              <a:gd name="adj2" fmla="val 12364126"/>
            </a:avLst>
          </a:prstGeom>
          <a:ln w="57150">
            <a:solidFill>
              <a:srgbClr val="009242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093720" y="625054"/>
            <a:ext cx="833960" cy="304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438178" y="917154"/>
            <a:ext cx="5413360" cy="304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5905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  The </a:t>
            </a:r>
            <a:r>
              <a:rPr lang="en-US" b="1" dirty="0">
                <a:latin typeface="Bookman Old Style" panose="02050604050505020204" pitchFamily="18" charset="0"/>
              </a:rPr>
              <a:t>angle subtended by an arc at the </a:t>
            </a:r>
            <a:r>
              <a:rPr lang="en-US" b="1" dirty="0" err="1">
                <a:latin typeface="Bookman Old Style" panose="02050604050505020204" pitchFamily="18" charset="0"/>
              </a:rPr>
              <a:t>centre</a:t>
            </a:r>
            <a:r>
              <a:rPr lang="en-US" b="1" dirty="0">
                <a:latin typeface="Bookman Old Style" panose="02050604050505020204" pitchFamily="18" charset="0"/>
              </a:rPr>
              <a:t> is double the </a:t>
            </a:r>
            <a:r>
              <a:rPr lang="en-US" b="1" dirty="0" smtClean="0">
                <a:latin typeface="Bookman Old Style" panose="02050604050505020204" pitchFamily="18" charset="0"/>
              </a:rPr>
              <a:t>angle 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latin typeface="Bookman Old Style" panose="02050604050505020204" pitchFamily="18" charset="0"/>
              </a:rPr>
              <a:t> subtended </a:t>
            </a:r>
            <a:r>
              <a:rPr lang="en-US" b="1" dirty="0">
                <a:latin typeface="Bookman Old Style" panose="02050604050505020204" pitchFamily="18" charset="0"/>
              </a:rPr>
              <a:t>by it at any point on the remaining part of the circle</a:t>
            </a:r>
            <a:r>
              <a:rPr lang="en-US" b="1" dirty="0" smtClean="0">
                <a:latin typeface="Bookman Old Style" panose="02050604050505020204" pitchFamily="18" charset="0"/>
              </a:rPr>
              <a:t>.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7" name="Arc 46"/>
          <p:cNvSpPr/>
          <p:nvPr/>
        </p:nvSpPr>
        <p:spPr>
          <a:xfrm>
            <a:off x="5342180" y="1590675"/>
            <a:ext cx="2743200" cy="2743200"/>
          </a:xfrm>
          <a:prstGeom prst="arc">
            <a:avLst>
              <a:gd name="adj1" fmla="val 12330568"/>
              <a:gd name="adj2" fmla="val 19879565"/>
            </a:avLst>
          </a:prstGeom>
          <a:ln w="57150">
            <a:solidFill>
              <a:srgbClr val="A61EF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67758" y="2495550"/>
            <a:ext cx="3476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Symbol" pitchFamily="18" charset="2"/>
              </a:rPr>
              <a:t>Ð</a:t>
            </a:r>
            <a:r>
              <a:rPr lang="en-US" sz="3200" b="1" dirty="0" smtClean="0">
                <a:latin typeface="Bookman Old Style" panose="02050604050505020204" pitchFamily="18" charset="0"/>
              </a:rPr>
              <a:t>ACB</a:t>
            </a:r>
            <a:endParaRPr lang="en-US" sz="3200" dirty="0"/>
          </a:p>
        </p:txBody>
      </p:sp>
      <p:sp>
        <p:nvSpPr>
          <p:cNvPr id="51" name="Rectangle 50"/>
          <p:cNvSpPr/>
          <p:nvPr/>
        </p:nvSpPr>
        <p:spPr>
          <a:xfrm>
            <a:off x="1725285" y="2495550"/>
            <a:ext cx="1560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Bookman Old Style" panose="02050604050505020204" pitchFamily="18" charset="0"/>
              </a:rPr>
              <a:t>=  2</a:t>
            </a:r>
            <a:endParaRPr lang="en-US" sz="3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238874" y="2502393"/>
            <a:ext cx="2823339" cy="1434053"/>
            <a:chOff x="7045635" y="4442708"/>
            <a:chExt cx="2823339" cy="1434053"/>
          </a:xfrm>
        </p:grpSpPr>
        <p:sp>
          <p:nvSpPr>
            <p:cNvPr id="53" name="Cloud 52"/>
            <p:cNvSpPr/>
            <p:nvPr/>
          </p:nvSpPr>
          <p:spPr bwMode="auto">
            <a:xfrm rot="10800000" flipH="1" flipV="1">
              <a:off x="7045635" y="4442708"/>
              <a:ext cx="2823339" cy="143405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21066" y="4669286"/>
              <a:ext cx="2695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angle subtended by arc AXB at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O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83494" y="2551018"/>
            <a:ext cx="1371601" cy="717027"/>
            <a:chOff x="7845957" y="4494351"/>
            <a:chExt cx="1371601" cy="717027"/>
          </a:xfrm>
        </p:grpSpPr>
        <p:sp>
          <p:nvSpPr>
            <p:cNvPr id="56" name="Cloud 55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AOB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90948" y="3027778"/>
            <a:ext cx="2908889" cy="1050024"/>
            <a:chOff x="7002860" y="4442709"/>
            <a:chExt cx="2908889" cy="1050024"/>
          </a:xfrm>
        </p:grpSpPr>
        <p:sp>
          <p:nvSpPr>
            <p:cNvPr id="59" name="Cloud 58"/>
            <p:cNvSpPr/>
            <p:nvPr/>
          </p:nvSpPr>
          <p:spPr bwMode="auto">
            <a:xfrm rot="10800000" flipH="1" flipV="1">
              <a:off x="7002860" y="4442709"/>
              <a:ext cx="2908889" cy="105002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21066" y="4669286"/>
              <a:ext cx="2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remaining part of circle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82975" y="3331597"/>
            <a:ext cx="1371601" cy="717027"/>
            <a:chOff x="7845957" y="4494351"/>
            <a:chExt cx="1371601" cy="717027"/>
          </a:xfrm>
        </p:grpSpPr>
        <p:sp>
          <p:nvSpPr>
            <p:cNvPr id="62" name="Cloud 61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Arc ACB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90947" y="2501900"/>
            <a:ext cx="3087845" cy="1387383"/>
            <a:chOff x="6913382" y="4274030"/>
            <a:chExt cx="3087845" cy="1387383"/>
          </a:xfrm>
        </p:grpSpPr>
        <p:sp>
          <p:nvSpPr>
            <p:cNvPr id="65" name="Cloud 64"/>
            <p:cNvSpPr/>
            <p:nvPr/>
          </p:nvSpPr>
          <p:spPr bwMode="auto">
            <a:xfrm rot="10800000" flipH="1" flipV="1">
              <a:off x="6913382" y="4274030"/>
              <a:ext cx="3087845" cy="138738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21066" y="4518909"/>
              <a:ext cx="2695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angle subtended by arc AB on arc ACB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89250" y="2895841"/>
            <a:ext cx="1371601" cy="717027"/>
            <a:chOff x="7845957" y="4494351"/>
            <a:chExt cx="1371601" cy="717027"/>
          </a:xfrm>
        </p:grpSpPr>
        <p:sp>
          <p:nvSpPr>
            <p:cNvPr id="68" name="Cloud 67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ACB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" name="Freeform 4"/>
          <p:cNvSpPr/>
          <p:nvPr/>
        </p:nvSpPr>
        <p:spPr>
          <a:xfrm>
            <a:off x="5480050" y="2305050"/>
            <a:ext cx="2444750" cy="673100"/>
          </a:xfrm>
          <a:custGeom>
            <a:avLst/>
            <a:gdLst>
              <a:gd name="connsiteX0" fmla="*/ 0 w 2444750"/>
              <a:gd name="connsiteY0" fmla="*/ 50800 h 673100"/>
              <a:gd name="connsiteX1" fmla="*/ 1244600 w 2444750"/>
              <a:gd name="connsiteY1" fmla="*/ 673100 h 673100"/>
              <a:gd name="connsiteX2" fmla="*/ 2444750 w 2444750"/>
              <a:gd name="connsiteY2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4750" h="673100">
                <a:moveTo>
                  <a:pt x="0" y="50800"/>
                </a:moveTo>
                <a:lnTo>
                  <a:pt x="1244600" y="673100"/>
                </a:lnTo>
                <a:lnTo>
                  <a:pt x="2444750" y="0"/>
                </a:lnTo>
              </a:path>
            </a:pathLst>
          </a:custGeom>
          <a:noFill/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486400" y="1682750"/>
            <a:ext cx="2444750" cy="679450"/>
          </a:xfrm>
          <a:custGeom>
            <a:avLst/>
            <a:gdLst>
              <a:gd name="connsiteX0" fmla="*/ 0 w 2444750"/>
              <a:gd name="connsiteY0" fmla="*/ 679450 h 679450"/>
              <a:gd name="connsiteX1" fmla="*/ 749300 w 2444750"/>
              <a:gd name="connsiteY1" fmla="*/ 0 h 679450"/>
              <a:gd name="connsiteX2" fmla="*/ 2444750 w 2444750"/>
              <a:gd name="connsiteY2" fmla="*/ 628650 h 6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4750" h="679450">
                <a:moveTo>
                  <a:pt x="0" y="679450"/>
                </a:moveTo>
                <a:lnTo>
                  <a:pt x="749300" y="0"/>
                </a:lnTo>
                <a:lnTo>
                  <a:pt x="2444750" y="62865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95980" y="13549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C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68032" y="1630193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20754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853493" y="2246868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10150" y="21325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A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423031" y="2297668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48983" y="2901463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45250" y="29390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O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67747" y="43440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X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674223" y="4274653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82390" y="1866840"/>
            <a:ext cx="2759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ookman Old Style" panose="02050604050505020204" pitchFamily="18" charset="0"/>
              </a:rPr>
              <a:t>Arc AXB is major.</a:t>
            </a:r>
            <a:endParaRPr lang="en-US" sz="2000" dirty="0"/>
          </a:p>
        </p:txBody>
      </p:sp>
      <p:sp>
        <p:nvSpPr>
          <p:cNvPr id="8" name="Arc 7"/>
          <p:cNvSpPr/>
          <p:nvPr/>
        </p:nvSpPr>
        <p:spPr>
          <a:xfrm>
            <a:off x="6401274" y="2629988"/>
            <a:ext cx="637704" cy="637704"/>
          </a:xfrm>
          <a:prstGeom prst="arc">
            <a:avLst>
              <a:gd name="adj1" fmla="val 20128693"/>
              <a:gd name="adj2" fmla="val 11998311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3284" y="1428750"/>
            <a:ext cx="1486304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CASE - III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73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44" grpId="0" animBg="1"/>
      <p:bldP spid="44" grpId="1" animBg="1"/>
      <p:bldP spid="43" grpId="0" animBg="1"/>
      <p:bldP spid="43" grpId="1" animBg="1"/>
      <p:bldP spid="41" grpId="0" animBg="1"/>
      <p:bldP spid="41" grpId="1" animBg="1"/>
      <p:bldP spid="40" grpId="0" animBg="1"/>
      <p:bldP spid="40" grpId="1" animBg="1"/>
      <p:bldP spid="6" grpId="0" animBg="1"/>
      <p:bldP spid="36" grpId="0"/>
      <p:bldP spid="39" grpId="0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49" grpId="0"/>
      <p:bldP spid="51" grpId="0"/>
      <p:bldP spid="5" grpId="0" animBg="1"/>
      <p:bldP spid="7" grpId="0" animBg="1"/>
      <p:bldP spid="34" grpId="0"/>
      <p:bldP spid="45" grpId="0" animBg="1"/>
      <p:bldP spid="12" grpId="0"/>
      <p:bldP spid="38" grpId="0" animBg="1"/>
      <p:bldP spid="11" grpId="0"/>
      <p:bldP spid="37" grpId="0" animBg="1"/>
      <p:bldP spid="20" grpId="0" animBg="1"/>
      <p:bldP spid="22" grpId="0"/>
      <p:bldP spid="48" grpId="0"/>
      <p:bldP spid="70" grpId="0" animBg="1"/>
      <p:bldP spid="71" grpId="0"/>
      <p:bldP spid="8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13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/>
          <p:nvPr/>
        </p:nvSpPr>
        <p:spPr>
          <a:xfrm>
            <a:off x="3967270" y="1860922"/>
            <a:ext cx="487155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33800" y="4045690"/>
            <a:ext cx="902801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263171" y="1858790"/>
            <a:ext cx="506995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744878" y="3077679"/>
            <a:ext cx="506995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6180" y="2811960"/>
            <a:ext cx="922566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34340" y="3077679"/>
            <a:ext cx="506995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153150" y="1368425"/>
            <a:ext cx="1714500" cy="527050"/>
          </a:xfrm>
          <a:custGeom>
            <a:avLst/>
            <a:gdLst>
              <a:gd name="connsiteX0" fmla="*/ 0 w 1714500"/>
              <a:gd name="connsiteY0" fmla="*/ 527050 h 527050"/>
              <a:gd name="connsiteX1" fmla="*/ 1076325 w 1714500"/>
              <a:gd name="connsiteY1" fmla="*/ 0 h 527050"/>
              <a:gd name="connsiteX2" fmla="*/ 1714500 w 1714500"/>
              <a:gd name="connsiteY2" fmla="*/ 469900 h 527050"/>
              <a:gd name="connsiteX3" fmla="*/ 0 w 1714500"/>
              <a:gd name="connsiteY3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527050">
                <a:moveTo>
                  <a:pt x="0" y="527050"/>
                </a:moveTo>
                <a:lnTo>
                  <a:pt x="1076325" y="0"/>
                </a:lnTo>
                <a:lnTo>
                  <a:pt x="1714500" y="469900"/>
                </a:lnTo>
                <a:lnTo>
                  <a:pt x="0" y="52705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65850" y="771525"/>
            <a:ext cx="1679575" cy="1111250"/>
          </a:xfrm>
          <a:custGeom>
            <a:avLst/>
            <a:gdLst>
              <a:gd name="connsiteX0" fmla="*/ 0 w 1679575"/>
              <a:gd name="connsiteY0" fmla="*/ 1111250 h 1111250"/>
              <a:gd name="connsiteX1" fmla="*/ 1679575 w 1679575"/>
              <a:gd name="connsiteY1" fmla="*/ 304800 h 1111250"/>
              <a:gd name="connsiteX2" fmla="*/ 247650 w 1679575"/>
              <a:gd name="connsiteY2" fmla="*/ 0 h 1111250"/>
              <a:gd name="connsiteX3" fmla="*/ 0 w 1679575"/>
              <a:gd name="connsiteY3" fmla="*/ 11112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575" h="1111250">
                <a:moveTo>
                  <a:pt x="0" y="1111250"/>
                </a:moveTo>
                <a:lnTo>
                  <a:pt x="1679575" y="304800"/>
                </a:lnTo>
                <a:lnTo>
                  <a:pt x="247650" y="0"/>
                </a:lnTo>
                <a:lnTo>
                  <a:pt x="0" y="11112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954669" y="3511849"/>
            <a:ext cx="1310911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156529" y="550069"/>
            <a:ext cx="1779476" cy="1868799"/>
          </a:xfrm>
          <a:custGeom>
            <a:avLst/>
            <a:gdLst>
              <a:gd name="connsiteX0" fmla="*/ 0 w 1861359"/>
              <a:gd name="connsiteY0" fmla="*/ 929872 h 1859743"/>
              <a:gd name="connsiteX1" fmla="*/ 930680 w 1861359"/>
              <a:gd name="connsiteY1" fmla="*/ 0 h 1859743"/>
              <a:gd name="connsiteX2" fmla="*/ 1861360 w 1861359"/>
              <a:gd name="connsiteY2" fmla="*/ 929872 h 1859743"/>
              <a:gd name="connsiteX3" fmla="*/ 930680 w 1861359"/>
              <a:gd name="connsiteY3" fmla="*/ 1859744 h 1859743"/>
              <a:gd name="connsiteX4" fmla="*/ 0 w 1861359"/>
              <a:gd name="connsiteY4" fmla="*/ 929872 h 1859743"/>
              <a:gd name="connsiteX0" fmla="*/ 0 w 1778810"/>
              <a:gd name="connsiteY0" fmla="*/ 1316544 h 1882491"/>
              <a:gd name="connsiteX1" fmla="*/ 848130 w 1778810"/>
              <a:gd name="connsiteY1" fmla="*/ 5672 h 1882491"/>
              <a:gd name="connsiteX2" fmla="*/ 1778810 w 1778810"/>
              <a:gd name="connsiteY2" fmla="*/ 935544 h 1882491"/>
              <a:gd name="connsiteX3" fmla="*/ 848130 w 1778810"/>
              <a:gd name="connsiteY3" fmla="*/ 1865416 h 1882491"/>
              <a:gd name="connsiteX4" fmla="*/ 0 w 1778810"/>
              <a:gd name="connsiteY4" fmla="*/ 1316544 h 1882491"/>
              <a:gd name="connsiteX0" fmla="*/ 24724 w 1803534"/>
              <a:gd name="connsiteY0" fmla="*/ 1357860 h 1914497"/>
              <a:gd name="connsiteX1" fmla="*/ 284124 w 1803534"/>
              <a:gd name="connsiteY1" fmla="*/ 265036 h 1914497"/>
              <a:gd name="connsiteX2" fmla="*/ 872854 w 1803534"/>
              <a:gd name="connsiteY2" fmla="*/ 46988 h 1914497"/>
              <a:gd name="connsiteX3" fmla="*/ 1803534 w 1803534"/>
              <a:gd name="connsiteY3" fmla="*/ 976860 h 1914497"/>
              <a:gd name="connsiteX4" fmla="*/ 872854 w 1803534"/>
              <a:gd name="connsiteY4" fmla="*/ 1906732 h 1914497"/>
              <a:gd name="connsiteX5" fmla="*/ 24724 w 1803534"/>
              <a:gd name="connsiteY5" fmla="*/ 1357860 h 1914497"/>
              <a:gd name="connsiteX0" fmla="*/ 24724 w 1803534"/>
              <a:gd name="connsiteY0" fmla="*/ 1346923 h 1903560"/>
              <a:gd name="connsiteX1" fmla="*/ 284124 w 1803534"/>
              <a:gd name="connsiteY1" fmla="*/ 254099 h 1903560"/>
              <a:gd name="connsiteX2" fmla="*/ 872854 w 1803534"/>
              <a:gd name="connsiteY2" fmla="*/ 36051 h 1903560"/>
              <a:gd name="connsiteX3" fmla="*/ 1803534 w 1803534"/>
              <a:gd name="connsiteY3" fmla="*/ 965923 h 1903560"/>
              <a:gd name="connsiteX4" fmla="*/ 872854 w 1803534"/>
              <a:gd name="connsiteY4" fmla="*/ 1895795 h 1903560"/>
              <a:gd name="connsiteX5" fmla="*/ 24724 w 1803534"/>
              <a:gd name="connsiteY5" fmla="*/ 1346923 h 1903560"/>
              <a:gd name="connsiteX0" fmla="*/ 24724 w 1803534"/>
              <a:gd name="connsiteY0" fmla="*/ 1310920 h 1867557"/>
              <a:gd name="connsiteX1" fmla="*/ 284124 w 1803534"/>
              <a:gd name="connsiteY1" fmla="*/ 218096 h 1867557"/>
              <a:gd name="connsiteX2" fmla="*/ 872854 w 1803534"/>
              <a:gd name="connsiteY2" fmla="*/ 48 h 1867557"/>
              <a:gd name="connsiteX3" fmla="*/ 1803534 w 1803534"/>
              <a:gd name="connsiteY3" fmla="*/ 929920 h 1867557"/>
              <a:gd name="connsiteX4" fmla="*/ 872854 w 1803534"/>
              <a:gd name="connsiteY4" fmla="*/ 1859792 h 1867557"/>
              <a:gd name="connsiteX5" fmla="*/ 24724 w 1803534"/>
              <a:gd name="connsiteY5" fmla="*/ 1310920 h 1867557"/>
              <a:gd name="connsiteX0" fmla="*/ 24724 w 1803534"/>
              <a:gd name="connsiteY0" fmla="*/ 1319657 h 1876294"/>
              <a:gd name="connsiteX1" fmla="*/ 284124 w 1803534"/>
              <a:gd name="connsiteY1" fmla="*/ 226833 h 1876294"/>
              <a:gd name="connsiteX2" fmla="*/ 872854 w 1803534"/>
              <a:gd name="connsiteY2" fmla="*/ 8785 h 1876294"/>
              <a:gd name="connsiteX3" fmla="*/ 1803534 w 1803534"/>
              <a:gd name="connsiteY3" fmla="*/ 938657 h 1876294"/>
              <a:gd name="connsiteX4" fmla="*/ 872854 w 1803534"/>
              <a:gd name="connsiteY4" fmla="*/ 1868529 h 1876294"/>
              <a:gd name="connsiteX5" fmla="*/ 24724 w 1803534"/>
              <a:gd name="connsiteY5" fmla="*/ 1319657 h 1876294"/>
              <a:gd name="connsiteX0" fmla="*/ 24724 w 1803534"/>
              <a:gd name="connsiteY0" fmla="*/ 1314097 h 1870734"/>
              <a:gd name="connsiteX1" fmla="*/ 284124 w 1803534"/>
              <a:gd name="connsiteY1" fmla="*/ 221273 h 1870734"/>
              <a:gd name="connsiteX2" fmla="*/ 872854 w 1803534"/>
              <a:gd name="connsiteY2" fmla="*/ 3225 h 1870734"/>
              <a:gd name="connsiteX3" fmla="*/ 1803534 w 1803534"/>
              <a:gd name="connsiteY3" fmla="*/ 933097 h 1870734"/>
              <a:gd name="connsiteX4" fmla="*/ 872854 w 1803534"/>
              <a:gd name="connsiteY4" fmla="*/ 1862969 h 1870734"/>
              <a:gd name="connsiteX5" fmla="*/ 24724 w 1803534"/>
              <a:gd name="connsiteY5" fmla="*/ 1314097 h 1870734"/>
              <a:gd name="connsiteX0" fmla="*/ 24724 w 1803534"/>
              <a:gd name="connsiteY0" fmla="*/ 1314097 h 1870734"/>
              <a:gd name="connsiteX1" fmla="*/ 284124 w 1803534"/>
              <a:gd name="connsiteY1" fmla="*/ 221273 h 1870734"/>
              <a:gd name="connsiteX2" fmla="*/ 872854 w 1803534"/>
              <a:gd name="connsiteY2" fmla="*/ 3225 h 1870734"/>
              <a:gd name="connsiteX3" fmla="*/ 1803534 w 1803534"/>
              <a:gd name="connsiteY3" fmla="*/ 933097 h 1870734"/>
              <a:gd name="connsiteX4" fmla="*/ 872854 w 1803534"/>
              <a:gd name="connsiteY4" fmla="*/ 1862969 h 1870734"/>
              <a:gd name="connsiteX5" fmla="*/ 24724 w 1803534"/>
              <a:gd name="connsiteY5" fmla="*/ 1314097 h 1870734"/>
              <a:gd name="connsiteX0" fmla="*/ 6552 w 1785362"/>
              <a:gd name="connsiteY0" fmla="*/ 1314097 h 1869445"/>
              <a:gd name="connsiteX1" fmla="*/ 265952 w 1785362"/>
              <a:gd name="connsiteY1" fmla="*/ 221273 h 1869445"/>
              <a:gd name="connsiteX2" fmla="*/ 854682 w 1785362"/>
              <a:gd name="connsiteY2" fmla="*/ 3225 h 1869445"/>
              <a:gd name="connsiteX3" fmla="*/ 1785362 w 1785362"/>
              <a:gd name="connsiteY3" fmla="*/ 933097 h 1869445"/>
              <a:gd name="connsiteX4" fmla="*/ 854682 w 1785362"/>
              <a:gd name="connsiteY4" fmla="*/ 1862969 h 1869445"/>
              <a:gd name="connsiteX5" fmla="*/ 6552 w 1785362"/>
              <a:gd name="connsiteY5" fmla="*/ 1314097 h 1869445"/>
              <a:gd name="connsiteX0" fmla="*/ 35220 w 1814030"/>
              <a:gd name="connsiteY0" fmla="*/ 1314097 h 1869340"/>
              <a:gd name="connsiteX1" fmla="*/ 173970 w 1814030"/>
              <a:gd name="connsiteY1" fmla="*/ 754673 h 1869340"/>
              <a:gd name="connsiteX2" fmla="*/ 294620 w 1814030"/>
              <a:gd name="connsiteY2" fmla="*/ 221273 h 1869340"/>
              <a:gd name="connsiteX3" fmla="*/ 883350 w 1814030"/>
              <a:gd name="connsiteY3" fmla="*/ 3225 h 1869340"/>
              <a:gd name="connsiteX4" fmla="*/ 1814030 w 1814030"/>
              <a:gd name="connsiteY4" fmla="*/ 933097 h 1869340"/>
              <a:gd name="connsiteX5" fmla="*/ 883350 w 1814030"/>
              <a:gd name="connsiteY5" fmla="*/ 1862969 h 1869340"/>
              <a:gd name="connsiteX6" fmla="*/ 35220 w 1814030"/>
              <a:gd name="connsiteY6" fmla="*/ 1314097 h 1869340"/>
              <a:gd name="connsiteX0" fmla="*/ 35220 w 1814030"/>
              <a:gd name="connsiteY0" fmla="*/ 1314097 h 1869340"/>
              <a:gd name="connsiteX1" fmla="*/ 173970 w 1814030"/>
              <a:gd name="connsiteY1" fmla="*/ 754673 h 1869340"/>
              <a:gd name="connsiteX2" fmla="*/ 294620 w 1814030"/>
              <a:gd name="connsiteY2" fmla="*/ 221273 h 1869340"/>
              <a:gd name="connsiteX3" fmla="*/ 883350 w 1814030"/>
              <a:gd name="connsiteY3" fmla="*/ 3225 h 1869340"/>
              <a:gd name="connsiteX4" fmla="*/ 1814030 w 1814030"/>
              <a:gd name="connsiteY4" fmla="*/ 933097 h 1869340"/>
              <a:gd name="connsiteX5" fmla="*/ 883350 w 1814030"/>
              <a:gd name="connsiteY5" fmla="*/ 1862969 h 1869340"/>
              <a:gd name="connsiteX6" fmla="*/ 35220 w 1814030"/>
              <a:gd name="connsiteY6" fmla="*/ 1314097 h 1869340"/>
              <a:gd name="connsiteX0" fmla="*/ 43020 w 1821830"/>
              <a:gd name="connsiteY0" fmla="*/ 1314097 h 1869340"/>
              <a:gd name="connsiteX1" fmla="*/ 181770 w 1821830"/>
              <a:gd name="connsiteY1" fmla="*/ 754673 h 1869340"/>
              <a:gd name="connsiteX2" fmla="*/ 302420 w 1821830"/>
              <a:gd name="connsiteY2" fmla="*/ 221273 h 1869340"/>
              <a:gd name="connsiteX3" fmla="*/ 891150 w 1821830"/>
              <a:gd name="connsiteY3" fmla="*/ 3225 h 1869340"/>
              <a:gd name="connsiteX4" fmla="*/ 1821830 w 1821830"/>
              <a:gd name="connsiteY4" fmla="*/ 933097 h 1869340"/>
              <a:gd name="connsiteX5" fmla="*/ 891150 w 1821830"/>
              <a:gd name="connsiteY5" fmla="*/ 1862969 h 1869340"/>
              <a:gd name="connsiteX6" fmla="*/ 43020 w 1821830"/>
              <a:gd name="connsiteY6" fmla="*/ 1314097 h 1869340"/>
              <a:gd name="connsiteX0" fmla="*/ 506 w 1779316"/>
              <a:gd name="connsiteY0" fmla="*/ 1314097 h 1868110"/>
              <a:gd name="connsiteX1" fmla="*/ 139256 w 1779316"/>
              <a:gd name="connsiteY1" fmla="*/ 754673 h 1868110"/>
              <a:gd name="connsiteX2" fmla="*/ 259906 w 1779316"/>
              <a:gd name="connsiteY2" fmla="*/ 221273 h 1868110"/>
              <a:gd name="connsiteX3" fmla="*/ 848636 w 1779316"/>
              <a:gd name="connsiteY3" fmla="*/ 3225 h 1868110"/>
              <a:gd name="connsiteX4" fmla="*/ 1779316 w 1779316"/>
              <a:gd name="connsiteY4" fmla="*/ 933097 h 1868110"/>
              <a:gd name="connsiteX5" fmla="*/ 848636 w 1779316"/>
              <a:gd name="connsiteY5" fmla="*/ 1862969 h 1868110"/>
              <a:gd name="connsiteX6" fmla="*/ 506 w 1779316"/>
              <a:gd name="connsiteY6" fmla="*/ 1314097 h 1868110"/>
              <a:gd name="connsiteX0" fmla="*/ 831 w 1779641"/>
              <a:gd name="connsiteY0" fmla="*/ 1314097 h 1865124"/>
              <a:gd name="connsiteX1" fmla="*/ 139581 w 1779641"/>
              <a:gd name="connsiteY1" fmla="*/ 754673 h 1865124"/>
              <a:gd name="connsiteX2" fmla="*/ 260231 w 1779641"/>
              <a:gd name="connsiteY2" fmla="*/ 221273 h 1865124"/>
              <a:gd name="connsiteX3" fmla="*/ 848961 w 1779641"/>
              <a:gd name="connsiteY3" fmla="*/ 3225 h 1865124"/>
              <a:gd name="connsiteX4" fmla="*/ 1779641 w 1779641"/>
              <a:gd name="connsiteY4" fmla="*/ 933097 h 1865124"/>
              <a:gd name="connsiteX5" fmla="*/ 848961 w 1779641"/>
              <a:gd name="connsiteY5" fmla="*/ 1862969 h 1865124"/>
              <a:gd name="connsiteX6" fmla="*/ 831 w 1779641"/>
              <a:gd name="connsiteY6" fmla="*/ 1314097 h 1865124"/>
              <a:gd name="connsiteX0" fmla="*/ 831 w 1779641"/>
              <a:gd name="connsiteY0" fmla="*/ 1314097 h 1865124"/>
              <a:gd name="connsiteX1" fmla="*/ 139581 w 1779641"/>
              <a:gd name="connsiteY1" fmla="*/ 754673 h 1865124"/>
              <a:gd name="connsiteX2" fmla="*/ 234832 w 1779641"/>
              <a:gd name="connsiteY2" fmla="*/ 330811 h 1865124"/>
              <a:gd name="connsiteX3" fmla="*/ 260231 w 1779641"/>
              <a:gd name="connsiteY3" fmla="*/ 221273 h 1865124"/>
              <a:gd name="connsiteX4" fmla="*/ 848961 w 1779641"/>
              <a:gd name="connsiteY4" fmla="*/ 3225 h 1865124"/>
              <a:gd name="connsiteX5" fmla="*/ 1779641 w 1779641"/>
              <a:gd name="connsiteY5" fmla="*/ 933097 h 1865124"/>
              <a:gd name="connsiteX6" fmla="*/ 848961 w 1779641"/>
              <a:gd name="connsiteY6" fmla="*/ 1862969 h 1865124"/>
              <a:gd name="connsiteX7" fmla="*/ 831 w 1779641"/>
              <a:gd name="connsiteY7" fmla="*/ 1314097 h 1865124"/>
              <a:gd name="connsiteX0" fmla="*/ 831 w 1779641"/>
              <a:gd name="connsiteY0" fmla="*/ 1314097 h 1865124"/>
              <a:gd name="connsiteX1" fmla="*/ 139581 w 1779641"/>
              <a:gd name="connsiteY1" fmla="*/ 754673 h 1865124"/>
              <a:gd name="connsiteX2" fmla="*/ 234832 w 1779641"/>
              <a:gd name="connsiteY2" fmla="*/ 330811 h 1865124"/>
              <a:gd name="connsiteX3" fmla="*/ 258645 w 1779641"/>
              <a:gd name="connsiteY3" fmla="*/ 278423 h 1865124"/>
              <a:gd name="connsiteX4" fmla="*/ 260231 w 1779641"/>
              <a:gd name="connsiteY4" fmla="*/ 221273 h 1865124"/>
              <a:gd name="connsiteX5" fmla="*/ 848961 w 1779641"/>
              <a:gd name="connsiteY5" fmla="*/ 3225 h 1865124"/>
              <a:gd name="connsiteX6" fmla="*/ 1779641 w 1779641"/>
              <a:gd name="connsiteY6" fmla="*/ 933097 h 1865124"/>
              <a:gd name="connsiteX7" fmla="*/ 848961 w 1779641"/>
              <a:gd name="connsiteY7" fmla="*/ 1862969 h 1865124"/>
              <a:gd name="connsiteX8" fmla="*/ 831 w 1779641"/>
              <a:gd name="connsiteY8" fmla="*/ 1314097 h 1865124"/>
              <a:gd name="connsiteX0" fmla="*/ 865 w 1779675"/>
              <a:gd name="connsiteY0" fmla="*/ 1314097 h 1873416"/>
              <a:gd name="connsiteX1" fmla="*/ 139615 w 1779675"/>
              <a:gd name="connsiteY1" fmla="*/ 754673 h 1873416"/>
              <a:gd name="connsiteX2" fmla="*/ 234866 w 1779675"/>
              <a:gd name="connsiteY2" fmla="*/ 330811 h 1873416"/>
              <a:gd name="connsiteX3" fmla="*/ 258679 w 1779675"/>
              <a:gd name="connsiteY3" fmla="*/ 278423 h 1873416"/>
              <a:gd name="connsiteX4" fmla="*/ 260265 w 1779675"/>
              <a:gd name="connsiteY4" fmla="*/ 221273 h 1873416"/>
              <a:gd name="connsiteX5" fmla="*/ 848995 w 1779675"/>
              <a:gd name="connsiteY5" fmla="*/ 3225 h 1873416"/>
              <a:gd name="connsiteX6" fmla="*/ 1779675 w 1779675"/>
              <a:gd name="connsiteY6" fmla="*/ 933097 h 1873416"/>
              <a:gd name="connsiteX7" fmla="*/ 848995 w 1779675"/>
              <a:gd name="connsiteY7" fmla="*/ 1862969 h 1873416"/>
              <a:gd name="connsiteX8" fmla="*/ 865 w 1779675"/>
              <a:gd name="connsiteY8" fmla="*/ 1314097 h 1873416"/>
              <a:gd name="connsiteX0" fmla="*/ 1197 w 1780007"/>
              <a:gd name="connsiteY0" fmla="*/ 1314097 h 1864065"/>
              <a:gd name="connsiteX1" fmla="*/ 139947 w 1780007"/>
              <a:gd name="connsiteY1" fmla="*/ 754673 h 1864065"/>
              <a:gd name="connsiteX2" fmla="*/ 235198 w 1780007"/>
              <a:gd name="connsiteY2" fmla="*/ 330811 h 1864065"/>
              <a:gd name="connsiteX3" fmla="*/ 259011 w 1780007"/>
              <a:gd name="connsiteY3" fmla="*/ 278423 h 1864065"/>
              <a:gd name="connsiteX4" fmla="*/ 260597 w 1780007"/>
              <a:gd name="connsiteY4" fmla="*/ 221273 h 1864065"/>
              <a:gd name="connsiteX5" fmla="*/ 849327 w 1780007"/>
              <a:gd name="connsiteY5" fmla="*/ 3225 h 1864065"/>
              <a:gd name="connsiteX6" fmla="*/ 1780007 w 1780007"/>
              <a:gd name="connsiteY6" fmla="*/ 933097 h 1864065"/>
              <a:gd name="connsiteX7" fmla="*/ 849327 w 1780007"/>
              <a:gd name="connsiteY7" fmla="*/ 1862969 h 1864065"/>
              <a:gd name="connsiteX8" fmla="*/ 1197 w 1780007"/>
              <a:gd name="connsiteY8" fmla="*/ 1314097 h 1864065"/>
              <a:gd name="connsiteX0" fmla="*/ 666 w 1779476"/>
              <a:gd name="connsiteY0" fmla="*/ 1314097 h 1867994"/>
              <a:gd name="connsiteX1" fmla="*/ 139416 w 1779476"/>
              <a:gd name="connsiteY1" fmla="*/ 754673 h 1867994"/>
              <a:gd name="connsiteX2" fmla="*/ 234667 w 1779476"/>
              <a:gd name="connsiteY2" fmla="*/ 330811 h 1867994"/>
              <a:gd name="connsiteX3" fmla="*/ 258480 w 1779476"/>
              <a:gd name="connsiteY3" fmla="*/ 278423 h 1867994"/>
              <a:gd name="connsiteX4" fmla="*/ 260066 w 1779476"/>
              <a:gd name="connsiteY4" fmla="*/ 221273 h 1867994"/>
              <a:gd name="connsiteX5" fmla="*/ 848796 w 1779476"/>
              <a:gd name="connsiteY5" fmla="*/ 3225 h 1867994"/>
              <a:gd name="connsiteX6" fmla="*/ 1779476 w 1779476"/>
              <a:gd name="connsiteY6" fmla="*/ 933097 h 1867994"/>
              <a:gd name="connsiteX7" fmla="*/ 848796 w 1779476"/>
              <a:gd name="connsiteY7" fmla="*/ 1862969 h 1867994"/>
              <a:gd name="connsiteX8" fmla="*/ 666 w 1779476"/>
              <a:gd name="connsiteY8" fmla="*/ 1314097 h 1867994"/>
              <a:gd name="connsiteX0" fmla="*/ 666 w 1779476"/>
              <a:gd name="connsiteY0" fmla="*/ 1314097 h 1867994"/>
              <a:gd name="connsiteX1" fmla="*/ 139416 w 1779476"/>
              <a:gd name="connsiteY1" fmla="*/ 754673 h 1867994"/>
              <a:gd name="connsiteX2" fmla="*/ 234667 w 1779476"/>
              <a:gd name="connsiteY2" fmla="*/ 330811 h 1867994"/>
              <a:gd name="connsiteX3" fmla="*/ 258480 w 1779476"/>
              <a:gd name="connsiteY3" fmla="*/ 278423 h 1867994"/>
              <a:gd name="connsiteX4" fmla="*/ 260066 w 1779476"/>
              <a:gd name="connsiteY4" fmla="*/ 221273 h 1867994"/>
              <a:gd name="connsiteX5" fmla="*/ 848796 w 1779476"/>
              <a:gd name="connsiteY5" fmla="*/ 3225 h 1867994"/>
              <a:gd name="connsiteX6" fmla="*/ 1779476 w 1779476"/>
              <a:gd name="connsiteY6" fmla="*/ 933097 h 1867994"/>
              <a:gd name="connsiteX7" fmla="*/ 848796 w 1779476"/>
              <a:gd name="connsiteY7" fmla="*/ 1862969 h 1867994"/>
              <a:gd name="connsiteX8" fmla="*/ 666 w 1779476"/>
              <a:gd name="connsiteY8" fmla="*/ 1314097 h 1867994"/>
              <a:gd name="connsiteX0" fmla="*/ 666 w 1782616"/>
              <a:gd name="connsiteY0" fmla="*/ 1314328 h 1868225"/>
              <a:gd name="connsiteX1" fmla="*/ 139416 w 1782616"/>
              <a:gd name="connsiteY1" fmla="*/ 754904 h 1868225"/>
              <a:gd name="connsiteX2" fmla="*/ 234667 w 1782616"/>
              <a:gd name="connsiteY2" fmla="*/ 331042 h 1868225"/>
              <a:gd name="connsiteX3" fmla="*/ 258480 w 1782616"/>
              <a:gd name="connsiteY3" fmla="*/ 278654 h 1868225"/>
              <a:gd name="connsiteX4" fmla="*/ 260066 w 1782616"/>
              <a:gd name="connsiteY4" fmla="*/ 221504 h 1868225"/>
              <a:gd name="connsiteX5" fmla="*/ 848796 w 1782616"/>
              <a:gd name="connsiteY5" fmla="*/ 3456 h 1868225"/>
              <a:gd name="connsiteX6" fmla="*/ 1779476 w 1782616"/>
              <a:gd name="connsiteY6" fmla="*/ 933328 h 1868225"/>
              <a:gd name="connsiteX7" fmla="*/ 848796 w 1782616"/>
              <a:gd name="connsiteY7" fmla="*/ 1863200 h 1868225"/>
              <a:gd name="connsiteX8" fmla="*/ 666 w 1782616"/>
              <a:gd name="connsiteY8" fmla="*/ 1314328 h 1868225"/>
              <a:gd name="connsiteX0" fmla="*/ 666 w 1779476"/>
              <a:gd name="connsiteY0" fmla="*/ 1314902 h 1868799"/>
              <a:gd name="connsiteX1" fmla="*/ 139416 w 1779476"/>
              <a:gd name="connsiteY1" fmla="*/ 755478 h 1868799"/>
              <a:gd name="connsiteX2" fmla="*/ 234667 w 1779476"/>
              <a:gd name="connsiteY2" fmla="*/ 331616 h 1868799"/>
              <a:gd name="connsiteX3" fmla="*/ 258480 w 1779476"/>
              <a:gd name="connsiteY3" fmla="*/ 279228 h 1868799"/>
              <a:gd name="connsiteX4" fmla="*/ 260066 w 1779476"/>
              <a:gd name="connsiteY4" fmla="*/ 222078 h 1868799"/>
              <a:gd name="connsiteX5" fmla="*/ 848796 w 1779476"/>
              <a:gd name="connsiteY5" fmla="*/ 4030 h 1868799"/>
              <a:gd name="connsiteX6" fmla="*/ 1779476 w 1779476"/>
              <a:gd name="connsiteY6" fmla="*/ 933902 h 1868799"/>
              <a:gd name="connsiteX7" fmla="*/ 848796 w 1779476"/>
              <a:gd name="connsiteY7" fmla="*/ 1863774 h 1868799"/>
              <a:gd name="connsiteX8" fmla="*/ 666 w 1779476"/>
              <a:gd name="connsiteY8" fmla="*/ 1314902 h 186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476" h="1868799">
                <a:moveTo>
                  <a:pt x="666" y="1314902"/>
                </a:moveTo>
                <a:cubicBezTo>
                  <a:pt x="20549" y="1246867"/>
                  <a:pt x="34271" y="1235271"/>
                  <a:pt x="139416" y="755478"/>
                </a:cubicBezTo>
                <a:cubicBezTo>
                  <a:pt x="172860" y="584453"/>
                  <a:pt x="214559" y="420516"/>
                  <a:pt x="234667" y="331616"/>
                </a:cubicBezTo>
                <a:cubicBezTo>
                  <a:pt x="246574" y="246685"/>
                  <a:pt x="254247" y="297484"/>
                  <a:pt x="258480" y="279228"/>
                </a:cubicBezTo>
                <a:cubicBezTo>
                  <a:pt x="262713" y="260972"/>
                  <a:pt x="153743" y="262388"/>
                  <a:pt x="260066" y="222078"/>
                </a:cubicBezTo>
                <a:cubicBezTo>
                  <a:pt x="442696" y="86149"/>
                  <a:pt x="519361" y="50493"/>
                  <a:pt x="848796" y="4030"/>
                </a:cubicBezTo>
                <a:cubicBezTo>
                  <a:pt x="1178231" y="-42433"/>
                  <a:pt x="1754076" y="315573"/>
                  <a:pt x="1779476" y="933902"/>
                </a:cubicBezTo>
                <a:cubicBezTo>
                  <a:pt x="1671526" y="1704631"/>
                  <a:pt x="1288139" y="1801068"/>
                  <a:pt x="848796" y="1863774"/>
                </a:cubicBezTo>
                <a:cubicBezTo>
                  <a:pt x="409453" y="1926480"/>
                  <a:pt x="-19217" y="1382937"/>
                  <a:pt x="666" y="1314902"/>
                </a:cubicBezTo>
                <a:close/>
              </a:path>
            </a:pathLst>
          </a:cu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621740" y="415132"/>
            <a:ext cx="1360579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551554" y="408500"/>
            <a:ext cx="2012825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27639" y="408592"/>
            <a:ext cx="977728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781550" y="224650"/>
            <a:ext cx="977728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708400" y="230001"/>
            <a:ext cx="1027602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27021" y="230001"/>
            <a:ext cx="2446391" cy="2079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Arc 188"/>
          <p:cNvSpPr/>
          <p:nvPr/>
        </p:nvSpPr>
        <p:spPr>
          <a:xfrm rot="8149479">
            <a:off x="7002613" y="1148766"/>
            <a:ext cx="459764" cy="434992"/>
          </a:xfrm>
          <a:prstGeom prst="arc">
            <a:avLst>
              <a:gd name="adj1" fmla="val 15651002"/>
              <a:gd name="adj2" fmla="val 1118309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87" name="Arc 186"/>
          <p:cNvSpPr/>
          <p:nvPr/>
        </p:nvSpPr>
        <p:spPr>
          <a:xfrm rot="18849045">
            <a:off x="6976778" y="1167215"/>
            <a:ext cx="477542" cy="451812"/>
          </a:xfrm>
          <a:prstGeom prst="arc">
            <a:avLst>
              <a:gd name="adj1" fmla="val 15966360"/>
              <a:gd name="adj2" fmla="val 108247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 rot="8096095">
            <a:off x="6252856" y="713652"/>
            <a:ext cx="393444" cy="270506"/>
          </a:xfrm>
          <a:prstGeom prst="arc">
            <a:avLst>
              <a:gd name="adj1" fmla="val 12846618"/>
              <a:gd name="adj2" fmla="val 207145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3" name="Arc 182"/>
          <p:cNvSpPr/>
          <p:nvPr/>
        </p:nvSpPr>
        <p:spPr>
          <a:xfrm rot="8096095">
            <a:off x="6287976" y="766921"/>
            <a:ext cx="323843" cy="226140"/>
          </a:xfrm>
          <a:custGeom>
            <a:avLst/>
            <a:gdLst>
              <a:gd name="connsiteX0" fmla="*/ 56581 w 393444"/>
              <a:gd name="connsiteY0" fmla="*/ 40334 h 270506"/>
              <a:gd name="connsiteX1" fmla="*/ 219628 w 393444"/>
              <a:gd name="connsiteY1" fmla="*/ 920 h 270506"/>
              <a:gd name="connsiteX2" fmla="*/ 380424 w 393444"/>
              <a:gd name="connsiteY2" fmla="*/ 86864 h 270506"/>
              <a:gd name="connsiteX3" fmla="*/ 196722 w 393444"/>
              <a:gd name="connsiteY3" fmla="*/ 135253 h 270506"/>
              <a:gd name="connsiteX4" fmla="*/ 56581 w 393444"/>
              <a:gd name="connsiteY4" fmla="*/ 40334 h 270506"/>
              <a:gd name="connsiteX0" fmla="*/ 56581 w 393444"/>
              <a:gd name="connsiteY0" fmla="*/ 40334 h 270506"/>
              <a:gd name="connsiteX1" fmla="*/ 219628 w 393444"/>
              <a:gd name="connsiteY1" fmla="*/ 920 h 270506"/>
              <a:gd name="connsiteX2" fmla="*/ 380424 w 393444"/>
              <a:gd name="connsiteY2" fmla="*/ 86864 h 270506"/>
              <a:gd name="connsiteX0" fmla="*/ 0 w 323843"/>
              <a:gd name="connsiteY0" fmla="*/ 40334 h 226140"/>
              <a:gd name="connsiteX1" fmla="*/ 163047 w 323843"/>
              <a:gd name="connsiteY1" fmla="*/ 920 h 226140"/>
              <a:gd name="connsiteX2" fmla="*/ 323843 w 323843"/>
              <a:gd name="connsiteY2" fmla="*/ 86864 h 226140"/>
              <a:gd name="connsiteX3" fmla="*/ 106361 w 323843"/>
              <a:gd name="connsiteY3" fmla="*/ 226140 h 226140"/>
              <a:gd name="connsiteX4" fmla="*/ 0 w 323843"/>
              <a:gd name="connsiteY4" fmla="*/ 40334 h 226140"/>
              <a:gd name="connsiteX0" fmla="*/ 0 w 323843"/>
              <a:gd name="connsiteY0" fmla="*/ 40334 h 226140"/>
              <a:gd name="connsiteX1" fmla="*/ 163047 w 323843"/>
              <a:gd name="connsiteY1" fmla="*/ 920 h 226140"/>
              <a:gd name="connsiteX2" fmla="*/ 323843 w 323843"/>
              <a:gd name="connsiteY2" fmla="*/ 86864 h 226140"/>
              <a:gd name="connsiteX0" fmla="*/ 0 w 323843"/>
              <a:gd name="connsiteY0" fmla="*/ 40334 h 226140"/>
              <a:gd name="connsiteX1" fmla="*/ 163047 w 323843"/>
              <a:gd name="connsiteY1" fmla="*/ 920 h 226140"/>
              <a:gd name="connsiteX2" fmla="*/ 323843 w 323843"/>
              <a:gd name="connsiteY2" fmla="*/ 86864 h 226140"/>
              <a:gd name="connsiteX3" fmla="*/ 106361 w 323843"/>
              <a:gd name="connsiteY3" fmla="*/ 226140 h 226140"/>
              <a:gd name="connsiteX4" fmla="*/ 0 w 323843"/>
              <a:gd name="connsiteY4" fmla="*/ 40334 h 226140"/>
              <a:gd name="connsiteX0" fmla="*/ 0 w 323843"/>
              <a:gd name="connsiteY0" fmla="*/ 40334 h 226140"/>
              <a:gd name="connsiteX1" fmla="*/ 163047 w 323843"/>
              <a:gd name="connsiteY1" fmla="*/ 920 h 226140"/>
              <a:gd name="connsiteX2" fmla="*/ 323843 w 323843"/>
              <a:gd name="connsiteY2" fmla="*/ 86864 h 22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43" h="226140" stroke="0" extrusionOk="0">
                <a:moveTo>
                  <a:pt x="0" y="40334"/>
                </a:moveTo>
                <a:cubicBezTo>
                  <a:pt x="42595" y="10606"/>
                  <a:pt x="102764" y="-3938"/>
                  <a:pt x="163047" y="920"/>
                </a:cubicBezTo>
                <a:cubicBezTo>
                  <a:pt x="235723" y="6778"/>
                  <a:pt x="297664" y="39885"/>
                  <a:pt x="323843" y="86864"/>
                </a:cubicBezTo>
                <a:lnTo>
                  <a:pt x="106361" y="226140"/>
                </a:lnTo>
                <a:cubicBezTo>
                  <a:pt x="69764" y="181041"/>
                  <a:pt x="46714" y="71974"/>
                  <a:pt x="0" y="40334"/>
                </a:cubicBezTo>
                <a:close/>
              </a:path>
              <a:path w="323843" h="226140" fill="none">
                <a:moveTo>
                  <a:pt x="0" y="40334"/>
                </a:moveTo>
                <a:cubicBezTo>
                  <a:pt x="42595" y="10606"/>
                  <a:pt x="102764" y="-3938"/>
                  <a:pt x="163047" y="920"/>
                </a:cubicBezTo>
                <a:cubicBezTo>
                  <a:pt x="235723" y="6778"/>
                  <a:pt x="297664" y="39885"/>
                  <a:pt x="323843" y="86864"/>
                </a:cubicBezTo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 rot="13996227">
            <a:off x="7572560" y="1625274"/>
            <a:ext cx="308920" cy="278916"/>
          </a:xfrm>
          <a:prstGeom prst="arc">
            <a:avLst>
              <a:gd name="adj1" fmla="val 16569363"/>
              <a:gd name="adj2" fmla="val 211273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2" name="Arc 181"/>
          <p:cNvSpPr/>
          <p:nvPr/>
        </p:nvSpPr>
        <p:spPr>
          <a:xfrm rot="13996227">
            <a:off x="7547579" y="1679293"/>
            <a:ext cx="289681" cy="202955"/>
          </a:xfrm>
          <a:custGeom>
            <a:avLst/>
            <a:gdLst>
              <a:gd name="connsiteX0" fmla="*/ 169431 w 308920"/>
              <a:gd name="connsiteY0" fmla="*/ 657 h 278916"/>
              <a:gd name="connsiteX1" fmla="*/ 307138 w 308920"/>
              <a:gd name="connsiteY1" fmla="*/ 118335 h 278916"/>
              <a:gd name="connsiteX2" fmla="*/ 154460 w 308920"/>
              <a:gd name="connsiteY2" fmla="*/ 139458 h 278916"/>
              <a:gd name="connsiteX3" fmla="*/ 169431 w 308920"/>
              <a:gd name="connsiteY3" fmla="*/ 657 h 278916"/>
              <a:gd name="connsiteX0" fmla="*/ 169431 w 308920"/>
              <a:gd name="connsiteY0" fmla="*/ 657 h 278916"/>
              <a:gd name="connsiteX1" fmla="*/ 307138 w 308920"/>
              <a:gd name="connsiteY1" fmla="*/ 118335 h 278916"/>
              <a:gd name="connsiteX0" fmla="*/ 145735 w 283442"/>
              <a:gd name="connsiteY0" fmla="*/ 0 h 222466"/>
              <a:gd name="connsiteX1" fmla="*/ 283442 w 283442"/>
              <a:gd name="connsiteY1" fmla="*/ 117678 h 222466"/>
              <a:gd name="connsiteX2" fmla="*/ 0 w 283442"/>
              <a:gd name="connsiteY2" fmla="*/ 222466 h 222466"/>
              <a:gd name="connsiteX3" fmla="*/ 145735 w 283442"/>
              <a:gd name="connsiteY3" fmla="*/ 0 h 222466"/>
              <a:gd name="connsiteX0" fmla="*/ 145735 w 283442"/>
              <a:gd name="connsiteY0" fmla="*/ 0 h 222466"/>
              <a:gd name="connsiteX1" fmla="*/ 283442 w 283442"/>
              <a:gd name="connsiteY1" fmla="*/ 117678 h 222466"/>
              <a:gd name="connsiteX0" fmla="*/ 159094 w 296801"/>
              <a:gd name="connsiteY0" fmla="*/ 0 h 212497"/>
              <a:gd name="connsiteX1" fmla="*/ 296801 w 296801"/>
              <a:gd name="connsiteY1" fmla="*/ 117678 h 212497"/>
              <a:gd name="connsiteX2" fmla="*/ 0 w 296801"/>
              <a:gd name="connsiteY2" fmla="*/ 212497 h 212497"/>
              <a:gd name="connsiteX3" fmla="*/ 159094 w 296801"/>
              <a:gd name="connsiteY3" fmla="*/ 0 h 212497"/>
              <a:gd name="connsiteX0" fmla="*/ 159094 w 296801"/>
              <a:gd name="connsiteY0" fmla="*/ 0 h 212497"/>
              <a:gd name="connsiteX1" fmla="*/ 296801 w 296801"/>
              <a:gd name="connsiteY1" fmla="*/ 117678 h 212497"/>
              <a:gd name="connsiteX0" fmla="*/ 151974 w 289681"/>
              <a:gd name="connsiteY0" fmla="*/ 0 h 202955"/>
              <a:gd name="connsiteX1" fmla="*/ 289681 w 289681"/>
              <a:gd name="connsiteY1" fmla="*/ 117678 h 202955"/>
              <a:gd name="connsiteX2" fmla="*/ 0 w 289681"/>
              <a:gd name="connsiteY2" fmla="*/ 202955 h 202955"/>
              <a:gd name="connsiteX3" fmla="*/ 151974 w 289681"/>
              <a:gd name="connsiteY3" fmla="*/ 0 h 202955"/>
              <a:gd name="connsiteX0" fmla="*/ 151974 w 289681"/>
              <a:gd name="connsiteY0" fmla="*/ 0 h 202955"/>
              <a:gd name="connsiteX1" fmla="*/ 289681 w 289681"/>
              <a:gd name="connsiteY1" fmla="*/ 117678 h 20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9681" h="202955" stroke="0" extrusionOk="0">
                <a:moveTo>
                  <a:pt x="151974" y="0"/>
                </a:moveTo>
                <a:cubicBezTo>
                  <a:pt x="222279" y="6182"/>
                  <a:pt x="278981" y="54637"/>
                  <a:pt x="289681" y="117678"/>
                </a:cubicBezTo>
                <a:lnTo>
                  <a:pt x="0" y="202955"/>
                </a:lnTo>
                <a:cubicBezTo>
                  <a:pt x="4990" y="156688"/>
                  <a:pt x="146984" y="46267"/>
                  <a:pt x="151974" y="0"/>
                </a:cubicBezTo>
                <a:close/>
              </a:path>
              <a:path w="289681" h="202955" fill="none">
                <a:moveTo>
                  <a:pt x="151974" y="0"/>
                </a:moveTo>
                <a:cubicBezTo>
                  <a:pt x="222279" y="6182"/>
                  <a:pt x="278981" y="54637"/>
                  <a:pt x="289681" y="117678"/>
                </a:cubicBezTo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 rot="949479">
            <a:off x="5855230" y="1602445"/>
            <a:ext cx="581816" cy="550468"/>
          </a:xfrm>
          <a:prstGeom prst="arc">
            <a:avLst>
              <a:gd name="adj1" fmla="val 16200000"/>
              <a:gd name="adj2" fmla="val 2089906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81" name="Arc 180"/>
          <p:cNvSpPr/>
          <p:nvPr/>
        </p:nvSpPr>
        <p:spPr>
          <a:xfrm rot="949479">
            <a:off x="5855230" y="1602445"/>
            <a:ext cx="581816" cy="550468"/>
          </a:xfrm>
          <a:prstGeom prst="arc">
            <a:avLst>
              <a:gd name="adj1" fmla="val 16200000"/>
              <a:gd name="adj2" fmla="val 20899063"/>
            </a:avLst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1554767">
            <a:off x="6070025" y="558434"/>
            <a:ext cx="1861359" cy="18597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7741" y="1738294"/>
            <a:ext cx="332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053" y="189048"/>
            <a:ext cx="682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Q.  ABCD is a cyclic quadrilateral in which</a:t>
            </a:r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BAD  </a:t>
            </a:r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75</a:t>
            </a:r>
            <a:r>
              <a:rPr lang="en-US" sz="12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, </a:t>
            </a:r>
            <a:r>
              <a:rPr lang="en-US" sz="12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ABD = 58</a:t>
            </a:r>
            <a:r>
              <a:rPr lang="en-US" sz="12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and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ADC = 77</a:t>
            </a:r>
            <a:r>
              <a:rPr lang="en-US" sz="12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, AC and BD intersect at P, then find </a:t>
            </a:r>
            <a:r>
              <a:rPr lang="en-US" sz="12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DPC.</a:t>
            </a:r>
            <a:endParaRPr lang="en-US" sz="12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83869" y="963851"/>
            <a:ext cx="2209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Bookman Old Style" pitchFamily="18" charset="0"/>
              </a:rPr>
              <a:t>[</a:t>
            </a:r>
            <a:r>
              <a:rPr lang="en-US" sz="1200" dirty="0" smtClean="0">
                <a:solidFill>
                  <a:srgbClr val="7030A0"/>
                </a:solidFill>
                <a:latin typeface="Bookman Old Style" pitchFamily="18" charset="0"/>
                <a:sym typeface="MT Extra"/>
              </a:rPr>
              <a:t>Vertically opposite angles</a:t>
            </a:r>
            <a:r>
              <a:rPr lang="en-US" sz="1200" dirty="0" smtClean="0">
                <a:solidFill>
                  <a:srgbClr val="7030A0"/>
                </a:solidFill>
                <a:latin typeface="Bookman Old Style" pitchFamily="18" charset="0"/>
              </a:rPr>
              <a:t>]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1499" y="963851"/>
            <a:ext cx="1465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 Ð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DPC  =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APB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6932" y="897865"/>
            <a:ext cx="33695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06840" y="1696711"/>
            <a:ext cx="33695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642" y="540941"/>
            <a:ext cx="34817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1280" y="895350"/>
            <a:ext cx="42672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77°</a:t>
            </a:r>
            <a:endParaRPr lang="en-US" sz="1050" b="1" dirty="0">
              <a:solidFill>
                <a:prstClr val="black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1554767">
            <a:off x="6296766" y="934545"/>
            <a:ext cx="1670480" cy="73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1554767" flipV="1">
            <a:off x="6188196" y="1654042"/>
            <a:ext cx="1658825" cy="42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1614767" flipV="1">
            <a:off x="6412313" y="905837"/>
            <a:ext cx="1441052" cy="4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6214767" flipV="1">
            <a:off x="5711920" y="1325784"/>
            <a:ext cx="1151841" cy="12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1614767" flipV="1">
            <a:off x="6275783" y="892657"/>
            <a:ext cx="1441052" cy="118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72468" y="1565906"/>
            <a:ext cx="433132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75</a:t>
            </a:r>
            <a:r>
              <a:rPr lang="en-US" sz="105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050" b="1" baseline="300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81858" y="1621959"/>
            <a:ext cx="42672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58°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03078" y="1247057"/>
            <a:ext cx="30328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821153" y="1078502"/>
            <a:ext cx="42564" cy="7607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1554767" flipV="1">
            <a:off x="6187892" y="1651254"/>
            <a:ext cx="1658825" cy="42068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1614767" flipV="1">
            <a:off x="6412009" y="903049"/>
            <a:ext cx="1441052" cy="4478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6214767" flipV="1">
            <a:off x="5711616" y="1322996"/>
            <a:ext cx="1151841" cy="12509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830374" y="1075714"/>
            <a:ext cx="42564" cy="760733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1554767">
            <a:off x="6291549" y="934354"/>
            <a:ext cx="1670480" cy="731562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1614767" flipV="1">
            <a:off x="6280695" y="887043"/>
            <a:ext cx="1441052" cy="1180122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0" name="Cloud 189"/>
          <p:cNvSpPr/>
          <p:nvPr/>
        </p:nvSpPr>
        <p:spPr>
          <a:xfrm>
            <a:off x="5402189" y="2392159"/>
            <a:ext cx="2778199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TextBox 12"/>
          <p:cNvSpPr txBox="1"/>
          <p:nvPr/>
        </p:nvSpPr>
        <p:spPr>
          <a:xfrm>
            <a:off x="5558648" y="2562820"/>
            <a:ext cx="243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can we say about DPC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and 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APB ?</a:t>
            </a:r>
          </a:p>
        </p:txBody>
      </p:sp>
      <p:sp>
        <p:nvSpPr>
          <p:cNvPr id="192" name="TextBox 12"/>
          <p:cNvSpPr txBox="1"/>
          <p:nvPr/>
        </p:nvSpPr>
        <p:spPr>
          <a:xfrm>
            <a:off x="5333999" y="2753530"/>
            <a:ext cx="274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DPC = APB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rot="11554767">
            <a:off x="6297600" y="936517"/>
            <a:ext cx="1670480" cy="731562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1614767" flipV="1">
            <a:off x="6276312" y="891281"/>
            <a:ext cx="1441052" cy="1180122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304935" y="2428234"/>
            <a:ext cx="3056019" cy="1159805"/>
            <a:chOff x="1618792" y="4062361"/>
            <a:chExt cx="3056019" cy="1159805"/>
          </a:xfrm>
        </p:grpSpPr>
        <p:sp>
          <p:nvSpPr>
            <p:cNvPr id="209" name="Cloud 208"/>
            <p:cNvSpPr/>
            <p:nvPr/>
          </p:nvSpPr>
          <p:spPr>
            <a:xfrm>
              <a:off x="1618792" y="4062361"/>
              <a:ext cx="3056019" cy="1159805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6" name="TextBox 12"/>
            <p:cNvSpPr txBox="1"/>
            <p:nvPr/>
          </p:nvSpPr>
          <p:spPr>
            <a:xfrm>
              <a:off x="1805383" y="4295407"/>
              <a:ext cx="2682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DBA lies in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the segment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DCBA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294973" y="2437758"/>
            <a:ext cx="3056019" cy="1159805"/>
            <a:chOff x="1618792" y="4062361"/>
            <a:chExt cx="3056019" cy="1159805"/>
          </a:xfrm>
        </p:grpSpPr>
        <p:sp>
          <p:nvSpPr>
            <p:cNvPr id="235" name="Cloud 234"/>
            <p:cNvSpPr/>
            <p:nvPr/>
          </p:nvSpPr>
          <p:spPr>
            <a:xfrm>
              <a:off x="1618792" y="4062361"/>
              <a:ext cx="3056019" cy="1159805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6" name="TextBox 12"/>
            <p:cNvSpPr txBox="1"/>
            <p:nvPr/>
          </p:nvSpPr>
          <p:spPr>
            <a:xfrm>
              <a:off x="1870583" y="4219689"/>
              <a:ext cx="26828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Also,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DCA lies in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the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same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segment DCBA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4979419" y="2428233"/>
            <a:ext cx="3687126" cy="1159805"/>
            <a:chOff x="1618792" y="4062361"/>
            <a:chExt cx="3056019" cy="1159805"/>
          </a:xfrm>
        </p:grpSpPr>
        <p:sp>
          <p:nvSpPr>
            <p:cNvPr id="240" name="Cloud 239"/>
            <p:cNvSpPr/>
            <p:nvPr/>
          </p:nvSpPr>
          <p:spPr>
            <a:xfrm>
              <a:off x="1618792" y="4062361"/>
              <a:ext cx="3056019" cy="1159805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1" name="TextBox 12"/>
            <p:cNvSpPr txBox="1"/>
            <p:nvPr/>
          </p:nvSpPr>
          <p:spPr>
            <a:xfrm>
              <a:off x="1860646" y="4129678"/>
              <a:ext cx="26828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We know that, 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angles in the same segment are equal.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5481564" y="2550794"/>
            <a:ext cx="2682836" cy="958516"/>
            <a:chOff x="1805383" y="4196387"/>
            <a:chExt cx="2682836" cy="958516"/>
          </a:xfrm>
        </p:grpSpPr>
        <p:sp>
          <p:nvSpPr>
            <p:cNvPr id="243" name="Cloud 242"/>
            <p:cNvSpPr/>
            <p:nvPr/>
          </p:nvSpPr>
          <p:spPr>
            <a:xfrm>
              <a:off x="1939950" y="4196387"/>
              <a:ext cx="2525635" cy="958516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4" name="TextBox 12"/>
            <p:cNvSpPr txBox="1"/>
            <p:nvPr/>
          </p:nvSpPr>
          <p:spPr>
            <a:xfrm>
              <a:off x="1805383" y="4459578"/>
              <a:ext cx="2682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DBA = DCA</a:t>
              </a:r>
            </a:p>
          </p:txBody>
        </p:sp>
      </p:grpSp>
      <p:sp>
        <p:nvSpPr>
          <p:cNvPr id="245" name="Rectangle 244"/>
          <p:cNvSpPr/>
          <p:nvPr/>
        </p:nvSpPr>
        <p:spPr>
          <a:xfrm>
            <a:off x="405166" y="1241601"/>
            <a:ext cx="1465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 Ð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DBA  =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DCA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762125" y="1241601"/>
            <a:ext cx="642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58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rot="11614767" flipV="1">
            <a:off x="6399743" y="899340"/>
            <a:ext cx="1441052" cy="4478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11614767" flipV="1">
            <a:off x="6268729" y="889009"/>
            <a:ext cx="1441052" cy="118012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5662294" y="2638577"/>
            <a:ext cx="2682836" cy="720147"/>
            <a:chOff x="1805383" y="4196387"/>
            <a:chExt cx="2682836" cy="958516"/>
          </a:xfrm>
        </p:grpSpPr>
        <p:sp>
          <p:nvSpPr>
            <p:cNvPr id="251" name="Cloud 250"/>
            <p:cNvSpPr/>
            <p:nvPr/>
          </p:nvSpPr>
          <p:spPr>
            <a:xfrm>
              <a:off x="1939950" y="4196387"/>
              <a:ext cx="2525635" cy="958516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2" name="TextBox 12"/>
            <p:cNvSpPr txBox="1"/>
            <p:nvPr/>
          </p:nvSpPr>
          <p:spPr>
            <a:xfrm>
              <a:off x="1805383" y="4459578"/>
              <a:ext cx="2682836" cy="4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ADC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289111" y="2505187"/>
            <a:ext cx="3056019" cy="958516"/>
            <a:chOff x="1657174" y="4037752"/>
            <a:chExt cx="3056019" cy="1275786"/>
          </a:xfrm>
        </p:grpSpPr>
        <p:sp>
          <p:nvSpPr>
            <p:cNvPr id="254" name="Cloud 253"/>
            <p:cNvSpPr/>
            <p:nvPr/>
          </p:nvSpPr>
          <p:spPr>
            <a:xfrm>
              <a:off x="1657174" y="4037752"/>
              <a:ext cx="3056019" cy="1275786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5" name="TextBox 12"/>
            <p:cNvSpPr txBox="1"/>
            <p:nvPr/>
          </p:nvSpPr>
          <p:spPr>
            <a:xfrm>
              <a:off x="1850419" y="4264567"/>
              <a:ext cx="2682836" cy="8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Sum of all angles of a triangle is 180</a:t>
              </a:r>
              <a:r>
                <a:rPr lang="en-US" b="1" baseline="3000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0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 </a:t>
              </a:r>
            </a:p>
          </p:txBody>
        </p:sp>
      </p:grpSp>
      <p:sp>
        <p:nvSpPr>
          <p:cNvPr id="256" name="Rectangle 255"/>
          <p:cNvSpPr/>
          <p:nvPr/>
        </p:nvSpPr>
        <p:spPr>
          <a:xfrm>
            <a:off x="391863" y="1470223"/>
            <a:ext cx="9035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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ADC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5117" y="1691419"/>
            <a:ext cx="990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 Ð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ADC 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5119" y="1981224"/>
            <a:ext cx="686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77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75118" y="2236769"/>
            <a:ext cx="777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135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75118" y="2781388"/>
            <a:ext cx="1981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DAC = 45º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5119" y="3038475"/>
            <a:ext cx="941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DAC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5118" y="3293229"/>
            <a:ext cx="694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75119" y="3528277"/>
            <a:ext cx="106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CAB =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75118" y="3783651"/>
            <a:ext cx="17075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CAB </a:t>
            </a:r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3239579" y="1586004"/>
            <a:ext cx="9035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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APB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922834" y="2923545"/>
            <a:ext cx="1377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APB = 92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909646" y="1518600"/>
            <a:ext cx="0" cy="29581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2922834" y="3229554"/>
            <a:ext cx="16491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APB =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DPC </a:t>
            </a:r>
            <a:endParaRPr lang="en-US" sz="12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909646" y="3538836"/>
            <a:ext cx="16491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DPC = 92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2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783869" y="1241601"/>
            <a:ext cx="3388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Bookman Old Style" pitchFamily="18" charset="0"/>
              </a:rPr>
              <a:t>[</a:t>
            </a:r>
            <a:r>
              <a:rPr lang="en-US" sz="1200" dirty="0" smtClean="0">
                <a:solidFill>
                  <a:srgbClr val="7030A0"/>
                </a:solidFill>
                <a:latin typeface="Bookman Old Style" pitchFamily="18" charset="0"/>
                <a:sym typeface="MT Extra"/>
              </a:rPr>
              <a:t>Angles in the same segment</a:t>
            </a:r>
            <a:r>
              <a:rPr lang="en-US" sz="1200" dirty="0" smtClean="0">
                <a:solidFill>
                  <a:srgbClr val="7030A0"/>
                </a:solidFill>
                <a:latin typeface="Bookman Old Style" pitchFamily="18" charset="0"/>
              </a:rPr>
              <a:t>]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40119" y="981765"/>
            <a:ext cx="42672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58°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093012" y="1098664"/>
            <a:ext cx="30328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373512" y="3229554"/>
            <a:ext cx="3017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[vertically opposite angles]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52583" y="1691419"/>
            <a:ext cx="952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+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DCA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571683" y="1691419"/>
            <a:ext cx="853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DAC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24315" y="1691419"/>
            <a:ext cx="735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60891" y="1981224"/>
            <a:ext cx="5726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+ 58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38341" y="1981224"/>
            <a:ext cx="688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76688" y="1981224"/>
            <a:ext cx="830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DAC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4204" y="2236769"/>
            <a:ext cx="796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DAC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341126" y="2236769"/>
            <a:ext cx="685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5887" y="2490362"/>
            <a:ext cx="900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pt-BR" sz="12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</a:rPr>
              <a:t>DAC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9273" y="2490362"/>
            <a:ext cx="622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34440" y="2490362"/>
            <a:ext cx="685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135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79544" y="3038475"/>
            <a:ext cx="785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CAB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539533" y="3038475"/>
            <a:ext cx="8209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DAB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09600" y="3293229"/>
            <a:ext cx="807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CAB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262952" y="3293229"/>
            <a:ext cx="54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75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95035" y="3528277"/>
            <a:ext cx="4111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75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234440" y="3528277"/>
            <a:ext cx="5050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45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929162" y="1822469"/>
            <a:ext cx="990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 Ð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PAB 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706628" y="1822469"/>
            <a:ext cx="952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+ 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PBA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425728" y="1822469"/>
            <a:ext cx="853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APB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078360" y="1822469"/>
            <a:ext cx="735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926080" y="2081552"/>
            <a:ext cx="686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42332" y="2081552"/>
            <a:ext cx="5726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+ 58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19782" y="2081552"/>
            <a:ext cx="688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858129" y="2081552"/>
            <a:ext cx="830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APB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924982" y="2353377"/>
            <a:ext cx="777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88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473588" y="2353377"/>
            <a:ext cx="796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APB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160510" y="2353377"/>
            <a:ext cx="685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926080" y="2623258"/>
            <a:ext cx="900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APB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19466" y="2623258"/>
            <a:ext cx="622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84633" y="2623258"/>
            <a:ext cx="685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88</a:t>
            </a:r>
            <a:endParaRPr lang="en-US" sz="12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28600" y="683224"/>
            <a:ext cx="68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pt-BR" sz="1400" b="1" dirty="0" smtClean="0">
                <a:latin typeface="Bookman Old Style" pitchFamily="18" charset="0"/>
              </a:rPr>
              <a:t>Sol.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0804" y="4018776"/>
            <a:ext cx="17075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i.e </a:t>
            </a:r>
            <a:r>
              <a:rPr lang="pt-BR" sz="12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PAB </a:t>
            </a:r>
            <a:r>
              <a:rPr lang="pt-BR" sz="12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pt-BR" sz="12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r>
              <a:rPr lang="pt-BR" sz="12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200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735456" y="1764163"/>
            <a:ext cx="3056019" cy="958516"/>
            <a:chOff x="1657174" y="4037752"/>
            <a:chExt cx="3056019" cy="1275786"/>
          </a:xfrm>
        </p:grpSpPr>
        <p:sp>
          <p:nvSpPr>
            <p:cNvPr id="135" name="Cloud 134"/>
            <p:cNvSpPr/>
            <p:nvPr/>
          </p:nvSpPr>
          <p:spPr>
            <a:xfrm>
              <a:off x="1657174" y="4037752"/>
              <a:ext cx="3056019" cy="1275786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6" name="TextBox 12"/>
            <p:cNvSpPr txBox="1"/>
            <p:nvPr/>
          </p:nvSpPr>
          <p:spPr>
            <a:xfrm>
              <a:off x="1850419" y="4264567"/>
              <a:ext cx="2682836" cy="8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DAB is made up of two angles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713965" y="2656222"/>
            <a:ext cx="3056019" cy="729519"/>
            <a:chOff x="1657174" y="4037752"/>
            <a:chExt cx="3056019" cy="970991"/>
          </a:xfrm>
        </p:grpSpPr>
        <p:sp>
          <p:nvSpPr>
            <p:cNvPr id="138" name="Cloud 137"/>
            <p:cNvSpPr/>
            <p:nvPr/>
          </p:nvSpPr>
          <p:spPr>
            <a:xfrm>
              <a:off x="1657174" y="4037752"/>
              <a:ext cx="3056019" cy="970991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9" name="TextBox 12"/>
            <p:cNvSpPr txBox="1"/>
            <p:nvPr/>
          </p:nvSpPr>
          <p:spPr>
            <a:xfrm>
              <a:off x="1850419" y="4264567"/>
              <a:ext cx="2682836" cy="4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DAC and CAB</a:t>
              </a:r>
            </a:p>
          </p:txBody>
        </p:sp>
      </p:grpSp>
      <p:sp>
        <p:nvSpPr>
          <p:cNvPr id="144" name="Cloud 143"/>
          <p:cNvSpPr/>
          <p:nvPr/>
        </p:nvSpPr>
        <p:spPr>
          <a:xfrm>
            <a:off x="3348663" y="1974768"/>
            <a:ext cx="1965557" cy="95851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US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APB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4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4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149" grpId="0" animBg="1"/>
      <p:bldP spid="149" grpId="1" animBg="1"/>
      <p:bldP spid="146" grpId="0" animBg="1"/>
      <p:bldP spid="146" grpId="1" animBg="1"/>
      <p:bldP spid="142" grpId="0" animBg="1"/>
      <p:bldP spid="142" grpId="1" animBg="1"/>
      <p:bldP spid="141" grpId="0" animBg="1"/>
      <p:bldP spid="141" grpId="1" animBg="1"/>
      <p:bldP spid="140" grpId="0" animBg="1"/>
      <p:bldP spid="140" grpId="1" animBg="1"/>
      <p:bldP spid="19" grpId="0" animBg="1"/>
      <p:bldP spid="19" grpId="1" animBg="1"/>
      <p:bldP spid="17" grpId="0" animBg="1"/>
      <p:bldP spid="17" grpId="1" animBg="1"/>
      <p:bldP spid="275" grpId="0" animBg="1"/>
      <p:bldP spid="177" grpId="0" animBg="1"/>
      <p:bldP spid="177" grpId="1" animBg="1"/>
      <p:bldP spid="160" grpId="0" animBg="1"/>
      <p:bldP spid="160" grpId="1" animBg="1"/>
      <p:bldP spid="159" grpId="0" animBg="1"/>
      <p:bldP spid="159" grpId="1" animBg="1"/>
      <p:bldP spid="158" grpId="0" animBg="1"/>
      <p:bldP spid="158" grpId="1" animBg="1"/>
      <p:bldP spid="157" grpId="0" animBg="1"/>
      <p:bldP spid="157" grpId="1" animBg="1"/>
      <p:bldP spid="157" grpId="2" animBg="1"/>
      <p:bldP spid="157" grpId="3" animBg="1"/>
      <p:bldP spid="156" grpId="0" animBg="1"/>
      <p:bldP spid="156" grpId="1" animBg="1"/>
      <p:bldP spid="156" grpId="2" animBg="1"/>
      <p:bldP spid="156" grpId="3" animBg="1"/>
      <p:bldP spid="155" grpId="0" animBg="1"/>
      <p:bldP spid="155" grpId="1" animBg="1"/>
      <p:bldP spid="189" grpId="0" animBg="1"/>
      <p:bldP spid="189" grpId="1" animBg="1"/>
      <p:bldP spid="187" grpId="0" animBg="1"/>
      <p:bldP spid="4" grpId="0" animBg="1"/>
      <p:bldP spid="183" grpId="0" animBg="1"/>
      <p:bldP spid="183" grpId="1" animBg="1"/>
      <p:bldP spid="2" grpId="0" animBg="1"/>
      <p:bldP spid="182" grpId="0" animBg="1"/>
      <p:bldP spid="182" grpId="1" animBg="1"/>
      <p:bldP spid="16" grpId="0" animBg="1"/>
      <p:bldP spid="181" grpId="0" animBg="1"/>
      <p:bldP spid="181" grpId="1" animBg="1"/>
      <p:bldP spid="8" grpId="0" animBg="1"/>
      <p:bldP spid="11" grpId="0"/>
      <p:bldP spid="65" grpId="0"/>
      <p:bldP spid="72" grpId="0"/>
      <p:bldP spid="9" grpId="0"/>
      <p:bldP spid="10" grpId="0"/>
      <p:bldP spid="12" grpId="0"/>
      <p:bldP spid="3" grpId="0"/>
      <p:bldP spid="18" grpId="0"/>
      <p:bldP spid="33" grpId="0"/>
      <p:bldP spid="44" grpId="0"/>
      <p:bldP spid="190" grpId="0" animBg="1"/>
      <p:bldP spid="190" grpId="1" animBg="1"/>
      <p:bldP spid="191" grpId="0"/>
      <p:bldP spid="191" grpId="1"/>
      <p:bldP spid="192" grpId="0"/>
      <p:bldP spid="192" grpId="1"/>
      <p:bldP spid="245" grpId="0"/>
      <p:bldP spid="246" grpId="0"/>
      <p:bldP spid="256" grpId="0"/>
      <p:bldP spid="257" grpId="0"/>
      <p:bldP spid="258" grpId="0"/>
      <p:bldP spid="259" grpId="0"/>
      <p:bldP spid="261" grpId="0"/>
      <p:bldP spid="263" grpId="0"/>
      <p:bldP spid="264" grpId="0"/>
      <p:bldP spid="265" grpId="0"/>
      <p:bldP spid="266" grpId="0"/>
      <p:bldP spid="267" grpId="0"/>
      <p:bldP spid="272" grpId="0"/>
      <p:bldP spid="273" grpId="0"/>
      <p:bldP spid="274" grpId="0"/>
      <p:bldP spid="101" grpId="0"/>
      <p:bldP spid="103" grpId="0"/>
      <p:bldP spid="10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5" grpId="0"/>
      <p:bldP spid="106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44" grpId="0" animBg="1"/>
      <p:bldP spid="1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34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21605" y="670880"/>
            <a:ext cx="5994854" cy="36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1606" y="662378"/>
            <a:ext cx="3523293" cy="36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90550"/>
            <a:ext cx="613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Angle in a semicircle is a right angle.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45018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8401" y="1340882"/>
            <a:ext cx="2362200" cy="23622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78401" y="2521982"/>
            <a:ext cx="236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6"/>
          </p:cNvCxnSpPr>
          <p:nvPr/>
        </p:nvCxnSpPr>
        <p:spPr>
          <a:xfrm>
            <a:off x="5478476" y="1493282"/>
            <a:ext cx="1762125" cy="1028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 flipV="1">
            <a:off x="4878401" y="1493282"/>
            <a:ext cx="600075" cy="1028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000000">
            <a:off x="5430774" y="1529474"/>
            <a:ext cx="164463" cy="16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95800" y="23373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A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704" y="23314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21790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O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7587" y="2458578"/>
            <a:ext cx="118872" cy="1151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30110" y="1180335"/>
            <a:ext cx="1798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latin typeface="Symbol" pitchFamily="18" charset="2"/>
              </a:rPr>
              <a:t>Ð</a:t>
            </a:r>
            <a:r>
              <a:rPr lang="pt-BR" sz="2000" b="1" dirty="0" smtClean="0">
                <a:latin typeface="Bookman Old Style" pitchFamily="18" charset="0"/>
              </a:rPr>
              <a:t>ACB = 90</a:t>
            </a:r>
            <a:r>
              <a:rPr lang="pt-BR" sz="2000" b="1" baseline="50000" dirty="0" smtClean="0">
                <a:latin typeface="Bookman Old Style" pitchFamily="18" charset="0"/>
              </a:rPr>
              <a:t>o</a:t>
            </a:r>
            <a:r>
              <a:rPr lang="pt-BR" sz="2000" b="1" dirty="0" smtClean="0">
                <a:latin typeface="Bookman Old Style" pitchFamily="18" charset="0"/>
              </a:rPr>
              <a:t> 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76200" y="1648704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Bookman Old Style" panose="02050604050505020204" pitchFamily="18" charset="0"/>
              </a:rPr>
              <a:t>Proof 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1560" y="1809750"/>
            <a:ext cx="212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AOB = 2 </a:t>
            </a:r>
            <a:r>
              <a:rPr lang="pt-BR" dirty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ACB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00521" y="2258044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Bookman Old Style" panose="02050604050505020204" pitchFamily="18" charset="0"/>
              </a:rPr>
              <a:t>180</a:t>
            </a:r>
            <a:r>
              <a:rPr lang="pt-BR" baseline="30000" dirty="0" smtClean="0">
                <a:latin typeface="Bookman Old Style" panose="02050604050505020204" pitchFamily="18" charset="0"/>
              </a:rPr>
              <a:t>o</a:t>
            </a:r>
            <a:r>
              <a:rPr lang="pt-BR" dirty="0" smtClean="0">
                <a:latin typeface="Bookman Old Style" pitchFamily="18" charset="0"/>
              </a:rPr>
              <a:t> = 2 </a:t>
            </a:r>
            <a:r>
              <a:rPr lang="pt-BR" dirty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ACB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78563" y="2723308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ACB  = 90</a:t>
            </a:r>
            <a:r>
              <a:rPr lang="pt-BR" baseline="30000" dirty="0" smtClean="0">
                <a:latin typeface="Bookman Old Style" pitchFamily="18" charset="0"/>
              </a:rPr>
              <a:t>0</a:t>
            </a:r>
            <a:endParaRPr lang="en-US" baseline="30000" dirty="0"/>
          </a:p>
        </p:txBody>
      </p:sp>
      <p:sp>
        <p:nvSpPr>
          <p:cNvPr id="27" name="Rectangle 26"/>
          <p:cNvSpPr/>
          <p:nvPr/>
        </p:nvSpPr>
        <p:spPr>
          <a:xfrm>
            <a:off x="368808" y="228523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Symbol" pitchFamily="18" charset="2"/>
                <a:sym typeface="Symbol"/>
              </a:rPr>
              <a:t></a:t>
            </a:r>
            <a:endParaRPr lang="en-US" baseline="30000" dirty="0"/>
          </a:p>
        </p:txBody>
      </p:sp>
      <p:sp>
        <p:nvSpPr>
          <p:cNvPr id="28" name="Rectangle 27"/>
          <p:cNvSpPr/>
          <p:nvPr/>
        </p:nvSpPr>
        <p:spPr>
          <a:xfrm>
            <a:off x="362712" y="268147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Symbol" pitchFamily="18" charset="2"/>
                <a:sym typeface="Symbol"/>
              </a:rPr>
              <a:t></a:t>
            </a:r>
            <a:endParaRPr lang="en-US" baseline="30000" dirty="0"/>
          </a:p>
        </p:txBody>
      </p:sp>
      <p:sp>
        <p:nvSpPr>
          <p:cNvPr id="29" name="Cloud 28"/>
          <p:cNvSpPr/>
          <p:nvPr/>
        </p:nvSpPr>
        <p:spPr>
          <a:xfrm>
            <a:off x="1956538" y="1730891"/>
            <a:ext cx="2639579" cy="121285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Let us draw circle with </a:t>
            </a:r>
            <a:r>
              <a:rPr lang="en-US" b="1" dirty="0" err="1" smtClean="0">
                <a:latin typeface="Bookman Old Style" pitchFamily="18" charset="0"/>
              </a:rPr>
              <a:t>centre</a:t>
            </a:r>
            <a:r>
              <a:rPr lang="en-US" b="1" dirty="0" smtClean="0">
                <a:latin typeface="Bookman Old Style" pitchFamily="18" charset="0"/>
              </a:rPr>
              <a:t> O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1295400" y="1885950"/>
            <a:ext cx="3193891" cy="133413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For semicircle, let us draw diameter (AB)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1980860" y="1773955"/>
            <a:ext cx="2399617" cy="121285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itchFamily="18" charset="0"/>
              </a:rPr>
              <a:t>Take point C on the circle</a:t>
            </a:r>
            <a:endParaRPr lang="en-US" sz="1600" b="1" dirty="0"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78438" y="1123950"/>
            <a:ext cx="533400" cy="425717"/>
            <a:chOff x="5178438" y="1123950"/>
            <a:chExt cx="533400" cy="425717"/>
          </a:xfrm>
        </p:grpSpPr>
        <p:sp>
          <p:nvSpPr>
            <p:cNvPr id="19" name="TextBox 18"/>
            <p:cNvSpPr txBox="1"/>
            <p:nvPr/>
          </p:nvSpPr>
          <p:spPr>
            <a:xfrm>
              <a:off x="5178438" y="112395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C</a:t>
              </a:r>
              <a:endParaRPr lang="en-US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428184" y="1449083"/>
              <a:ext cx="100584" cy="10058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Cloud 33"/>
          <p:cNvSpPr/>
          <p:nvPr/>
        </p:nvSpPr>
        <p:spPr>
          <a:xfrm>
            <a:off x="2133600" y="2952750"/>
            <a:ext cx="1983155" cy="100235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itchFamily="18" charset="0"/>
              </a:rPr>
              <a:t>Draw AC and CB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1973569" y="2384171"/>
            <a:ext cx="2903537" cy="1102591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Symbol" pitchFamily="18" charset="2"/>
              </a:rPr>
              <a:t>Ð</a:t>
            </a:r>
            <a:r>
              <a:rPr lang="pt-BR" sz="1600" b="1" dirty="0" smtClean="0">
                <a:latin typeface="Bookman Old Style" pitchFamily="18" charset="0"/>
              </a:rPr>
              <a:t>ACB inscribed in semicircle ACB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4878401" y="1340882"/>
            <a:ext cx="2359152" cy="2359152"/>
          </a:xfrm>
          <a:prstGeom prst="arc">
            <a:avLst>
              <a:gd name="adj1" fmla="val 21560611"/>
              <a:gd name="adj2" fmla="val 10821892"/>
            </a:avLst>
          </a:prstGeom>
          <a:noFill/>
          <a:ln w="3810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200" y="1180335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latin typeface="Bookman Old Style" pitchFamily="18" charset="0"/>
              </a:rPr>
              <a:t>To prove  :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40" name="Cloud 39"/>
          <p:cNvSpPr/>
          <p:nvPr/>
        </p:nvSpPr>
        <p:spPr>
          <a:xfrm>
            <a:off x="533400" y="2190750"/>
            <a:ext cx="4102732" cy="203202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Bookman Old Style" pitchFamily="18" charset="0"/>
              </a:rPr>
              <a:t>We know that, 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  <a:latin typeface="Bookman Old Style" pitchFamily="18" charset="0"/>
              </a:rPr>
              <a:t>Angle subtended by an arc at the centre is double the angle subtended by it on the remaining part of the circle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2" name="Cloud 41"/>
          <p:cNvSpPr/>
          <p:nvPr/>
        </p:nvSpPr>
        <p:spPr>
          <a:xfrm>
            <a:off x="1829252" y="2613679"/>
            <a:ext cx="2802221" cy="114702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Symbol" pitchFamily="18" charset="2"/>
              </a:rPr>
              <a:t>Ð</a:t>
            </a:r>
            <a:r>
              <a:rPr lang="pt-BR" sz="1600" b="1" dirty="0" smtClean="0">
                <a:latin typeface="Bookman Old Style" pitchFamily="18" charset="0"/>
              </a:rPr>
              <a:t>AOB = 180</a:t>
            </a:r>
            <a:r>
              <a:rPr lang="pt-BR" sz="1600" b="1" baseline="46000" dirty="0" smtClean="0">
                <a:latin typeface="Bookman Old Style" pitchFamily="18" charset="0"/>
              </a:rPr>
              <a:t>º</a:t>
            </a:r>
          </a:p>
          <a:p>
            <a:pPr algn="ctr"/>
            <a:r>
              <a:rPr lang="pt-BR" sz="1600" b="1" dirty="0" smtClean="0">
                <a:latin typeface="Bookman Old Style" pitchFamily="18" charset="0"/>
              </a:rPr>
              <a:t>[straight angle]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3" name="Cloud 42"/>
          <p:cNvSpPr/>
          <p:nvPr/>
        </p:nvSpPr>
        <p:spPr>
          <a:xfrm>
            <a:off x="956157" y="3714750"/>
            <a:ext cx="3082443" cy="114702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Symbol" pitchFamily="18" charset="2"/>
              </a:rPr>
              <a:t>Ð</a:t>
            </a:r>
            <a:r>
              <a:rPr lang="pt-BR" sz="1600" b="1" dirty="0" smtClean="0">
                <a:latin typeface="Bookman Old Style" pitchFamily="18" charset="0"/>
              </a:rPr>
              <a:t>AOB  =  2</a:t>
            </a:r>
            <a:r>
              <a:rPr lang="pt-BR" sz="1600" b="1" dirty="0" smtClean="0">
                <a:latin typeface="Symbol" pitchFamily="18" charset="2"/>
              </a:rPr>
              <a:t>Ð</a:t>
            </a:r>
            <a:r>
              <a:rPr lang="pt-BR" sz="1600" b="1" dirty="0" smtClean="0">
                <a:latin typeface="Bookman Old Style" pitchFamily="18" charset="0"/>
              </a:rPr>
              <a:t>ACB </a:t>
            </a:r>
            <a:endParaRPr lang="pt-BR" sz="1600" b="1" baseline="46000" dirty="0" smtClean="0">
              <a:latin typeface="Bookman Old Style" pitchFamily="18" charset="0"/>
            </a:endParaRPr>
          </a:p>
        </p:txBody>
      </p:sp>
      <p:sp>
        <p:nvSpPr>
          <p:cNvPr id="45" name="Arc 44"/>
          <p:cNvSpPr/>
          <p:nvPr/>
        </p:nvSpPr>
        <p:spPr>
          <a:xfrm>
            <a:off x="4878401" y="1340882"/>
            <a:ext cx="2359152" cy="2359152"/>
          </a:xfrm>
          <a:prstGeom prst="arc">
            <a:avLst>
              <a:gd name="adj1" fmla="val 10839494"/>
              <a:gd name="adj2" fmla="val 21590858"/>
            </a:avLst>
          </a:prstGeom>
          <a:noFill/>
          <a:ln w="57150">
            <a:solidFill>
              <a:srgbClr val="66FF33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878401" y="2521982"/>
            <a:ext cx="2362200" cy="0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876800" y="1489075"/>
            <a:ext cx="2362200" cy="1028700"/>
          </a:xfrm>
          <a:custGeom>
            <a:avLst/>
            <a:gdLst>
              <a:gd name="connsiteX0" fmla="*/ 0 w 2362200"/>
              <a:gd name="connsiteY0" fmla="*/ 1028700 h 1028700"/>
              <a:gd name="connsiteX1" fmla="*/ 600075 w 2362200"/>
              <a:gd name="connsiteY1" fmla="*/ 0 h 1028700"/>
              <a:gd name="connsiteX2" fmla="*/ 2362200 w 2362200"/>
              <a:gd name="connsiteY2" fmla="*/ 1025525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028700">
                <a:moveTo>
                  <a:pt x="0" y="1028700"/>
                </a:moveTo>
                <a:lnTo>
                  <a:pt x="600075" y="0"/>
                </a:lnTo>
                <a:lnTo>
                  <a:pt x="2362200" y="1025525"/>
                </a:lnTo>
              </a:path>
            </a:pathLst>
          </a:custGeom>
          <a:noFill/>
          <a:ln w="57150">
            <a:solidFill>
              <a:srgbClr val="92D0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0" grpId="0" animBg="1"/>
      <p:bldP spid="30" grpId="1" animBg="1"/>
      <p:bldP spid="2" grpId="0"/>
      <p:bldP spid="3" grpId="0" animBg="1"/>
      <p:bldP spid="4" grpId="0" animBg="1"/>
      <p:bldP spid="16" grpId="0" animBg="1"/>
      <p:bldP spid="17" grpId="0"/>
      <p:bldP spid="18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7" grpId="0" animBg="1"/>
      <p:bldP spid="7" grpId="1" animBg="1"/>
      <p:bldP spid="36" grpId="0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5608479" y="982026"/>
            <a:ext cx="2917104" cy="1312697"/>
          </a:xfrm>
          <a:custGeom>
            <a:avLst/>
            <a:gdLst>
              <a:gd name="connsiteX0" fmla="*/ 1318307 w 2917104"/>
              <a:gd name="connsiteY0" fmla="*/ 1301477 h 1312697"/>
              <a:gd name="connsiteX1" fmla="*/ 0 w 2917104"/>
              <a:gd name="connsiteY1" fmla="*/ 0 h 1312697"/>
              <a:gd name="connsiteX2" fmla="*/ 2917104 w 2917104"/>
              <a:gd name="connsiteY2" fmla="*/ 1312697 h 1312697"/>
              <a:gd name="connsiteX3" fmla="*/ 1318307 w 2917104"/>
              <a:gd name="connsiteY3" fmla="*/ 1301477 h 131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104" h="1312697">
                <a:moveTo>
                  <a:pt x="1318307" y="1301477"/>
                </a:moveTo>
                <a:lnTo>
                  <a:pt x="0" y="0"/>
                </a:lnTo>
                <a:lnTo>
                  <a:pt x="2917104" y="1312697"/>
                </a:lnTo>
                <a:lnTo>
                  <a:pt x="1318307" y="130147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97965" y="1768919"/>
            <a:ext cx="569035" cy="22872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600700" y="974725"/>
            <a:ext cx="1581150" cy="1314450"/>
          </a:xfrm>
          <a:custGeom>
            <a:avLst/>
            <a:gdLst>
              <a:gd name="connsiteX0" fmla="*/ 1311275 w 1581150"/>
              <a:gd name="connsiteY0" fmla="*/ 1314450 h 1314450"/>
              <a:gd name="connsiteX1" fmla="*/ 1581150 w 1581150"/>
              <a:gd name="connsiteY1" fmla="*/ 717550 h 1314450"/>
              <a:gd name="connsiteX2" fmla="*/ 0 w 1581150"/>
              <a:gd name="connsiteY2" fmla="*/ 0 h 1314450"/>
              <a:gd name="connsiteX3" fmla="*/ 1311275 w 158115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1314450">
                <a:moveTo>
                  <a:pt x="1311275" y="1314450"/>
                </a:moveTo>
                <a:lnTo>
                  <a:pt x="1581150" y="717550"/>
                </a:lnTo>
                <a:lnTo>
                  <a:pt x="0" y="0"/>
                </a:lnTo>
                <a:lnTo>
                  <a:pt x="1311275" y="131445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87161" y="705045"/>
            <a:ext cx="3425039" cy="1892105"/>
            <a:chOff x="5287161" y="705045"/>
            <a:chExt cx="3425039" cy="1892105"/>
          </a:xfrm>
        </p:grpSpPr>
        <p:sp>
          <p:nvSpPr>
            <p:cNvPr id="3" name="Rectangle 2"/>
            <p:cNvSpPr/>
            <p:nvPr/>
          </p:nvSpPr>
          <p:spPr>
            <a:xfrm>
              <a:off x="7848600" y="2074397"/>
              <a:ext cx="426720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Bookman Old Style" pitchFamily="18" charset="0"/>
                </a:rPr>
                <a:t>2</a:t>
              </a:r>
              <a:r>
                <a:rPr lang="en-US" sz="1100" b="1" dirty="0" smtClean="0">
                  <a:latin typeface="Bookman Old Style" pitchFamily="18" charset="0"/>
                </a:rPr>
                <a:t>5°</a:t>
              </a:r>
              <a:endParaRPr lang="en-US" sz="1100" b="1" dirty="0"/>
            </a:p>
          </p:txBody>
        </p:sp>
        <p:sp>
          <p:nvSpPr>
            <p:cNvPr id="4" name="Arc 3"/>
            <p:cNvSpPr/>
            <p:nvPr/>
          </p:nvSpPr>
          <p:spPr>
            <a:xfrm rot="15353912">
              <a:off x="8189742" y="2177744"/>
              <a:ext cx="156598" cy="148419"/>
            </a:xfrm>
            <a:prstGeom prst="arc">
              <a:avLst>
                <a:gd name="adj1" fmla="val 15288935"/>
                <a:gd name="adj2" fmla="val 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603240" y="2293082"/>
              <a:ext cx="2917803" cy="0"/>
            </a:xfrm>
            <a:prstGeom prst="line">
              <a:avLst/>
            </a:prstGeom>
            <a:ln cmpd="sng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326035" y="705045"/>
              <a:ext cx="1856232" cy="18597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7161" y="752704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95049" y="2258596"/>
              <a:ext cx="33695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8271" y="2197495"/>
              <a:ext cx="34496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Bookman Old Style" pitchFamily="18" charset="0"/>
                </a:rPr>
                <a:t>R</a:t>
              </a:r>
              <a:endParaRPr lang="en-US" sz="1600" b="1" dirty="0"/>
            </a:p>
          </p:txBody>
        </p:sp>
        <p:cxnSp>
          <p:nvCxnSpPr>
            <p:cNvPr id="40" name="Straight Connector 39"/>
            <p:cNvCxnSpPr>
              <a:stCxn id="8" idx="1"/>
              <a:endCxn id="8" idx="5"/>
            </p:cNvCxnSpPr>
            <p:nvPr/>
          </p:nvCxnSpPr>
          <p:spPr>
            <a:xfrm>
              <a:off x="5597874" y="977398"/>
              <a:ext cx="1312554" cy="13150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" idx="5"/>
            </p:cNvCxnSpPr>
            <p:nvPr/>
          </p:nvCxnSpPr>
          <p:spPr>
            <a:xfrm flipV="1">
              <a:off x="6910428" y="1689241"/>
              <a:ext cx="272439" cy="6031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7135311" y="1436801"/>
              <a:ext cx="32092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Bookman Old Style" pitchFamily="18" charset="0"/>
                </a:rPr>
                <a:t>P</a:t>
              </a:r>
              <a:endParaRPr lang="en-US" sz="1600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64028" y="2245015"/>
              <a:ext cx="34817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Bookman Old Style" pitchFamily="18" charset="0"/>
                </a:rPr>
                <a:t>Q</a:t>
              </a:r>
              <a:endParaRPr lang="en-US" sz="1600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31462" y="1135855"/>
              <a:ext cx="481233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Bookman Old Style" pitchFamily="18" charset="0"/>
                </a:rPr>
                <a:t>35°</a:t>
              </a:r>
              <a:endParaRPr lang="en-US" sz="1000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6225962" y="1606740"/>
              <a:ext cx="61024" cy="601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58456" y="1554688"/>
              <a:ext cx="34817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Bookman Old Style" pitchFamily="18" charset="0"/>
                </a:rPr>
                <a:t>O</a:t>
              </a:r>
              <a:endParaRPr lang="en-US" sz="1600" b="1" dirty="0"/>
            </a:p>
          </p:txBody>
        </p:sp>
        <p:sp>
          <p:nvSpPr>
            <p:cNvPr id="128" name="Arc 127"/>
            <p:cNvSpPr/>
            <p:nvPr/>
          </p:nvSpPr>
          <p:spPr>
            <a:xfrm rot="15353912">
              <a:off x="5731609" y="1022821"/>
              <a:ext cx="192959" cy="182881"/>
            </a:xfrm>
            <a:prstGeom prst="arc">
              <a:avLst>
                <a:gd name="adj1" fmla="val 6875356"/>
                <a:gd name="adj2" fmla="val 11558543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3" name="Straight Connector 42"/>
            <p:cNvCxnSpPr>
              <a:stCxn id="8" idx="1"/>
            </p:cNvCxnSpPr>
            <p:nvPr/>
          </p:nvCxnSpPr>
          <p:spPr>
            <a:xfrm>
              <a:off x="5597874" y="977398"/>
              <a:ext cx="2918554" cy="13150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Rectangle 170"/>
          <p:cNvSpPr/>
          <p:nvPr/>
        </p:nvSpPr>
        <p:spPr>
          <a:xfrm>
            <a:off x="4089402" y="247650"/>
            <a:ext cx="2234625" cy="22872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6299202" y="247650"/>
            <a:ext cx="1108888" cy="22872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355602" y="247650"/>
            <a:ext cx="2843003" cy="22872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0802" y="196850"/>
            <a:ext cx="8686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AB is a diameter of the circle such that </a:t>
            </a:r>
            <a:r>
              <a:rPr lang="en-US" sz="14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35</a:t>
            </a:r>
            <a:r>
              <a:rPr lang="en-US" sz="14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 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sz="14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 = 25</a:t>
            </a:r>
            <a:r>
              <a:rPr lang="en-US" sz="14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,  find </a:t>
            </a:r>
            <a:r>
              <a:rPr lang="en-US" sz="14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PBR.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43000" y="971550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PBA  </a:t>
            </a:r>
            <a:r>
              <a:rPr lang="pt-BR" sz="1400" dirty="0">
                <a:latin typeface="Bookman Old Style" pitchFamily="18" charset="0"/>
              </a:rPr>
              <a:t>+</a:t>
            </a:r>
            <a:r>
              <a:rPr lang="pt-BR" sz="1400" dirty="0" smtClean="0">
                <a:latin typeface="Bookman Old Style" pitchFamily="18" charset="0"/>
              </a:rPr>
              <a:t>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57400" y="971550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ABR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4800" y="971550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PBR  =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38658" y="1329061"/>
            <a:ext cx="4651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Bookman Old Style" pitchFamily="18" charset="0"/>
              </a:rPr>
              <a:t>In </a:t>
            </a:r>
            <a:r>
              <a:rPr lang="pt-BR" sz="1400" dirty="0" smtClean="0">
                <a:latin typeface="Symbol" pitchFamily="18" charset="2"/>
              </a:rPr>
              <a:t>D</a:t>
            </a:r>
            <a:r>
              <a:rPr lang="pt-BR" sz="1400" dirty="0" smtClean="0">
                <a:latin typeface="Bookman Old Style" pitchFamily="18" charset="0"/>
              </a:rPr>
              <a:t>APB, 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38658" y="1722335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PBA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045543" y="1722335"/>
            <a:ext cx="2374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APB = 180</a:t>
            </a:r>
            <a:r>
              <a:rPr lang="pt-BR" sz="1400" baseline="30000" dirty="0" smtClean="0">
                <a:latin typeface="Bookman Old Style" pitchFamily="18" charset="0"/>
              </a:rPr>
              <a:t>o</a:t>
            </a:r>
            <a:r>
              <a:rPr lang="pt-BR" sz="1400" dirty="0" smtClean="0">
                <a:latin typeface="Bookman Old Style" pitchFamily="18" charset="0"/>
              </a:rPr>
              <a:t>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31143" y="1722335"/>
            <a:ext cx="1485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PAB 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8658" y="2015751"/>
            <a:ext cx="12044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PBA +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295400" y="2015308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</a:t>
            </a:r>
            <a:r>
              <a:rPr lang="pt-BR" sz="1400" dirty="0" smtClean="0">
                <a:latin typeface="Bookman Old Style" pitchFamily="18" charset="0"/>
              </a:rPr>
              <a:t>35  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133600" y="2009374"/>
            <a:ext cx="77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90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38658" y="2266950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PBA +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219200" y="2266950"/>
            <a:ext cx="938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 125  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98176" y="3324423"/>
            <a:ext cx="1073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ABR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521556" y="3415904"/>
            <a:ext cx="1382936" cy="30777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04800" y="587573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Sol. :</a:t>
            </a:r>
            <a:endParaRPr lang="en-US" sz="1400" dirty="0">
              <a:latin typeface="Bookman Old Style" pitchFamily="18" charset="0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5603732" y="985254"/>
            <a:ext cx="1316179" cy="131503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595938" y="1685925"/>
            <a:ext cx="1590675" cy="609600"/>
          </a:xfrm>
          <a:custGeom>
            <a:avLst/>
            <a:gdLst>
              <a:gd name="connsiteX0" fmla="*/ 1590675 w 1590675"/>
              <a:gd name="connsiteY0" fmla="*/ 0 h 609600"/>
              <a:gd name="connsiteX1" fmla="*/ 1314450 w 1590675"/>
              <a:gd name="connsiteY1" fmla="*/ 609600 h 609600"/>
              <a:gd name="connsiteX2" fmla="*/ 0 w 1590675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609600">
                <a:moveTo>
                  <a:pt x="1590675" y="0"/>
                </a:moveTo>
                <a:lnTo>
                  <a:pt x="1314450" y="609600"/>
                </a:lnTo>
                <a:lnTo>
                  <a:pt x="0" y="60960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/>
          <p:cNvSpPr/>
          <p:nvPr/>
        </p:nvSpPr>
        <p:spPr>
          <a:xfrm>
            <a:off x="2892273" y="1847970"/>
            <a:ext cx="2172117" cy="115980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</a:rPr>
              <a:t>Consider </a:t>
            </a:r>
            <a:r>
              <a:rPr lang="pt-BR" b="1" dirty="0" smtClean="0">
                <a:latin typeface="Symbol" panose="05050102010706020507" pitchFamily="18" charset="2"/>
              </a:rPr>
              <a:t>D</a:t>
            </a:r>
            <a:r>
              <a:rPr lang="pt-BR" b="1" dirty="0" smtClean="0">
                <a:latin typeface="Bookman Old Style" panose="02050604050505020204" pitchFamily="18" charset="0"/>
              </a:rPr>
              <a:t>APB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93242" y="201575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ymbol" pitchFamily="18" charset="2"/>
              </a:rPr>
              <a:t>\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590800" y="2009374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prstClr val="black"/>
                </a:solidFill>
                <a:latin typeface="Bookman Old Style" pitchFamily="18" charset="0"/>
              </a:rPr>
              <a:t>= 180 </a:t>
            </a:r>
            <a:endParaRPr lang="en-US" dirty="0"/>
          </a:p>
        </p:txBody>
      </p:sp>
      <p:sp>
        <p:nvSpPr>
          <p:cNvPr id="178" name="Cloud 177"/>
          <p:cNvSpPr/>
          <p:nvPr/>
        </p:nvSpPr>
        <p:spPr>
          <a:xfrm>
            <a:off x="5842915" y="2824710"/>
            <a:ext cx="2172117" cy="95851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APB = ?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851495" y="2266950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prstClr val="black"/>
                </a:solidFill>
                <a:latin typeface="Bookman Old Style" pitchFamily="18" charset="0"/>
              </a:rPr>
              <a:t>= 180 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193242" y="22669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ymbol" pitchFamily="18" charset="2"/>
              </a:rPr>
              <a:t>\</a:t>
            </a:r>
            <a:endParaRPr lang="en-US" sz="1400" dirty="0"/>
          </a:p>
        </p:txBody>
      </p:sp>
      <p:sp>
        <p:nvSpPr>
          <p:cNvPr id="181" name="Rectangle 180"/>
          <p:cNvSpPr/>
          <p:nvPr/>
        </p:nvSpPr>
        <p:spPr>
          <a:xfrm>
            <a:off x="438658" y="2571750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PBA = 180 - 125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93242" y="25717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ymbol" pitchFamily="18" charset="2"/>
              </a:rPr>
              <a:t>\</a:t>
            </a:r>
            <a:endParaRPr lang="en-US" sz="1400" dirty="0"/>
          </a:p>
        </p:txBody>
      </p:sp>
      <p:sp>
        <p:nvSpPr>
          <p:cNvPr id="183" name="Rectangle 182"/>
          <p:cNvSpPr/>
          <p:nvPr/>
        </p:nvSpPr>
        <p:spPr>
          <a:xfrm>
            <a:off x="438658" y="2880072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PBA = 55</a:t>
            </a:r>
            <a:r>
              <a:rPr lang="pt-BR" sz="1400" baseline="30000" dirty="0" smtClean="0">
                <a:latin typeface="Bookman Old Style" pitchFamily="18" charset="0"/>
              </a:rPr>
              <a:t>o</a:t>
            </a:r>
            <a:r>
              <a:rPr lang="pt-BR" sz="1400" dirty="0" smtClean="0">
                <a:latin typeface="Bookman Old Style" pitchFamily="18" charset="0"/>
              </a:rPr>
              <a:t>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93242" y="288007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ymbol" pitchFamily="18" charset="2"/>
              </a:rPr>
              <a:t>\</a:t>
            </a:r>
            <a:endParaRPr lang="en-US" sz="1400" dirty="0"/>
          </a:p>
        </p:txBody>
      </p:sp>
      <p:sp>
        <p:nvSpPr>
          <p:cNvPr id="185" name="Rectangle 184"/>
          <p:cNvSpPr/>
          <p:nvPr/>
        </p:nvSpPr>
        <p:spPr>
          <a:xfrm>
            <a:off x="1243028" y="3330773"/>
            <a:ext cx="982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BAQ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090628" y="3330773"/>
            <a:ext cx="506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=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005028" y="3330773"/>
            <a:ext cx="1073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BQA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896770" y="3330773"/>
            <a:ext cx="565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+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456126" y="3711773"/>
            <a:ext cx="982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35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090628" y="3711773"/>
            <a:ext cx="506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=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209800" y="3711773"/>
            <a:ext cx="1073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25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896770" y="3711773"/>
            <a:ext cx="565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+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98176" y="4086423"/>
            <a:ext cx="1073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 Ð</a:t>
            </a:r>
            <a:r>
              <a:rPr lang="pt-BR" sz="1400" dirty="0" smtClean="0">
                <a:latin typeface="Bookman Old Style" pitchFamily="18" charset="0"/>
              </a:rPr>
              <a:t>ABR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395428" y="4092773"/>
            <a:ext cx="982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60</a:t>
            </a:r>
            <a:r>
              <a:rPr lang="pt-BR" sz="1400" baseline="30000" dirty="0" smtClean="0">
                <a:latin typeface="Bookman Old Style" pitchFamily="18" charset="0"/>
              </a:rPr>
              <a:t>o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090628" y="4092773"/>
            <a:ext cx="506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=</a:t>
            </a:r>
            <a:endParaRPr lang="en-US" sz="1400" dirty="0">
              <a:latin typeface="Bookman Old Style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71800" y="2597150"/>
            <a:ext cx="0" cy="2184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4337754" y="2955727"/>
            <a:ext cx="615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55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876800" y="2955727"/>
            <a:ext cx="767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60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9554" y="2955727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PBR  =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648200" y="2955727"/>
            <a:ext cx="513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+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337754" y="3415904"/>
            <a:ext cx="615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115</a:t>
            </a:r>
            <a:r>
              <a:rPr lang="pt-BR" sz="1400" baseline="30000" dirty="0" smtClean="0">
                <a:latin typeface="Bookman Old Style" pitchFamily="18" charset="0"/>
              </a:rPr>
              <a:t>o</a:t>
            </a:r>
            <a:endParaRPr lang="en-US" sz="1400" baseline="30000" dirty="0">
              <a:latin typeface="Bookman Old Style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499554" y="3415904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PBR  =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682421" y="1964152"/>
            <a:ext cx="42672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55°</a:t>
            </a:r>
            <a:endParaRPr lang="en-US" sz="1100" b="1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471417" y="2080722"/>
            <a:ext cx="42672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60°</a:t>
            </a:r>
            <a:endParaRPr lang="en-US" sz="11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93242" y="408642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ymbol" pitchFamily="18" charset="2"/>
              </a:rPr>
              <a:t>\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352800" y="715832"/>
            <a:ext cx="2287734" cy="830997"/>
            <a:chOff x="3670722" y="-1390650"/>
            <a:chExt cx="2287734" cy="830997"/>
          </a:xfrm>
        </p:grpSpPr>
        <p:sp>
          <p:nvSpPr>
            <p:cNvPr id="13" name="Rectangle 12"/>
            <p:cNvSpPr/>
            <p:nvPr/>
          </p:nvSpPr>
          <p:spPr>
            <a:xfrm>
              <a:off x="3670722" y="-1390650"/>
              <a:ext cx="1579875" cy="83099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670722" y="-1390650"/>
              <a:ext cx="228773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Now, find : </a:t>
              </a:r>
            </a:p>
            <a:p>
              <a:r>
                <a:rPr lang="pt-BR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(i)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PBA and</a:t>
              </a:r>
            </a:p>
            <a:p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(ii)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ABR 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pic>
        <p:nvPicPr>
          <p:cNvPr id="81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0813">
            <a:off x="6718343" y="1893411"/>
            <a:ext cx="270606" cy="27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9485">
            <a:off x="6424720" y="2006251"/>
            <a:ext cx="270606" cy="27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loud 82"/>
          <p:cNvSpPr/>
          <p:nvPr/>
        </p:nvSpPr>
        <p:spPr>
          <a:xfrm>
            <a:off x="2603173" y="1575913"/>
            <a:ext cx="2628262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pt-BR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pt-BR" b="1" dirty="0" smtClean="0">
                <a:solidFill>
                  <a:schemeClr val="bg1"/>
                </a:solidFill>
                <a:latin typeface="Bookman Old Style" pitchFamily="18" charset="0"/>
              </a:rPr>
              <a:t>PBR is made up of two angles 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4" name="Cloud 83"/>
          <p:cNvSpPr/>
          <p:nvPr/>
        </p:nvSpPr>
        <p:spPr>
          <a:xfrm>
            <a:off x="2590800" y="2244189"/>
            <a:ext cx="3180197" cy="1543702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We know that, sum of all angles of a triangle is 180</a:t>
            </a:r>
            <a:r>
              <a:rPr lang="pt-BR" b="1" baseline="3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endParaRPr lang="en-US" b="1" baseline="30000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7" name="Cloud 86"/>
          <p:cNvSpPr/>
          <p:nvPr/>
        </p:nvSpPr>
        <p:spPr>
          <a:xfrm>
            <a:off x="4668197" y="2583569"/>
            <a:ext cx="2389329" cy="115980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</a:rPr>
              <a:t>Now, let us find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ABR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7" name="Arc 16"/>
          <p:cNvSpPr/>
          <p:nvPr/>
        </p:nvSpPr>
        <p:spPr>
          <a:xfrm>
            <a:off x="6569081" y="1947359"/>
            <a:ext cx="691446" cy="691446"/>
          </a:xfrm>
          <a:prstGeom prst="arc">
            <a:avLst>
              <a:gd name="adj1" fmla="val 10861331"/>
              <a:gd name="adj2" fmla="val 13485624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638800" y="2292435"/>
            <a:ext cx="1282962" cy="0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loud 88"/>
          <p:cNvSpPr/>
          <p:nvPr/>
        </p:nvSpPr>
        <p:spPr>
          <a:xfrm>
            <a:off x="4698993" y="2602285"/>
            <a:ext cx="3180197" cy="140336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ABR is an exterior angle of </a:t>
            </a:r>
            <a:r>
              <a:rPr lang="pt-BR" b="1" dirty="0" smtClean="0">
                <a:latin typeface="Symbol" panose="05050102010706020507" pitchFamily="18" charset="2"/>
              </a:rPr>
              <a:t>D</a:t>
            </a:r>
            <a:r>
              <a:rPr lang="pt-BR" b="1" dirty="0" smtClean="0">
                <a:latin typeface="Bookman Old Style" panose="02050604050505020204" pitchFamily="18" charset="0"/>
              </a:rPr>
              <a:t>ABQ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90" name="Cloud 89"/>
          <p:cNvSpPr/>
          <p:nvPr/>
        </p:nvSpPr>
        <p:spPr>
          <a:xfrm>
            <a:off x="4063211" y="2638805"/>
            <a:ext cx="4656127" cy="1698072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Bookman Old Style" panose="02050604050505020204" pitchFamily="18" charset="0"/>
              </a:rPr>
              <a:t>We know that, </a:t>
            </a:r>
          </a:p>
          <a:p>
            <a:pPr algn="ctr"/>
            <a:r>
              <a:rPr lang="pt-BR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Exterior angle is equal to sum of two interior opposite angles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91" name="Cloud 90"/>
          <p:cNvSpPr/>
          <p:nvPr/>
        </p:nvSpPr>
        <p:spPr>
          <a:xfrm>
            <a:off x="4382608" y="2674106"/>
            <a:ext cx="3848039" cy="115980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ABR  = 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A +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Q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pic>
        <p:nvPicPr>
          <p:cNvPr id="92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0305">
            <a:off x="6023155" y="1252167"/>
            <a:ext cx="270606" cy="27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0991">
            <a:off x="7743887" y="2005456"/>
            <a:ext cx="270606" cy="27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Rectangle 173"/>
          <p:cNvSpPr/>
          <p:nvPr/>
        </p:nvSpPr>
        <p:spPr>
          <a:xfrm>
            <a:off x="7848127" y="2074065"/>
            <a:ext cx="426720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2</a:t>
            </a:r>
            <a:r>
              <a:rPr lang="en-US" sz="11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5°</a:t>
            </a:r>
            <a:endParaRPr lang="en-US" sz="11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62492" y="341590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23" name="Arc 22"/>
          <p:cNvSpPr/>
          <p:nvPr/>
        </p:nvSpPr>
        <p:spPr>
          <a:xfrm>
            <a:off x="5324031" y="700659"/>
            <a:ext cx="1856232" cy="1856232"/>
          </a:xfrm>
          <a:prstGeom prst="arc">
            <a:avLst>
              <a:gd name="adj1" fmla="val 13527218"/>
              <a:gd name="adj2" fmla="val 2661445"/>
            </a:avLst>
          </a:prstGeom>
          <a:solidFill>
            <a:srgbClr val="FF0000">
              <a:alpha val="40000"/>
            </a:srgbClr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5831462" y="1135855"/>
            <a:ext cx="481233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35°</a:t>
            </a:r>
            <a:endParaRPr lang="en-US" sz="10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432204">
            <a:off x="6996049" y="1654526"/>
            <a:ext cx="156001" cy="156001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434579" y="2257425"/>
            <a:ext cx="1030118" cy="0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loud 99"/>
          <p:cNvSpPr/>
          <p:nvPr/>
        </p:nvSpPr>
        <p:spPr>
          <a:xfrm>
            <a:off x="5188583" y="2736582"/>
            <a:ext cx="3498217" cy="1054368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APB = 90</a:t>
            </a:r>
            <a:r>
              <a:rPr lang="pt-BR" b="1" baseline="40000" dirty="0" smtClean="0">
                <a:latin typeface="Bookman Old Style" panose="02050604050505020204" pitchFamily="18" charset="0"/>
              </a:rPr>
              <a:t>º</a:t>
            </a:r>
          </a:p>
          <a:p>
            <a:pPr algn="ctr"/>
            <a:r>
              <a:rPr lang="pt-BR" sz="1400" b="1" dirty="0" smtClean="0">
                <a:latin typeface="Bookman Old Style" panose="02050604050505020204" pitchFamily="18" charset="0"/>
              </a:rPr>
              <a:t>[Angle in a semicircle]</a:t>
            </a:r>
            <a:endParaRPr lang="pt-BR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000"/>
                            </p:stCondLst>
                            <p:childTnLst>
                              <p:par>
                                <p:cTn id="4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78" grpId="0" animBg="1"/>
      <p:bldP spid="78" grpId="1" animBg="1"/>
      <p:bldP spid="11" grpId="0" animBg="1"/>
      <p:bldP spid="11" grpId="1" animBg="1"/>
      <p:bldP spid="171" grpId="0" animBg="1"/>
      <p:bldP spid="171" grpId="1" animBg="1"/>
      <p:bldP spid="170" grpId="0" animBg="1"/>
      <p:bldP spid="170" grpId="1" animBg="1"/>
      <p:bldP spid="152" grpId="0" animBg="1"/>
      <p:bldP spid="152" grpId="1" animBg="1"/>
      <p:bldP spid="59" grpId="0"/>
      <p:bldP spid="85" grpId="0"/>
      <p:bldP spid="86" grpId="0"/>
      <p:bldP spid="88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7" grpId="0"/>
      <p:bldP spid="121" grpId="0"/>
      <p:bldP spid="129" grpId="0"/>
      <p:bldP spid="155" grpId="0" animBg="1"/>
      <p:bldP spid="148" grpId="0"/>
      <p:bldP spid="6" grpId="0" animBg="1"/>
      <p:bldP spid="6" grpId="1" animBg="1"/>
      <p:bldP spid="6" grpId="2" animBg="1"/>
      <p:bldP spid="175" grpId="0" animBg="1"/>
      <p:bldP spid="175" grpId="1" animBg="1"/>
      <p:bldP spid="177" grpId="0"/>
      <p:bldP spid="16" grpId="0"/>
      <p:bldP spid="178" grpId="0" animBg="1"/>
      <p:bldP spid="178" grpId="1" animBg="1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83" grpId="0" animBg="1"/>
      <p:bldP spid="83" grpId="1" animBg="1"/>
      <p:bldP spid="84" grpId="0" animBg="1"/>
      <p:bldP spid="84" grpId="1" animBg="1"/>
      <p:bldP spid="87" grpId="0" animBg="1"/>
      <p:bldP spid="87" grpId="1" animBg="1"/>
      <p:bldP spid="17" grpId="0" animBg="1"/>
      <p:bldP spid="17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174" grpId="0"/>
      <p:bldP spid="174" grpId="1"/>
      <p:bldP spid="21" grpId="0"/>
      <p:bldP spid="23" grpId="0" animBg="1"/>
      <p:bldP spid="23" grpId="1" animBg="1"/>
      <p:bldP spid="172" grpId="0"/>
      <p:bldP spid="172" grpId="1"/>
      <p:bldP spid="172" grpId="2"/>
      <p:bldP spid="172" grpId="3"/>
      <p:bldP spid="14" grpId="0" animBg="1"/>
      <p:bldP spid="100" grpId="0" animBg="1"/>
      <p:bldP spid="10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35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c 83"/>
          <p:cNvSpPr/>
          <p:nvPr/>
        </p:nvSpPr>
        <p:spPr>
          <a:xfrm>
            <a:off x="6374483" y="1464268"/>
            <a:ext cx="1627632" cy="1627632"/>
          </a:xfrm>
          <a:prstGeom prst="arc">
            <a:avLst>
              <a:gd name="adj1" fmla="val 3372586"/>
              <a:gd name="adj2" fmla="val 14116306"/>
            </a:avLst>
          </a:prstGeom>
          <a:solidFill>
            <a:srgbClr val="FFC000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489858" y="732918"/>
            <a:ext cx="1222735" cy="2847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067425" y="438150"/>
            <a:ext cx="1222735" cy="2847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/>
          <p:cNvSpPr/>
          <p:nvPr/>
        </p:nvSpPr>
        <p:spPr>
          <a:xfrm>
            <a:off x="6346706" y="1452118"/>
            <a:ext cx="1627632" cy="1627632"/>
          </a:xfrm>
          <a:prstGeom prst="arc">
            <a:avLst>
              <a:gd name="adj1" fmla="val 3372586"/>
              <a:gd name="adj2" fmla="val 14116306"/>
            </a:avLst>
          </a:prstGeom>
          <a:solidFill>
            <a:srgbClr val="FFC000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c 114"/>
          <p:cNvSpPr/>
          <p:nvPr/>
        </p:nvSpPr>
        <p:spPr>
          <a:xfrm>
            <a:off x="4696272" y="1158638"/>
            <a:ext cx="2231136" cy="2231136"/>
          </a:xfrm>
          <a:prstGeom prst="arc">
            <a:avLst>
              <a:gd name="adj1" fmla="val 19322408"/>
              <a:gd name="adj2" fmla="val 8556171"/>
            </a:avLst>
          </a:prstGeom>
          <a:solidFill>
            <a:srgbClr val="FFC000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858" y="438150"/>
            <a:ext cx="5618438" cy="2847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27398" y="167061"/>
            <a:ext cx="6501449" cy="2847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4746386" y="157604"/>
            <a:ext cx="1092880" cy="2847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133350"/>
            <a:ext cx="9753600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AutoNum type="alphaUcPeriod" startAt="17"/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If circles are drawn taking two sides of a triangle as diameters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, </a:t>
            </a:r>
            <a:endParaRPr lang="en-US" sz="1600" b="1" dirty="0" smtClean="0">
              <a:solidFill>
                <a:srgbClr val="2133E3"/>
              </a:solidFill>
              <a:latin typeface="Bookman Old Style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 prove 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that the point of intersection of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these circles 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lie on the </a:t>
            </a:r>
            <a:endParaRPr lang="en-US" sz="1600" b="1" dirty="0" smtClean="0">
              <a:solidFill>
                <a:srgbClr val="2133E3"/>
              </a:solidFill>
              <a:latin typeface="Bookman Old Style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 third 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side.</a:t>
            </a:r>
            <a:endParaRPr lang="en-US" sz="1600" b="1" dirty="0" smtClean="0">
              <a:solidFill>
                <a:srgbClr val="2133E3"/>
              </a:solidFill>
              <a:latin typeface="Bookman Old Style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00884" y="1582085"/>
            <a:ext cx="0" cy="13651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595" y="1564946"/>
            <a:ext cx="1297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pt-BR" dirty="0" smtClean="0">
                <a:latin typeface="Bookman Old Style" panose="02050604050505020204" pitchFamily="18" charset="0"/>
              </a:rPr>
              <a:t>Proof 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9921" y="1874277"/>
            <a:ext cx="14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ADB  =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09018" y="1874277"/>
            <a:ext cx="80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90°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25837" y="1884406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…  (1)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2133600" y="2271296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…  (2)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584200" y="2527783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Adding (1) and (2), 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08565" y="2890386"/>
            <a:ext cx="944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ADB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78834" y="2890386"/>
            <a:ext cx="592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90° 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3550" y="3224787"/>
            <a:ext cx="219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ADB  +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ADC  =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62050" y="3211517"/>
            <a:ext cx="72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180º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33550" y="3696047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i.e. BD and DC are opposite rays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2020" y="3935157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BDC is a straight line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23841" y="4461834"/>
            <a:ext cx="1524309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>
            <a:off x="381000" y="4441693"/>
            <a:ext cx="280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Hence,   D lies on BC.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596166" y="1158937"/>
            <a:ext cx="3377154" cy="2234381"/>
            <a:chOff x="5547772" y="1243974"/>
            <a:chExt cx="3377154" cy="223438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867400" y="3032996"/>
              <a:ext cx="27157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497222" y="1276350"/>
              <a:ext cx="35137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47772" y="2893427"/>
              <a:ext cx="35137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B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34400" y="2898140"/>
              <a:ext cx="35618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C</a:t>
              </a:r>
              <a:endParaRPr lang="en-US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06015" y="3071396"/>
              <a:ext cx="34496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D</a:t>
              </a:r>
              <a:endParaRPr lang="en-US" sz="1600" b="1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652640" y="1243974"/>
              <a:ext cx="2231136" cy="2234381"/>
              <a:chOff x="5655018" y="1215390"/>
              <a:chExt cx="2231136" cy="223438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655018" y="1215390"/>
                <a:ext cx="2231136" cy="22343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703262" y="2281855"/>
                <a:ext cx="101450" cy="1014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297736" y="1546577"/>
              <a:ext cx="1627190" cy="1630154"/>
              <a:chOff x="7327928" y="1546577"/>
              <a:chExt cx="1627190" cy="1630154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7327928" y="1546577"/>
                <a:ext cx="1627190" cy="1630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110570" y="2310929"/>
                <a:ext cx="101450" cy="1014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V="1">
              <a:off x="5867400" y="1667122"/>
              <a:ext cx="1785090" cy="13651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7696200" y="1736740"/>
              <a:ext cx="886968" cy="12962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913413" y="1584322"/>
            <a:ext cx="2715768" cy="1365874"/>
            <a:chOff x="3639461" y="-1847850"/>
            <a:chExt cx="2715768" cy="1365874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96" name="Straight Connector 95"/>
            <p:cNvCxnSpPr/>
            <p:nvPr/>
          </p:nvCxnSpPr>
          <p:spPr>
            <a:xfrm>
              <a:off x="3639461" y="-481976"/>
              <a:ext cx="27157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639461" y="-1847850"/>
              <a:ext cx="1785090" cy="136519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5424551" y="-1847850"/>
              <a:ext cx="930678" cy="13658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/>
          <p:cNvSpPr/>
          <p:nvPr/>
        </p:nvSpPr>
        <p:spPr>
          <a:xfrm>
            <a:off x="4701034" y="1159426"/>
            <a:ext cx="2231136" cy="223438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4904393" y="1583698"/>
            <a:ext cx="1785090" cy="1365194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loud 103"/>
          <p:cNvSpPr/>
          <p:nvPr/>
        </p:nvSpPr>
        <p:spPr>
          <a:xfrm>
            <a:off x="4325829" y="3667843"/>
            <a:ext cx="4180442" cy="95851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Circle with side AB as diameter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05" name="Cloud 104"/>
          <p:cNvSpPr/>
          <p:nvPr/>
        </p:nvSpPr>
        <p:spPr>
          <a:xfrm>
            <a:off x="4325829" y="3667843"/>
            <a:ext cx="4180442" cy="95851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Circle with side AC as diameter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346130" y="1461707"/>
            <a:ext cx="1627190" cy="16301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6697491" y="1586219"/>
            <a:ext cx="930678" cy="1365874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00615" y="2947987"/>
            <a:ext cx="2715768" cy="0"/>
          </a:xfrm>
          <a:prstGeom prst="line">
            <a:avLst/>
          </a:prstGeom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" name="Cloud 111"/>
          <p:cNvSpPr/>
          <p:nvPr/>
        </p:nvSpPr>
        <p:spPr>
          <a:xfrm>
            <a:off x="5118188" y="3667843"/>
            <a:ext cx="2595725" cy="95851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larger circle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717760" y="2789347"/>
            <a:ext cx="140240" cy="1451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562381" y="2789347"/>
            <a:ext cx="140240" cy="1451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657017" y="2890839"/>
            <a:ext cx="110256" cy="107194"/>
          </a:xfrm>
          <a:prstGeom prst="ellipse">
            <a:avLst/>
          </a:prstGeom>
          <a:ln/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loud 120"/>
          <p:cNvSpPr/>
          <p:nvPr/>
        </p:nvSpPr>
        <p:spPr>
          <a:xfrm>
            <a:off x="5118188" y="3667843"/>
            <a:ext cx="2595725" cy="95851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 is diameter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22" name="Cloud 121"/>
          <p:cNvSpPr/>
          <p:nvPr/>
        </p:nvSpPr>
        <p:spPr>
          <a:xfrm>
            <a:off x="5118188" y="3667843"/>
            <a:ext cx="2595725" cy="95851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itchFamily="18" charset="0"/>
              </a:rPr>
              <a:t>ADB = 90</a:t>
            </a:r>
            <a:r>
              <a:rPr lang="pt-BR" b="1" baseline="40000" dirty="0" smtClean="0">
                <a:latin typeface="Bookman Old Style" pitchFamily="18" charset="0"/>
              </a:rPr>
              <a:t>o</a:t>
            </a:r>
            <a:endParaRPr lang="en-US" b="1" baseline="40000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25829" y="3667843"/>
            <a:ext cx="4180442" cy="958516"/>
            <a:chOff x="480458" y="5261458"/>
            <a:chExt cx="4180442" cy="958516"/>
          </a:xfrm>
        </p:grpSpPr>
        <p:sp>
          <p:nvSpPr>
            <p:cNvPr id="59" name="Cloud 58"/>
            <p:cNvSpPr/>
            <p:nvPr/>
          </p:nvSpPr>
          <p:spPr>
            <a:xfrm>
              <a:off x="480458" y="5261458"/>
              <a:ext cx="4180442" cy="958516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93386" y="5391150"/>
              <a:ext cx="3084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know that Angle in a semicircle is a right</a:t>
              </a:r>
              <a:endParaRPr lang="en-US" b="1" dirty="0"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39555" y="3738635"/>
            <a:ext cx="2552990" cy="816933"/>
            <a:chOff x="480458" y="5261458"/>
            <a:chExt cx="4180442" cy="958516"/>
          </a:xfrm>
        </p:grpSpPr>
        <p:sp>
          <p:nvSpPr>
            <p:cNvPr id="66" name="Cloud 65"/>
            <p:cNvSpPr/>
            <p:nvPr/>
          </p:nvSpPr>
          <p:spPr>
            <a:xfrm>
              <a:off x="480458" y="5261458"/>
              <a:ext cx="4180442" cy="958516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3385" y="5568950"/>
              <a:ext cx="3084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Draw AD</a:t>
              </a:r>
              <a:endParaRPr lang="en-US" b="1" dirty="0"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424763" y="1216887"/>
            <a:ext cx="30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Construction : Draw AD  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5066772" y="3667843"/>
            <a:ext cx="2698557" cy="958516"/>
            <a:chOff x="480457" y="5261458"/>
            <a:chExt cx="4780660" cy="958516"/>
          </a:xfrm>
        </p:grpSpPr>
        <p:sp>
          <p:nvSpPr>
            <p:cNvPr id="75" name="Cloud 74"/>
            <p:cNvSpPr/>
            <p:nvPr/>
          </p:nvSpPr>
          <p:spPr>
            <a:xfrm>
              <a:off x="480457" y="5261458"/>
              <a:ext cx="4780660" cy="958516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4589" y="5417549"/>
              <a:ext cx="4412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Consider smaller circle</a:t>
              </a:r>
              <a:endParaRPr lang="en-US" b="1" dirty="0"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7" name="Oval 76"/>
          <p:cNvSpPr/>
          <p:nvPr/>
        </p:nvSpPr>
        <p:spPr>
          <a:xfrm>
            <a:off x="6345911" y="1460944"/>
            <a:ext cx="1627190" cy="1630154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066772" y="3667843"/>
            <a:ext cx="2698557" cy="958516"/>
            <a:chOff x="480457" y="5176114"/>
            <a:chExt cx="4780660" cy="958516"/>
          </a:xfrm>
        </p:grpSpPr>
        <p:sp>
          <p:nvSpPr>
            <p:cNvPr id="79" name="Cloud 78"/>
            <p:cNvSpPr/>
            <p:nvPr/>
          </p:nvSpPr>
          <p:spPr>
            <a:xfrm>
              <a:off x="480457" y="5176114"/>
              <a:ext cx="4780660" cy="958516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4590" y="5417549"/>
              <a:ext cx="4412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AC is a diameter</a:t>
              </a:r>
              <a:endParaRPr lang="en-US" b="1" dirty="0"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Straight Connector 80"/>
          <p:cNvCxnSpPr/>
          <p:nvPr/>
        </p:nvCxnSpPr>
        <p:spPr>
          <a:xfrm flipH="1" flipV="1">
            <a:off x="6696465" y="1584495"/>
            <a:ext cx="930678" cy="1365874"/>
          </a:xfrm>
          <a:prstGeom prst="line">
            <a:avLst/>
          </a:prstGeom>
          <a:ln w="254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881203" y="3520131"/>
            <a:ext cx="3069694" cy="1253940"/>
            <a:chOff x="480457" y="5028402"/>
            <a:chExt cx="4780660" cy="1253940"/>
          </a:xfrm>
        </p:grpSpPr>
        <p:sp>
          <p:nvSpPr>
            <p:cNvPr id="88" name="Cloud 87"/>
            <p:cNvSpPr/>
            <p:nvPr/>
          </p:nvSpPr>
          <p:spPr>
            <a:xfrm>
              <a:off x="480457" y="5028402"/>
              <a:ext cx="4780660" cy="1253940"/>
            </a:xfrm>
            <a:prstGeom prst="cloud">
              <a:avLst/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4590" y="5222477"/>
              <a:ext cx="44123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know that angle in a similar is a right angle.</a:t>
              </a:r>
              <a:endParaRPr lang="en-US" b="1" dirty="0"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Cloud 90"/>
          <p:cNvSpPr/>
          <p:nvPr/>
        </p:nvSpPr>
        <p:spPr>
          <a:xfrm>
            <a:off x="5118188" y="3667843"/>
            <a:ext cx="2595725" cy="95851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itchFamily="18" charset="0"/>
              </a:rPr>
              <a:t>ADC = 90</a:t>
            </a:r>
            <a:r>
              <a:rPr lang="pt-BR" b="1" baseline="40000" dirty="0" smtClean="0">
                <a:latin typeface="Bookman Old Style" pitchFamily="18" charset="0"/>
              </a:rPr>
              <a:t>o</a:t>
            </a:r>
            <a:endParaRPr lang="en-US" b="1" baseline="40000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20759" y="2218046"/>
            <a:ext cx="14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ADC  =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574456" y="2218046"/>
            <a:ext cx="80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ookman Old Style" pitchFamily="18" charset="0"/>
              </a:rPr>
              <a:t>90°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2036" y="2907234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pt-BR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ADC </a:t>
            </a:r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0778" y="289038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+ 90°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4905018" y="2947330"/>
            <a:ext cx="1803397" cy="1586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6694434" y="2937111"/>
            <a:ext cx="921949" cy="9523"/>
          </a:xfrm>
          <a:prstGeom prst="line">
            <a:avLst/>
          </a:prstGeom>
          <a:ln>
            <a:solidFill>
              <a:srgbClr val="66FF33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909758" y="2937111"/>
            <a:ext cx="2715768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8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120" grpId="0" animBg="1"/>
      <p:bldP spid="120" grpId="1" animBg="1"/>
      <p:bldP spid="119" grpId="0" animBg="1"/>
      <p:bldP spid="119" grpId="1" animBg="1"/>
      <p:bldP spid="116" grpId="0" animBg="1"/>
      <p:bldP spid="116" grpId="1" animBg="1"/>
      <p:bldP spid="115" grpId="0" animBg="1"/>
      <p:bldP spid="115" grpId="1" animBg="1"/>
      <p:bldP spid="109" grpId="0" animBg="1"/>
      <p:bldP spid="109" grpId="1" animBg="1"/>
      <p:bldP spid="95" grpId="0" animBg="1"/>
      <p:bldP spid="95" grpId="1" animBg="1"/>
      <p:bldP spid="94" grpId="0" animBg="1"/>
      <p:bldP spid="94" grpId="1" animBg="1"/>
      <p:bldP spid="10" grpId="0"/>
      <p:bldP spid="43" grpId="0"/>
      <p:bldP spid="44" grpId="0"/>
      <p:bldP spid="45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7" grpId="0"/>
      <p:bldP spid="70" grpId="0"/>
      <p:bldP spid="71" grpId="0" animBg="1"/>
      <p:bldP spid="72" grpId="0"/>
      <p:bldP spid="101" grpId="0" animBg="1"/>
      <p:bldP spid="101" grpId="1" animBg="1"/>
      <p:bldP spid="101" grpId="2" animBg="1"/>
      <p:bldP spid="101" grpId="3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12" grpId="0" animBg="1"/>
      <p:bldP spid="112" grpId="1" animBg="1"/>
      <p:bldP spid="117" grpId="0" animBg="1"/>
      <p:bldP spid="118" grpId="0" animBg="1"/>
      <p:bldP spid="110" grpId="0" animBg="1"/>
      <p:bldP spid="121" grpId="0" animBg="1"/>
      <p:bldP spid="121" grpId="1" animBg="1"/>
      <p:bldP spid="122" grpId="0" animBg="1"/>
      <p:bldP spid="122" grpId="1" animBg="1"/>
      <p:bldP spid="69" grpId="0"/>
      <p:bldP spid="77" grpId="0" animBg="1"/>
      <p:bldP spid="77" grpId="1" animBg="1"/>
      <p:bldP spid="91" grpId="0" animBg="1"/>
      <p:bldP spid="91" grpId="1" animBg="1"/>
      <p:bldP spid="99" grpId="0"/>
      <p:bldP spid="10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36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891338" y="1390650"/>
            <a:ext cx="1462087" cy="1747838"/>
          </a:xfrm>
          <a:custGeom>
            <a:avLst/>
            <a:gdLst>
              <a:gd name="connsiteX0" fmla="*/ 0 w 1462087"/>
              <a:gd name="connsiteY0" fmla="*/ 1747838 h 1747838"/>
              <a:gd name="connsiteX1" fmla="*/ 142875 w 1462087"/>
              <a:gd name="connsiteY1" fmla="*/ 0 h 1747838"/>
              <a:gd name="connsiteX2" fmla="*/ 1462087 w 1462087"/>
              <a:gd name="connsiteY2" fmla="*/ 1162050 h 1747838"/>
              <a:gd name="connsiteX3" fmla="*/ 504825 w 1462087"/>
              <a:gd name="connsiteY3" fmla="*/ 904875 h 1747838"/>
              <a:gd name="connsiteX4" fmla="*/ 0 w 1462087"/>
              <a:gd name="connsiteY4" fmla="*/ 1747838 h 17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087" h="1747838">
                <a:moveTo>
                  <a:pt x="0" y="1747838"/>
                </a:moveTo>
                <a:lnTo>
                  <a:pt x="142875" y="0"/>
                </a:lnTo>
                <a:lnTo>
                  <a:pt x="1462087" y="1162050"/>
                </a:lnTo>
                <a:lnTo>
                  <a:pt x="504825" y="904875"/>
                </a:lnTo>
                <a:lnTo>
                  <a:pt x="0" y="174783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c 153"/>
          <p:cNvSpPr/>
          <p:nvPr/>
        </p:nvSpPr>
        <p:spPr>
          <a:xfrm rot="6701905">
            <a:off x="7131797" y="2031675"/>
            <a:ext cx="530504" cy="530504"/>
          </a:xfrm>
          <a:prstGeom prst="arc">
            <a:avLst>
              <a:gd name="adj1" fmla="val 15681839"/>
              <a:gd name="adj2" fmla="val 18860575"/>
            </a:avLst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034213" y="1385888"/>
            <a:ext cx="1300162" cy="1157287"/>
          </a:xfrm>
          <a:custGeom>
            <a:avLst/>
            <a:gdLst>
              <a:gd name="connsiteX0" fmla="*/ 1300162 w 1300162"/>
              <a:gd name="connsiteY0" fmla="*/ 1157287 h 1157287"/>
              <a:gd name="connsiteX1" fmla="*/ 0 w 1300162"/>
              <a:gd name="connsiteY1" fmla="*/ 0 h 1157287"/>
              <a:gd name="connsiteX2" fmla="*/ 376237 w 1300162"/>
              <a:gd name="connsiteY2" fmla="*/ 914400 h 1157287"/>
              <a:gd name="connsiteX3" fmla="*/ 1300162 w 1300162"/>
              <a:gd name="connsiteY3" fmla="*/ 1157287 h 115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162" h="1157287">
                <a:moveTo>
                  <a:pt x="1300162" y="1157287"/>
                </a:moveTo>
                <a:lnTo>
                  <a:pt x="0" y="0"/>
                </a:lnTo>
                <a:lnTo>
                  <a:pt x="376237" y="914400"/>
                </a:lnTo>
                <a:lnTo>
                  <a:pt x="1300162" y="11572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7610427">
            <a:off x="6774103" y="1116509"/>
            <a:ext cx="530504" cy="530504"/>
          </a:xfrm>
          <a:prstGeom prst="arc">
            <a:avLst>
              <a:gd name="adj1" fmla="val 16498070"/>
              <a:gd name="adj2" fmla="val 18235870"/>
            </a:avLst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16989798">
            <a:off x="8071504" y="2286297"/>
            <a:ext cx="530504" cy="530504"/>
          </a:xfrm>
          <a:prstGeom prst="arc">
            <a:avLst>
              <a:gd name="adj1" fmla="val 16280720"/>
              <a:gd name="adj2" fmla="val 18078604"/>
            </a:avLst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117"/>
          <p:cNvSpPr/>
          <p:nvPr/>
        </p:nvSpPr>
        <p:spPr>
          <a:xfrm rot="9975021">
            <a:off x="7130535" y="2025319"/>
            <a:ext cx="530504" cy="530504"/>
          </a:xfrm>
          <a:prstGeom prst="arc">
            <a:avLst>
              <a:gd name="adj1" fmla="val 15681839"/>
              <a:gd name="adj2" fmla="val 18860575"/>
            </a:avLst>
          </a:prstGeom>
          <a:solidFill>
            <a:srgbClr val="A61EF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889750" y="1352550"/>
            <a:ext cx="488950" cy="1784350"/>
          </a:xfrm>
          <a:custGeom>
            <a:avLst/>
            <a:gdLst>
              <a:gd name="connsiteX0" fmla="*/ 152400 w 488950"/>
              <a:gd name="connsiteY0" fmla="*/ 0 h 1784350"/>
              <a:gd name="connsiteX1" fmla="*/ 0 w 488950"/>
              <a:gd name="connsiteY1" fmla="*/ 1784350 h 1784350"/>
              <a:gd name="connsiteX2" fmla="*/ 488950 w 488950"/>
              <a:gd name="connsiteY2" fmla="*/ 958850 h 1784350"/>
              <a:gd name="connsiteX3" fmla="*/ 152400 w 488950"/>
              <a:gd name="connsiteY3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" h="1784350">
                <a:moveTo>
                  <a:pt x="152400" y="0"/>
                </a:moveTo>
                <a:lnTo>
                  <a:pt x="0" y="1784350"/>
                </a:lnTo>
                <a:lnTo>
                  <a:pt x="488950" y="958850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c 113"/>
          <p:cNvSpPr/>
          <p:nvPr/>
        </p:nvSpPr>
        <p:spPr>
          <a:xfrm rot="9235807">
            <a:off x="6776027" y="1123205"/>
            <a:ext cx="530504" cy="530504"/>
          </a:xfrm>
          <a:prstGeom prst="arc">
            <a:avLst>
              <a:gd name="adj1" fmla="val 16498070"/>
              <a:gd name="adj2" fmla="val 18078604"/>
            </a:avLst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6637058" y="2858010"/>
            <a:ext cx="530504" cy="530504"/>
          </a:xfrm>
          <a:prstGeom prst="arc">
            <a:avLst>
              <a:gd name="adj1" fmla="val 16280720"/>
              <a:gd name="adj2" fmla="val 18078604"/>
            </a:avLst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085851"/>
            <a:ext cx="1581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    To Prove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45018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933094" y="559014"/>
            <a:ext cx="1002796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91545" y="778510"/>
            <a:ext cx="692345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947946" y="559014"/>
            <a:ext cx="1085884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15900" y="544046"/>
            <a:ext cx="47371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942331" y="781050"/>
            <a:ext cx="1152688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00800" y="1305686"/>
            <a:ext cx="1971723" cy="1971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42254" y="2247140"/>
            <a:ext cx="88814" cy="888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888839" y="2293204"/>
            <a:ext cx="1454830" cy="845514"/>
          </a:xfrm>
          <a:custGeom>
            <a:avLst/>
            <a:gdLst>
              <a:gd name="connsiteX0" fmla="*/ 0 w 2024062"/>
              <a:gd name="connsiteY0" fmla="*/ 1176338 h 1176338"/>
              <a:gd name="connsiteX1" fmla="*/ 704850 w 2024062"/>
              <a:gd name="connsiteY1" fmla="*/ 0 h 1176338"/>
              <a:gd name="connsiteX2" fmla="*/ 2024062 w 2024062"/>
              <a:gd name="connsiteY2" fmla="*/ 361950 h 117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62" h="1176338">
                <a:moveTo>
                  <a:pt x="0" y="1176338"/>
                </a:moveTo>
                <a:lnTo>
                  <a:pt x="704850" y="0"/>
                </a:lnTo>
                <a:lnTo>
                  <a:pt x="2024062" y="361950"/>
                </a:lnTo>
              </a:path>
            </a:pathLst>
          </a:custGeom>
          <a:noFill/>
          <a:ln>
            <a:solidFill>
              <a:srgbClr val="2133E3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24689" y="2064307"/>
            <a:ext cx="38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O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6888839" y="1390443"/>
            <a:ext cx="1451407" cy="1734386"/>
          </a:xfrm>
          <a:custGeom>
            <a:avLst/>
            <a:gdLst>
              <a:gd name="connsiteX0" fmla="*/ 0 w 2019300"/>
              <a:gd name="connsiteY0" fmla="*/ 2413000 h 2413000"/>
              <a:gd name="connsiteX1" fmla="*/ 215900 w 2019300"/>
              <a:gd name="connsiteY1" fmla="*/ 0 h 2413000"/>
              <a:gd name="connsiteX2" fmla="*/ 2019300 w 2019300"/>
              <a:gd name="connsiteY2" fmla="*/ 16002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300" h="2413000">
                <a:moveTo>
                  <a:pt x="0" y="2413000"/>
                </a:moveTo>
                <a:lnTo>
                  <a:pt x="215900" y="0"/>
                </a:lnTo>
                <a:lnTo>
                  <a:pt x="2019300" y="160020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71099" y="1085850"/>
            <a:ext cx="8127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b="1" dirty="0" smtClean="0">
                <a:latin typeface="Bookman Old Style" panose="02050604050505020204" pitchFamily="18" charset="0"/>
              </a:rPr>
              <a:t>AOB</a:t>
            </a:r>
            <a:endParaRPr lang="en-US" sz="1400" dirty="0"/>
          </a:p>
        </p:txBody>
      </p:sp>
      <p:sp>
        <p:nvSpPr>
          <p:cNvPr id="41" name="Arc 40"/>
          <p:cNvSpPr/>
          <p:nvPr/>
        </p:nvSpPr>
        <p:spPr>
          <a:xfrm>
            <a:off x="6413595" y="1304710"/>
            <a:ext cx="1971723" cy="1971723"/>
          </a:xfrm>
          <a:prstGeom prst="arc">
            <a:avLst>
              <a:gd name="adj1" fmla="val 914462"/>
              <a:gd name="adj2" fmla="val 7297245"/>
            </a:avLst>
          </a:prstGeom>
          <a:ln w="57150">
            <a:solidFill>
              <a:srgbClr val="009242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39835" y="550545"/>
            <a:ext cx="762524" cy="304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79211" y="788670"/>
            <a:ext cx="4917291" cy="304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0" y="514350"/>
            <a:ext cx="85009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  The </a:t>
            </a:r>
            <a:r>
              <a:rPr lang="en-US" sz="1600" b="1" dirty="0">
                <a:latin typeface="Bookman Old Style" panose="02050604050505020204" pitchFamily="18" charset="0"/>
              </a:rPr>
              <a:t>angle subtended by an arc at the </a:t>
            </a:r>
            <a:r>
              <a:rPr lang="en-US" sz="1600" b="1" dirty="0" err="1">
                <a:latin typeface="Bookman Old Style" panose="02050604050505020204" pitchFamily="18" charset="0"/>
              </a:rPr>
              <a:t>centre</a:t>
            </a:r>
            <a:r>
              <a:rPr lang="en-US" sz="1600" b="1" dirty="0">
                <a:latin typeface="Bookman Old Style" panose="02050604050505020204" pitchFamily="18" charset="0"/>
              </a:rPr>
              <a:t> is double the </a:t>
            </a:r>
            <a:r>
              <a:rPr lang="en-US" sz="1600" b="1" dirty="0" smtClean="0">
                <a:latin typeface="Bookman Old Style" panose="02050604050505020204" pitchFamily="18" charset="0"/>
              </a:rPr>
              <a:t>angle 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latin typeface="Bookman Old Style" panose="02050604050505020204" pitchFamily="18" charset="0"/>
              </a:rPr>
              <a:t> subtended </a:t>
            </a:r>
            <a:r>
              <a:rPr lang="en-US" sz="1600" b="1" dirty="0">
                <a:latin typeface="Bookman Old Style" panose="02050604050505020204" pitchFamily="18" charset="0"/>
              </a:rPr>
              <a:t>by it at any point on the remaining part of the circle</a:t>
            </a:r>
            <a:r>
              <a:rPr lang="en-US" sz="1600" b="1" dirty="0" smtClean="0">
                <a:latin typeface="Bookman Old Style" panose="02050604050505020204" pitchFamily="18" charset="0"/>
              </a:rPr>
              <a:t>.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47" name="Arc 46"/>
          <p:cNvSpPr/>
          <p:nvPr/>
        </p:nvSpPr>
        <p:spPr>
          <a:xfrm>
            <a:off x="6412593" y="1311066"/>
            <a:ext cx="1971723" cy="1971723"/>
          </a:xfrm>
          <a:prstGeom prst="arc">
            <a:avLst>
              <a:gd name="adj1" fmla="val 7297161"/>
              <a:gd name="adj2" fmla="val 894285"/>
            </a:avLst>
          </a:prstGeom>
          <a:ln w="57150">
            <a:solidFill>
              <a:srgbClr val="A61EF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765145" y="1047750"/>
            <a:ext cx="38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C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985640" y="1328268"/>
            <a:ext cx="88814" cy="888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398197" y="1085850"/>
            <a:ext cx="802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b="1" dirty="0" smtClean="0">
                <a:latin typeface="Bookman Old Style" panose="02050604050505020204" pitchFamily="18" charset="0"/>
              </a:rPr>
              <a:t>ACB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2000052" y="1085850"/>
            <a:ext cx="602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=  2</a:t>
            </a:r>
            <a:endParaRPr lang="en-US" sz="1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975882" y="2163978"/>
            <a:ext cx="2823339" cy="1434053"/>
            <a:chOff x="7045635" y="4442708"/>
            <a:chExt cx="2823339" cy="1434053"/>
          </a:xfrm>
        </p:grpSpPr>
        <p:sp>
          <p:nvSpPr>
            <p:cNvPr id="53" name="Cloud 52"/>
            <p:cNvSpPr/>
            <p:nvPr/>
          </p:nvSpPr>
          <p:spPr bwMode="auto">
            <a:xfrm rot="10800000" flipH="1" flipV="1">
              <a:off x="7045635" y="4442708"/>
              <a:ext cx="2823339" cy="143405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21066" y="4669286"/>
              <a:ext cx="2695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angle subtended by arc AB at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O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717036" y="2187749"/>
            <a:ext cx="1371601" cy="717027"/>
            <a:chOff x="7845957" y="4494351"/>
            <a:chExt cx="1371601" cy="717027"/>
          </a:xfrm>
        </p:grpSpPr>
        <p:sp>
          <p:nvSpPr>
            <p:cNvPr id="56" name="Cloud 55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AOB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27881" y="2021250"/>
            <a:ext cx="2908889" cy="1050024"/>
            <a:chOff x="7002860" y="4442709"/>
            <a:chExt cx="2908889" cy="1050024"/>
          </a:xfrm>
        </p:grpSpPr>
        <p:sp>
          <p:nvSpPr>
            <p:cNvPr id="59" name="Cloud 58"/>
            <p:cNvSpPr/>
            <p:nvPr/>
          </p:nvSpPr>
          <p:spPr bwMode="auto">
            <a:xfrm rot="10800000" flipH="1" flipV="1">
              <a:off x="7002860" y="4442709"/>
              <a:ext cx="2908889" cy="105002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21066" y="4669286"/>
              <a:ext cx="2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remaining part of circle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36671" y="2254381"/>
            <a:ext cx="1371601" cy="717027"/>
            <a:chOff x="7845957" y="4494351"/>
            <a:chExt cx="1371601" cy="717027"/>
          </a:xfrm>
        </p:grpSpPr>
        <p:sp>
          <p:nvSpPr>
            <p:cNvPr id="62" name="Cloud 61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Arc ACB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85501" y="1918261"/>
            <a:ext cx="3087845" cy="1387383"/>
            <a:chOff x="6913382" y="4274030"/>
            <a:chExt cx="3087845" cy="1387383"/>
          </a:xfrm>
        </p:grpSpPr>
        <p:sp>
          <p:nvSpPr>
            <p:cNvPr id="65" name="Cloud 64"/>
            <p:cNvSpPr/>
            <p:nvPr/>
          </p:nvSpPr>
          <p:spPr bwMode="auto">
            <a:xfrm rot="10800000" flipH="1" flipV="1">
              <a:off x="6913382" y="4274030"/>
              <a:ext cx="3087845" cy="138738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21066" y="4518909"/>
              <a:ext cx="2695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angle subtended by arc AB on arc ACB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55376" y="2266291"/>
            <a:ext cx="1371601" cy="717027"/>
            <a:chOff x="7845957" y="4494351"/>
            <a:chExt cx="1371601" cy="717027"/>
          </a:xfrm>
        </p:grpSpPr>
        <p:sp>
          <p:nvSpPr>
            <p:cNvPr id="68" name="Cloud 67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ACB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615616" y="3088275"/>
            <a:ext cx="38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A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37998" y="3089439"/>
            <a:ext cx="88814" cy="888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69963" y="2511773"/>
            <a:ext cx="38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12957" y="2507142"/>
            <a:ext cx="88814" cy="888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41300" y="1560830"/>
            <a:ext cx="8804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Proof :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917534" y="1579880"/>
            <a:ext cx="1003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In </a:t>
            </a:r>
            <a:r>
              <a:rPr lang="en-US" sz="1400" dirty="0" smtClean="0">
                <a:latin typeface="Symbol" panose="05050102010706020507" pitchFamily="18" charset="2"/>
              </a:rPr>
              <a:t>D</a:t>
            </a:r>
            <a:r>
              <a:rPr lang="en-US" sz="1400" dirty="0" smtClean="0">
                <a:latin typeface="Bookman Old Style" panose="02050604050505020204" pitchFamily="18" charset="0"/>
              </a:rPr>
              <a:t>OAC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903537" y="1816735"/>
            <a:ext cx="1003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OA = OC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3344760" y="1807210"/>
            <a:ext cx="2073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[radii of same circle]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896620" y="2041088"/>
            <a:ext cx="156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OAC =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OCA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3337843" y="2031563"/>
            <a:ext cx="3007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[Angles opposite to equal sides]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896619" y="2245995"/>
            <a:ext cx="223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Let,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OAC =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OCA = </a:t>
            </a:r>
            <a:r>
              <a:rPr lang="en-US" sz="1400" i="1" dirty="0" smtClean="0">
                <a:latin typeface="Bookman Old Style" panose="02050604050505020204" pitchFamily="18" charset="0"/>
              </a:rPr>
              <a:t>x</a:t>
            </a:r>
            <a:endParaRPr lang="en-US" sz="1400" i="1" dirty="0"/>
          </a:p>
        </p:txBody>
      </p:sp>
      <p:sp>
        <p:nvSpPr>
          <p:cNvPr id="77" name="Rectangle 76"/>
          <p:cNvSpPr/>
          <p:nvPr/>
        </p:nvSpPr>
        <p:spPr>
          <a:xfrm>
            <a:off x="3337843" y="2236470"/>
            <a:ext cx="721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…..(1)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896618" y="2449830"/>
            <a:ext cx="3314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AOM is an exterior angle of </a:t>
            </a:r>
            <a:r>
              <a:rPr lang="en-US" sz="1400" dirty="0" smtClean="0">
                <a:latin typeface="Symbol" panose="05050102010706020507" pitchFamily="18" charset="2"/>
              </a:rPr>
              <a:t>D</a:t>
            </a:r>
            <a:r>
              <a:rPr lang="en-US" sz="1400" dirty="0" smtClean="0">
                <a:latin typeface="Bookman Old Style" panose="02050604050505020204" pitchFamily="18" charset="0"/>
              </a:rPr>
              <a:t>AOC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896619" y="2661920"/>
            <a:ext cx="24964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AOM =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OAC +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OCA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3335019" y="2642870"/>
            <a:ext cx="3007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[exterior angle is equal to sum of interior opposite angles]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896620" y="2881005"/>
            <a:ext cx="976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AOM =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1723218" y="2866390"/>
            <a:ext cx="6497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latin typeface="Bookman Old Style" panose="02050604050505020204" pitchFamily="18" charset="0"/>
              </a:rPr>
              <a:t>x</a:t>
            </a:r>
            <a:r>
              <a:rPr lang="en-US" sz="1400" dirty="0" smtClean="0">
                <a:latin typeface="Bookman Old Style" panose="02050604050505020204" pitchFamily="18" charset="0"/>
              </a:rPr>
              <a:t> + </a:t>
            </a:r>
            <a:r>
              <a:rPr lang="en-US" sz="1400" i="1" dirty="0" smtClean="0">
                <a:latin typeface="Bookman Old Style" panose="02050604050505020204" pitchFamily="18" charset="0"/>
              </a:rPr>
              <a:t>x</a:t>
            </a:r>
            <a:endParaRPr lang="en-US" sz="1400" i="1" dirty="0"/>
          </a:p>
        </p:txBody>
      </p:sp>
      <p:sp>
        <p:nvSpPr>
          <p:cNvPr id="83" name="Rectangle 82"/>
          <p:cNvSpPr/>
          <p:nvPr/>
        </p:nvSpPr>
        <p:spPr>
          <a:xfrm>
            <a:off x="896620" y="3059430"/>
            <a:ext cx="976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AOM =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723219" y="3059430"/>
            <a:ext cx="430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2</a:t>
            </a:r>
            <a:r>
              <a:rPr lang="en-US" sz="1400" i="1" dirty="0" smtClean="0">
                <a:latin typeface="Bookman Old Style" panose="02050604050505020204" pitchFamily="18" charset="0"/>
              </a:rPr>
              <a:t>x</a:t>
            </a:r>
            <a:endParaRPr lang="en-US" sz="1400" i="1" dirty="0"/>
          </a:p>
        </p:txBody>
      </p:sp>
      <p:sp>
        <p:nvSpPr>
          <p:cNvPr id="85" name="Rectangle 84"/>
          <p:cNvSpPr/>
          <p:nvPr/>
        </p:nvSpPr>
        <p:spPr>
          <a:xfrm>
            <a:off x="3335019" y="3059430"/>
            <a:ext cx="721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…..(2)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917535" y="3277870"/>
            <a:ext cx="1003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In </a:t>
            </a:r>
            <a:r>
              <a:rPr lang="en-US" sz="1400" dirty="0" smtClean="0">
                <a:latin typeface="Symbol" panose="05050102010706020507" pitchFamily="18" charset="2"/>
              </a:rPr>
              <a:t>D</a:t>
            </a:r>
            <a:r>
              <a:rPr lang="en-US" sz="1400" dirty="0" smtClean="0">
                <a:latin typeface="Bookman Old Style" panose="02050604050505020204" pitchFamily="18" charset="0"/>
              </a:rPr>
              <a:t>OBC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903538" y="3475355"/>
            <a:ext cx="1003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OB = OC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3344761" y="3465830"/>
            <a:ext cx="2073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[radii of same circle]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896621" y="3678555"/>
            <a:ext cx="156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OBC =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OCB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3337844" y="3669030"/>
            <a:ext cx="3007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[Angles opposite to equal sides]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896620" y="3886835"/>
            <a:ext cx="223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Let,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OBC =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OCB = </a:t>
            </a:r>
            <a:r>
              <a:rPr lang="en-US" sz="1400" i="1" dirty="0" smtClean="0">
                <a:latin typeface="Bookman Old Style" panose="02050604050505020204" pitchFamily="18" charset="0"/>
              </a:rPr>
              <a:t>y</a:t>
            </a:r>
            <a:endParaRPr lang="en-US" sz="1400" i="1" dirty="0"/>
          </a:p>
        </p:txBody>
      </p:sp>
      <p:sp>
        <p:nvSpPr>
          <p:cNvPr id="92" name="Rectangle 91"/>
          <p:cNvSpPr/>
          <p:nvPr/>
        </p:nvSpPr>
        <p:spPr>
          <a:xfrm>
            <a:off x="3337844" y="3877310"/>
            <a:ext cx="721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…..(3)</a:t>
            </a:r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228600" y="1314450"/>
            <a:ext cx="1581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Construction 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852563" y="2122116"/>
            <a:ext cx="3087845" cy="1387383"/>
            <a:chOff x="6913382" y="4274030"/>
            <a:chExt cx="3087845" cy="1387383"/>
          </a:xfrm>
        </p:grpSpPr>
        <p:sp>
          <p:nvSpPr>
            <p:cNvPr id="95" name="Cloud 94"/>
            <p:cNvSpPr/>
            <p:nvPr/>
          </p:nvSpPr>
          <p:spPr bwMode="auto">
            <a:xfrm rot="10800000" flipH="1" flipV="1">
              <a:off x="6913382" y="4274030"/>
              <a:ext cx="3087845" cy="138738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21066" y="4518909"/>
              <a:ext cx="2695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ray OC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019057" y="2665874"/>
            <a:ext cx="269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Take point M on it such that C-O-M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37373" y="1390636"/>
            <a:ext cx="658827" cy="1646319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577620" y="2553383"/>
            <a:ext cx="38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M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7547499" y="2735742"/>
            <a:ext cx="88814" cy="888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607649" y="1333500"/>
            <a:ext cx="4634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Draw ray OC, take point M on it such that C-O-M</a:t>
            </a:r>
            <a:endParaRPr lang="en-US" sz="14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310447" y="2206926"/>
            <a:ext cx="2430048" cy="693692"/>
            <a:chOff x="7269258" y="4367737"/>
            <a:chExt cx="2430048" cy="693692"/>
          </a:xfrm>
        </p:grpSpPr>
        <p:sp>
          <p:nvSpPr>
            <p:cNvPr id="102" name="Cloud 101"/>
            <p:cNvSpPr/>
            <p:nvPr/>
          </p:nvSpPr>
          <p:spPr bwMode="auto">
            <a:xfrm rot="10800000" flipH="1" flipV="1">
              <a:off x="7291503" y="4367737"/>
              <a:ext cx="2407803" cy="69369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69258" y="4518909"/>
              <a:ext cx="2341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AOC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50803" y="2348865"/>
            <a:ext cx="1971579" cy="693692"/>
            <a:chOff x="7269259" y="4367737"/>
            <a:chExt cx="1971579" cy="693692"/>
          </a:xfrm>
        </p:grpSpPr>
        <p:sp>
          <p:nvSpPr>
            <p:cNvPr id="105" name="Cloud 104"/>
            <p:cNvSpPr/>
            <p:nvPr/>
          </p:nvSpPr>
          <p:spPr bwMode="auto">
            <a:xfrm rot="10800000" flipH="1" flipV="1">
              <a:off x="7291504" y="4367737"/>
              <a:ext cx="1949334" cy="69369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69259" y="4518909"/>
              <a:ext cx="1901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OA = OC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57260" y="2618462"/>
            <a:ext cx="192030" cy="145891"/>
            <a:chOff x="8065703" y="904240"/>
            <a:chExt cx="192030" cy="1458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065703" y="933291"/>
              <a:ext cx="171040" cy="11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086693" y="904240"/>
              <a:ext cx="171040" cy="11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rot="18246356">
            <a:off x="7149272" y="1842919"/>
            <a:ext cx="192030" cy="145891"/>
            <a:chOff x="8065703" y="904240"/>
            <a:chExt cx="192030" cy="145891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8065703" y="933291"/>
              <a:ext cx="171040" cy="11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8086693" y="904240"/>
              <a:ext cx="171040" cy="11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470613" y="2431225"/>
            <a:ext cx="2131959" cy="693692"/>
            <a:chOff x="7200192" y="4367737"/>
            <a:chExt cx="2131959" cy="693692"/>
          </a:xfrm>
        </p:grpSpPr>
        <p:sp>
          <p:nvSpPr>
            <p:cNvPr id="112" name="Cloud 111"/>
            <p:cNvSpPr/>
            <p:nvPr/>
          </p:nvSpPr>
          <p:spPr bwMode="auto">
            <a:xfrm rot="10800000" flipH="1" flipV="1">
              <a:off x="7200192" y="4367737"/>
              <a:ext cx="2131959" cy="69369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269259" y="4518909"/>
              <a:ext cx="1901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OAC = </a:t>
              </a:r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OCA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16836" y="2578299"/>
            <a:ext cx="3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Bookman Old Style" panose="02050604050505020204" pitchFamily="18" charset="0"/>
              </a:rPr>
              <a:t>x</a:t>
            </a:r>
            <a:endParaRPr lang="en-US" sz="1400" b="1" i="1" dirty="0"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93602" y="1581150"/>
            <a:ext cx="3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Bookman Old Style" panose="02050604050505020204" pitchFamily="18" charset="0"/>
              </a:rPr>
              <a:t>x</a:t>
            </a:r>
            <a:endParaRPr lang="en-US" sz="1400" b="1" i="1" dirty="0">
              <a:latin typeface="Bookman Old Style" panose="020506040505050202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893123" y="2306231"/>
            <a:ext cx="497010" cy="822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7399488" y="2294546"/>
            <a:ext cx="298474" cy="740028"/>
          </a:xfrm>
          <a:prstGeom prst="line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2721241" y="2366441"/>
            <a:ext cx="3416363" cy="1487463"/>
            <a:chOff x="6876062" y="4114901"/>
            <a:chExt cx="3416363" cy="1487463"/>
          </a:xfrm>
        </p:grpSpPr>
        <p:sp>
          <p:nvSpPr>
            <p:cNvPr id="120" name="Cloud 119"/>
            <p:cNvSpPr/>
            <p:nvPr/>
          </p:nvSpPr>
          <p:spPr bwMode="auto">
            <a:xfrm rot="10800000" flipH="1" flipV="1">
              <a:off x="6876062" y="4114901"/>
              <a:ext cx="3416363" cy="148746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13446" y="4243855"/>
              <a:ext cx="28678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We know that, exterior angle is equal to sum of two interior opposite angles.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623158" y="3629243"/>
            <a:ext cx="3612528" cy="829759"/>
            <a:chOff x="6574207" y="4312404"/>
            <a:chExt cx="3612528" cy="829759"/>
          </a:xfrm>
        </p:grpSpPr>
        <p:sp>
          <p:nvSpPr>
            <p:cNvPr id="123" name="Cloud 122"/>
            <p:cNvSpPr/>
            <p:nvPr/>
          </p:nvSpPr>
          <p:spPr bwMode="auto">
            <a:xfrm rot="10800000" flipH="1" flipV="1">
              <a:off x="6574207" y="4312404"/>
              <a:ext cx="3612528" cy="82975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699533" y="4518909"/>
              <a:ext cx="3416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\ 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AOM = </a:t>
              </a:r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OAC + </a:t>
              </a:r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OCA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65763" y="2495550"/>
            <a:ext cx="599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2</a:t>
            </a:r>
            <a:r>
              <a:rPr lang="en-US" sz="1400" b="1" i="1" dirty="0" smtClean="0">
                <a:latin typeface="Bookman Old Style" panose="02050604050505020204" pitchFamily="18" charset="0"/>
              </a:rPr>
              <a:t>x</a:t>
            </a:r>
            <a:endParaRPr lang="en-US" sz="1400" b="1" i="1" dirty="0"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76300" y="4081244"/>
            <a:ext cx="3314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BOM is an exterior angle of </a:t>
            </a:r>
            <a:r>
              <a:rPr lang="en-US" sz="1400" dirty="0" smtClean="0">
                <a:latin typeface="Symbol" panose="05050102010706020507" pitchFamily="18" charset="2"/>
              </a:rPr>
              <a:t>D</a:t>
            </a:r>
            <a:r>
              <a:rPr lang="en-US" sz="1400" dirty="0" smtClean="0">
                <a:latin typeface="Bookman Old Style" panose="02050604050505020204" pitchFamily="18" charset="0"/>
              </a:rPr>
              <a:t>BOC</a:t>
            </a:r>
            <a:endParaRPr lang="en-US" sz="1400" dirty="0"/>
          </a:p>
        </p:txBody>
      </p:sp>
      <p:sp>
        <p:nvSpPr>
          <p:cNvPr id="127" name="Rectangle 126"/>
          <p:cNvSpPr/>
          <p:nvPr/>
        </p:nvSpPr>
        <p:spPr>
          <a:xfrm>
            <a:off x="885825" y="4283174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BOM =</a:t>
            </a:r>
            <a:endParaRPr lang="en-US" sz="1400" dirty="0"/>
          </a:p>
        </p:txBody>
      </p:sp>
      <p:sp>
        <p:nvSpPr>
          <p:cNvPr id="128" name="Rectangle 127"/>
          <p:cNvSpPr/>
          <p:nvPr/>
        </p:nvSpPr>
        <p:spPr>
          <a:xfrm>
            <a:off x="1685925" y="4283174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OBC +</a:t>
            </a:r>
            <a:endParaRPr lang="en-US" sz="1400" dirty="0"/>
          </a:p>
        </p:txBody>
      </p:sp>
      <p:sp>
        <p:nvSpPr>
          <p:cNvPr id="129" name="Rectangle 128"/>
          <p:cNvSpPr/>
          <p:nvPr/>
        </p:nvSpPr>
        <p:spPr>
          <a:xfrm>
            <a:off x="2438400" y="4283174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OCB</a:t>
            </a:r>
            <a:endParaRPr lang="en-US" sz="1400" dirty="0"/>
          </a:p>
        </p:txBody>
      </p:sp>
      <p:sp>
        <p:nvSpPr>
          <p:cNvPr id="130" name="Rectangle 129"/>
          <p:cNvSpPr/>
          <p:nvPr/>
        </p:nvSpPr>
        <p:spPr>
          <a:xfrm>
            <a:off x="876300" y="4469130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BOM =</a:t>
            </a:r>
            <a:endParaRPr lang="en-US" sz="1400" dirty="0"/>
          </a:p>
        </p:txBody>
      </p:sp>
      <p:sp>
        <p:nvSpPr>
          <p:cNvPr id="131" name="Rectangle 130"/>
          <p:cNvSpPr/>
          <p:nvPr/>
        </p:nvSpPr>
        <p:spPr>
          <a:xfrm>
            <a:off x="1724025" y="4469130"/>
            <a:ext cx="561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latin typeface="Bookman Old Style" panose="02050604050505020204" pitchFamily="18" charset="0"/>
              </a:rPr>
              <a:t>y</a:t>
            </a:r>
            <a:r>
              <a:rPr lang="en-US" sz="1400" dirty="0" smtClean="0">
                <a:latin typeface="Bookman Old Style" panose="02050604050505020204" pitchFamily="18" charset="0"/>
              </a:rPr>
              <a:t>  +</a:t>
            </a:r>
            <a:endParaRPr lang="en-US" sz="1400" dirty="0"/>
          </a:p>
        </p:txBody>
      </p:sp>
      <p:sp>
        <p:nvSpPr>
          <p:cNvPr id="132" name="Rectangle 131"/>
          <p:cNvSpPr/>
          <p:nvPr/>
        </p:nvSpPr>
        <p:spPr>
          <a:xfrm>
            <a:off x="2152650" y="4469130"/>
            <a:ext cx="314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latin typeface="Bookman Old Style" panose="02050604050505020204" pitchFamily="18" charset="0"/>
              </a:rPr>
              <a:t>y</a:t>
            </a:r>
            <a:endParaRPr lang="en-US" sz="1400" i="1" dirty="0"/>
          </a:p>
        </p:txBody>
      </p:sp>
      <p:sp>
        <p:nvSpPr>
          <p:cNvPr id="133" name="Rectangle 132"/>
          <p:cNvSpPr/>
          <p:nvPr/>
        </p:nvSpPr>
        <p:spPr>
          <a:xfrm>
            <a:off x="876300" y="4667250"/>
            <a:ext cx="9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anose="02050604050505020204" pitchFamily="18" charset="0"/>
              </a:rPr>
              <a:t>BOM =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1724025" y="4667250"/>
            <a:ext cx="4333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2</a:t>
            </a:r>
            <a:r>
              <a:rPr lang="en-US" sz="1400" i="1" dirty="0" smtClean="0">
                <a:latin typeface="Bookman Old Style" panose="02050604050505020204" pitchFamily="18" charset="0"/>
              </a:rPr>
              <a:t>y</a:t>
            </a:r>
            <a:endParaRPr lang="en-US" sz="1400" i="1" dirty="0"/>
          </a:p>
        </p:txBody>
      </p:sp>
      <p:sp>
        <p:nvSpPr>
          <p:cNvPr id="135" name="Rectangle 134"/>
          <p:cNvSpPr/>
          <p:nvPr/>
        </p:nvSpPr>
        <p:spPr>
          <a:xfrm>
            <a:off x="3317525" y="4667250"/>
            <a:ext cx="721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…..(4)</a:t>
            </a:r>
            <a:endParaRPr lang="en-US" sz="14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422832" y="2077794"/>
            <a:ext cx="2430048" cy="693692"/>
            <a:chOff x="7269258" y="4367737"/>
            <a:chExt cx="2430048" cy="693692"/>
          </a:xfrm>
        </p:grpSpPr>
        <p:sp>
          <p:nvSpPr>
            <p:cNvPr id="137" name="Cloud 136"/>
            <p:cNvSpPr/>
            <p:nvPr/>
          </p:nvSpPr>
          <p:spPr bwMode="auto">
            <a:xfrm rot="10800000" flipH="1" flipV="1">
              <a:off x="7291503" y="4367737"/>
              <a:ext cx="2407803" cy="69369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269258" y="4518909"/>
              <a:ext cx="2341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OBC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560561" y="2295347"/>
            <a:ext cx="1971579" cy="693692"/>
            <a:chOff x="7269259" y="4367737"/>
            <a:chExt cx="1971579" cy="693692"/>
          </a:xfrm>
        </p:grpSpPr>
        <p:sp>
          <p:nvSpPr>
            <p:cNvPr id="140" name="Cloud 139"/>
            <p:cNvSpPr/>
            <p:nvPr/>
          </p:nvSpPr>
          <p:spPr bwMode="auto">
            <a:xfrm rot="10800000" flipH="1" flipV="1">
              <a:off x="7291504" y="4367737"/>
              <a:ext cx="1949334" cy="69369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269259" y="4518909"/>
              <a:ext cx="1901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OB = OC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 rot="15652573">
            <a:off x="7718477" y="2332460"/>
            <a:ext cx="192030" cy="145891"/>
            <a:chOff x="8065703" y="904240"/>
            <a:chExt cx="192030" cy="145891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8065703" y="933291"/>
              <a:ext cx="171040" cy="11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086693" y="904240"/>
              <a:ext cx="171040" cy="11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381375" y="2114987"/>
            <a:ext cx="2131959" cy="693692"/>
            <a:chOff x="7200192" y="4367737"/>
            <a:chExt cx="2131959" cy="693692"/>
          </a:xfrm>
        </p:grpSpPr>
        <p:sp>
          <p:nvSpPr>
            <p:cNvPr id="146" name="Cloud 145"/>
            <p:cNvSpPr/>
            <p:nvPr/>
          </p:nvSpPr>
          <p:spPr bwMode="auto">
            <a:xfrm rot="10800000" flipH="1" flipV="1">
              <a:off x="7200192" y="4367737"/>
              <a:ext cx="2131959" cy="69369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269259" y="4518909"/>
              <a:ext cx="1901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OBC = </a:t>
              </a:r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OCB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792136" y="2172751"/>
            <a:ext cx="3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Bookman Old Style" panose="02050604050505020204" pitchFamily="18" charset="0"/>
              </a:rPr>
              <a:t>y</a:t>
            </a:r>
            <a:endParaRPr lang="en-US" sz="1400" b="1" i="1" dirty="0">
              <a:latin typeface="Bookman Old Style" panose="0205060405050502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054850" y="1511300"/>
            <a:ext cx="3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Bookman Old Style" panose="02050604050505020204" pitchFamily="18" charset="0"/>
              </a:rPr>
              <a:t>y</a:t>
            </a:r>
            <a:endParaRPr lang="en-US" sz="1400" b="1" i="1" dirty="0">
              <a:latin typeface="Bookman Old Style" panose="02050604050505020204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7396569" y="2287677"/>
            <a:ext cx="948207" cy="2671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565224" y="1809651"/>
            <a:ext cx="3416363" cy="1487463"/>
            <a:chOff x="6876062" y="4114901"/>
            <a:chExt cx="3416363" cy="1487463"/>
          </a:xfrm>
        </p:grpSpPr>
        <p:sp>
          <p:nvSpPr>
            <p:cNvPr id="156" name="Cloud 155"/>
            <p:cNvSpPr/>
            <p:nvPr/>
          </p:nvSpPr>
          <p:spPr bwMode="auto">
            <a:xfrm rot="10800000" flipH="1" flipV="1">
              <a:off x="6876062" y="4114901"/>
              <a:ext cx="3416363" cy="148746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113446" y="4243855"/>
              <a:ext cx="28678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We know that, exterior angle is equal to sum of two interior opposite angles.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59443" y="3261855"/>
            <a:ext cx="3612528" cy="829759"/>
            <a:chOff x="6574207" y="4312404"/>
            <a:chExt cx="3612528" cy="829759"/>
          </a:xfrm>
        </p:grpSpPr>
        <p:sp>
          <p:nvSpPr>
            <p:cNvPr id="159" name="Cloud 158"/>
            <p:cNvSpPr/>
            <p:nvPr/>
          </p:nvSpPr>
          <p:spPr bwMode="auto">
            <a:xfrm rot="10800000" flipH="1" flipV="1">
              <a:off x="6574207" y="4312404"/>
              <a:ext cx="3612528" cy="82975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699533" y="4518909"/>
              <a:ext cx="3416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\ 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BOM = </a:t>
              </a:r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OBC + </a:t>
              </a:r>
              <a:r>
                <a:rPr lang="pt-BR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OCB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3327049" y="4299295"/>
            <a:ext cx="3007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[exterior angle is equal to sum of interior opposite angles]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412018" y="2369085"/>
            <a:ext cx="599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2</a:t>
            </a:r>
            <a:r>
              <a:rPr lang="en-US" sz="1400" b="1" i="1" dirty="0" smtClean="0">
                <a:latin typeface="Bookman Old Style" panose="02050604050505020204" pitchFamily="18" charset="0"/>
              </a:rPr>
              <a:t>y</a:t>
            </a:r>
            <a:endParaRPr lang="en-US" sz="1400" b="1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00"/>
                            </p:stCondLst>
                            <p:childTnLst>
                              <p:par>
                                <p:cTn id="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0"/>
                            </p:stCondLst>
                            <p:childTnLst>
                              <p:par>
                                <p:cTn id="5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00"/>
                            </p:stCondLst>
                            <p:childTnLst>
                              <p:par>
                                <p:cTn id="6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000"/>
                            </p:stCondLst>
                            <p:childTnLst>
                              <p:par>
                                <p:cTn id="6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4" grpId="0" animBg="1"/>
      <p:bldP spid="17" grpId="0" animBg="1"/>
      <p:bldP spid="149" grpId="0" animBg="1"/>
      <p:bldP spid="148" grpId="0" animBg="1"/>
      <p:bldP spid="118" grpId="0" animBg="1"/>
      <p:bldP spid="7" grpId="0" animBg="1"/>
      <p:bldP spid="7" grpId="1" animBg="1"/>
      <p:bldP spid="114" grpId="0" animBg="1"/>
      <p:bldP spid="12" grpId="0" animBg="1"/>
      <p:bldP spid="2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6" grpId="0" animBg="1"/>
      <p:bldP spid="37" grpId="0" animBg="1"/>
      <p:bldP spid="37" grpId="1" animBg="1"/>
      <p:bldP spid="38" grpId="0"/>
      <p:bldP spid="39" grpId="0" animBg="1"/>
      <p:bldP spid="39" grpId="1" animBg="1"/>
      <p:bldP spid="40" grpId="0"/>
      <p:bldP spid="41" grpId="0" animBg="1"/>
      <p:bldP spid="41" grpId="1" animBg="1"/>
      <p:bldP spid="44" grpId="0" animBg="1"/>
      <p:bldP spid="44" grpId="1" animBg="1"/>
      <p:bldP spid="45" grpId="0" animBg="1"/>
      <p:bldP spid="45" grpId="1" animBg="1"/>
      <p:bldP spid="46" grpId="0"/>
      <p:bldP spid="47" grpId="0" animBg="1"/>
      <p:bldP spid="47" grpId="1" animBg="1"/>
      <p:bldP spid="48" grpId="0"/>
      <p:bldP spid="49" grpId="0" animBg="1"/>
      <p:bldP spid="50" grpId="0"/>
      <p:bldP spid="51" grpId="0"/>
      <p:bldP spid="34" grpId="0"/>
      <p:bldP spid="42" grpId="0" animBg="1"/>
      <p:bldP spid="35" grpId="0"/>
      <p:bldP spid="43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7" grpId="0"/>
      <p:bldP spid="97" grpId="1"/>
      <p:bldP spid="98" grpId="0"/>
      <p:bldP spid="99" grpId="0" animBg="1"/>
      <p:bldP spid="100" grpId="0"/>
      <p:bldP spid="115" grpId="0"/>
      <p:bldP spid="116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50" grpId="0"/>
      <p:bldP spid="151" grpId="0"/>
      <p:bldP spid="161" grpId="0"/>
      <p:bldP spid="1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16665</TotalTime>
  <Words>1835</Words>
  <Application>Microsoft Office PowerPoint</Application>
  <PresentationFormat>On-screen Show (16:9)</PresentationFormat>
  <Paragraphs>523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Bookman Old Style</vt:lpstr>
      <vt:lpstr>Calibri</vt:lpstr>
      <vt:lpstr>Cambria Math</vt:lpstr>
      <vt:lpstr>Comic Sans MS</vt:lpstr>
      <vt:lpstr>MT Extra</vt:lpstr>
      <vt:lpstr>Symbol</vt:lpstr>
      <vt:lpstr>Wingdings</vt:lpstr>
      <vt:lpstr>Office Theme</vt:lpstr>
      <vt:lpstr>Custom Design</vt:lpstr>
      <vt:lpstr>3_Office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3261</cp:revision>
  <cp:lastPrinted>2014-08-30T06:16:50Z</cp:lastPrinted>
  <dcterms:created xsi:type="dcterms:W3CDTF">2013-07-31T12:47:49Z</dcterms:created>
  <dcterms:modified xsi:type="dcterms:W3CDTF">2022-04-23T04:08:46Z</dcterms:modified>
</cp:coreProperties>
</file>