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3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9" r:id="rId2"/>
    <p:sldMasterId id="2147483846" r:id="rId3"/>
    <p:sldMasterId id="2147483876" r:id="rId4"/>
  </p:sldMasterIdLst>
  <p:notesMasterIdLst>
    <p:notesMasterId r:id="rId18"/>
  </p:notesMasterIdLst>
  <p:sldIdLst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/>
        </p14:section>
        <p14:section name="Untitled Section" id="{4ECD3218-7372-4430-8943-AEAC59B493B7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AED8-87EF-43E6-AC96-EB656F7D581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4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47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5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957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62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1502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6497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836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1700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0850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8130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537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1750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6093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221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117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33" Type="http://schemas.openxmlformats.org/officeDocument/2006/relationships/slideLayout" Target="../slideLayouts/slideLayout144.xml"/><Relationship Id="rId138" Type="http://schemas.openxmlformats.org/officeDocument/2006/relationships/slideLayout" Target="../slideLayouts/slideLayout149.xml"/><Relationship Id="rId154" Type="http://schemas.openxmlformats.org/officeDocument/2006/relationships/slideLayout" Target="../slideLayouts/slideLayout165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123" Type="http://schemas.openxmlformats.org/officeDocument/2006/relationships/slideLayout" Target="../slideLayouts/slideLayout134.xml"/><Relationship Id="rId128" Type="http://schemas.openxmlformats.org/officeDocument/2006/relationships/slideLayout" Target="../slideLayouts/slideLayout139.xml"/><Relationship Id="rId144" Type="http://schemas.openxmlformats.org/officeDocument/2006/relationships/slideLayout" Target="../slideLayouts/slideLayout155.xml"/><Relationship Id="rId149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118" Type="http://schemas.openxmlformats.org/officeDocument/2006/relationships/slideLayout" Target="../slideLayouts/slideLayout129.xml"/><Relationship Id="rId134" Type="http://schemas.openxmlformats.org/officeDocument/2006/relationships/slideLayout" Target="../slideLayouts/slideLayout145.xml"/><Relationship Id="rId139" Type="http://schemas.openxmlformats.org/officeDocument/2006/relationships/slideLayout" Target="../slideLayouts/slideLayout150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50" Type="http://schemas.openxmlformats.org/officeDocument/2006/relationships/slideLayout" Target="../slideLayouts/slideLayout161.xml"/><Relationship Id="rId155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116" Type="http://schemas.openxmlformats.org/officeDocument/2006/relationships/slideLayout" Target="../slideLayouts/slideLayout127.xml"/><Relationship Id="rId124" Type="http://schemas.openxmlformats.org/officeDocument/2006/relationships/slideLayout" Target="../slideLayouts/slideLayout135.xml"/><Relationship Id="rId129" Type="http://schemas.openxmlformats.org/officeDocument/2006/relationships/slideLayout" Target="../slideLayouts/slideLayout140.xml"/><Relationship Id="rId137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11" Type="http://schemas.openxmlformats.org/officeDocument/2006/relationships/slideLayout" Target="../slideLayouts/slideLayout122.xml"/><Relationship Id="rId132" Type="http://schemas.openxmlformats.org/officeDocument/2006/relationships/slideLayout" Target="../slideLayouts/slideLayout143.xml"/><Relationship Id="rId140" Type="http://schemas.openxmlformats.org/officeDocument/2006/relationships/slideLayout" Target="../slideLayouts/slideLayout151.xml"/><Relationship Id="rId145" Type="http://schemas.openxmlformats.org/officeDocument/2006/relationships/slideLayout" Target="../slideLayouts/slideLayout156.xml"/><Relationship Id="rId153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19" Type="http://schemas.openxmlformats.org/officeDocument/2006/relationships/slideLayout" Target="../slideLayouts/slideLayout130.xml"/><Relationship Id="rId127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122" Type="http://schemas.openxmlformats.org/officeDocument/2006/relationships/slideLayout" Target="../slideLayouts/slideLayout133.xml"/><Relationship Id="rId130" Type="http://schemas.openxmlformats.org/officeDocument/2006/relationships/slideLayout" Target="../slideLayouts/slideLayout141.xml"/><Relationship Id="rId135" Type="http://schemas.openxmlformats.org/officeDocument/2006/relationships/slideLayout" Target="../slideLayouts/slideLayout146.xml"/><Relationship Id="rId143" Type="http://schemas.openxmlformats.org/officeDocument/2006/relationships/slideLayout" Target="../slideLayouts/slideLayout154.xml"/><Relationship Id="rId148" Type="http://schemas.openxmlformats.org/officeDocument/2006/relationships/slideLayout" Target="../slideLayouts/slideLayout159.xml"/><Relationship Id="rId151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120" Type="http://schemas.openxmlformats.org/officeDocument/2006/relationships/slideLayout" Target="../slideLayouts/slideLayout131.xml"/><Relationship Id="rId125" Type="http://schemas.openxmlformats.org/officeDocument/2006/relationships/slideLayout" Target="../slideLayouts/slideLayout136.xml"/><Relationship Id="rId141" Type="http://schemas.openxmlformats.org/officeDocument/2006/relationships/slideLayout" Target="../slideLayouts/slideLayout152.xml"/><Relationship Id="rId146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131" Type="http://schemas.openxmlformats.org/officeDocument/2006/relationships/slideLayout" Target="../slideLayouts/slideLayout142.xml"/><Relationship Id="rId136" Type="http://schemas.openxmlformats.org/officeDocument/2006/relationships/slideLayout" Target="../slideLayouts/slideLayout147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52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126" Type="http://schemas.openxmlformats.org/officeDocument/2006/relationships/slideLayout" Target="../slideLayouts/slideLayout137.xml"/><Relationship Id="rId147" Type="http://schemas.openxmlformats.org/officeDocument/2006/relationships/slideLayout" Target="../slideLayouts/slideLayout158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121" Type="http://schemas.openxmlformats.org/officeDocument/2006/relationships/slideLayout" Target="../slideLayouts/slideLayout132.xml"/><Relationship Id="rId142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56" name="Rectangle 55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7"/>
          <p:cNvGrpSpPr>
            <a:grpSpLocks/>
          </p:cNvGrpSpPr>
          <p:nvPr userDrawn="1"/>
        </p:nvGrpSpPr>
        <p:grpSpPr bwMode="auto">
          <a:xfrm>
            <a:off x="685800" y="1047750"/>
            <a:ext cx="3781425" cy="3429000"/>
            <a:chOff x="584200" y="1047750"/>
            <a:chExt cx="3666010" cy="3632200"/>
          </a:xfrm>
        </p:grpSpPr>
        <p:sp>
          <p:nvSpPr>
            <p:cNvPr id="62" name="Hexagon 61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>
              <a:blip r:embed="rId4" cstate="print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>
              <a:off x="2269010" y="2015288"/>
              <a:ext cx="1981200" cy="1752600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" name="Rectangle 64"/>
          <p:cNvSpPr/>
          <p:nvPr userDrawn="1"/>
        </p:nvSpPr>
        <p:spPr>
          <a:xfrm>
            <a:off x="5513388" y="2286000"/>
            <a:ext cx="3124200" cy="2590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</a:rPr>
              <a:t>TEACHER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7543800" y="261938"/>
            <a:ext cx="1077913" cy="40481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srgbClr val="FFFFFF"/>
                </a:solidFill>
                <a:latin typeface="Arial"/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30513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6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6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16356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MODULE 38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7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780918" y="1934458"/>
            <a:ext cx="1347418" cy="28575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24964" y="3699758"/>
            <a:ext cx="1467485" cy="28575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92478" y="685053"/>
            <a:ext cx="2088232" cy="1508339"/>
          </a:xfrm>
          <a:custGeom>
            <a:avLst/>
            <a:gdLst>
              <a:gd name="connsiteX0" fmla="*/ 0 w 2088232"/>
              <a:gd name="connsiteY0" fmla="*/ 1044116 h 2088232"/>
              <a:gd name="connsiteX1" fmla="*/ 1044116 w 2088232"/>
              <a:gd name="connsiteY1" fmla="*/ 0 h 2088232"/>
              <a:gd name="connsiteX2" fmla="*/ 2088232 w 2088232"/>
              <a:gd name="connsiteY2" fmla="*/ 1044116 h 2088232"/>
              <a:gd name="connsiteX3" fmla="*/ 1044116 w 2088232"/>
              <a:gd name="connsiteY3" fmla="*/ 2088232 h 2088232"/>
              <a:gd name="connsiteX4" fmla="*/ 0 w 2088232"/>
              <a:gd name="connsiteY4" fmla="*/ 1044116 h 2088232"/>
              <a:gd name="connsiteX0" fmla="*/ 277 w 2088509"/>
              <a:gd name="connsiteY0" fmla="*/ 1044116 h 1497699"/>
              <a:gd name="connsiteX1" fmla="*/ 1044393 w 2088509"/>
              <a:gd name="connsiteY1" fmla="*/ 0 h 1497699"/>
              <a:gd name="connsiteX2" fmla="*/ 2088509 w 2088509"/>
              <a:gd name="connsiteY2" fmla="*/ 1044116 h 1497699"/>
              <a:gd name="connsiteX3" fmla="*/ 1125355 w 2088509"/>
              <a:gd name="connsiteY3" fmla="*/ 1483395 h 1497699"/>
              <a:gd name="connsiteX4" fmla="*/ 277 w 2088509"/>
              <a:gd name="connsiteY4" fmla="*/ 1044116 h 1497699"/>
              <a:gd name="connsiteX0" fmla="*/ 1 w 2088233"/>
              <a:gd name="connsiteY0" fmla="*/ 1044116 h 1497699"/>
              <a:gd name="connsiteX1" fmla="*/ 1044117 w 2088233"/>
              <a:gd name="connsiteY1" fmla="*/ 0 h 1497699"/>
              <a:gd name="connsiteX2" fmla="*/ 2088233 w 2088233"/>
              <a:gd name="connsiteY2" fmla="*/ 1044116 h 1497699"/>
              <a:gd name="connsiteX3" fmla="*/ 1125079 w 2088233"/>
              <a:gd name="connsiteY3" fmla="*/ 1483395 h 1497699"/>
              <a:gd name="connsiteX4" fmla="*/ 1 w 2088233"/>
              <a:gd name="connsiteY4" fmla="*/ 1044116 h 1497699"/>
              <a:gd name="connsiteX0" fmla="*/ 91327 w 2179559"/>
              <a:gd name="connsiteY0" fmla="*/ 1044116 h 1532362"/>
              <a:gd name="connsiteX1" fmla="*/ 1135443 w 2179559"/>
              <a:gd name="connsiteY1" fmla="*/ 0 h 1532362"/>
              <a:gd name="connsiteX2" fmla="*/ 2179559 w 2179559"/>
              <a:gd name="connsiteY2" fmla="*/ 1044116 h 1532362"/>
              <a:gd name="connsiteX3" fmla="*/ 1216405 w 2179559"/>
              <a:gd name="connsiteY3" fmla="*/ 1483395 h 1532362"/>
              <a:gd name="connsiteX4" fmla="*/ 180638 w 2179559"/>
              <a:gd name="connsiteY4" fmla="*/ 1472360 h 1532362"/>
              <a:gd name="connsiteX5" fmla="*/ 91327 w 2179559"/>
              <a:gd name="connsiteY5" fmla="*/ 1044116 h 1532362"/>
              <a:gd name="connsiteX0" fmla="*/ 59041 w 2147273"/>
              <a:gd name="connsiteY0" fmla="*/ 1044116 h 1532362"/>
              <a:gd name="connsiteX1" fmla="*/ 1103157 w 2147273"/>
              <a:gd name="connsiteY1" fmla="*/ 0 h 1532362"/>
              <a:gd name="connsiteX2" fmla="*/ 2147273 w 2147273"/>
              <a:gd name="connsiteY2" fmla="*/ 1044116 h 1532362"/>
              <a:gd name="connsiteX3" fmla="*/ 1184119 w 2147273"/>
              <a:gd name="connsiteY3" fmla="*/ 1483395 h 1532362"/>
              <a:gd name="connsiteX4" fmla="*/ 148352 w 2147273"/>
              <a:gd name="connsiteY4" fmla="*/ 1472360 h 1532362"/>
              <a:gd name="connsiteX5" fmla="*/ 59041 w 2147273"/>
              <a:gd name="connsiteY5" fmla="*/ 1044116 h 1532362"/>
              <a:gd name="connsiteX0" fmla="*/ 0 w 2088232"/>
              <a:gd name="connsiteY0" fmla="*/ 1044116 h 1532362"/>
              <a:gd name="connsiteX1" fmla="*/ 1044116 w 2088232"/>
              <a:gd name="connsiteY1" fmla="*/ 0 h 1532362"/>
              <a:gd name="connsiteX2" fmla="*/ 2088232 w 2088232"/>
              <a:gd name="connsiteY2" fmla="*/ 1044116 h 1532362"/>
              <a:gd name="connsiteX3" fmla="*/ 1125078 w 2088232"/>
              <a:gd name="connsiteY3" fmla="*/ 1483395 h 1532362"/>
              <a:gd name="connsiteX4" fmla="*/ 89311 w 2088232"/>
              <a:gd name="connsiteY4" fmla="*/ 1472360 h 1532362"/>
              <a:gd name="connsiteX5" fmla="*/ 0 w 2088232"/>
              <a:gd name="connsiteY5" fmla="*/ 1044116 h 1532362"/>
              <a:gd name="connsiteX0" fmla="*/ 0 w 2088232"/>
              <a:gd name="connsiteY0" fmla="*/ 1044116 h 1532362"/>
              <a:gd name="connsiteX1" fmla="*/ 1044116 w 2088232"/>
              <a:gd name="connsiteY1" fmla="*/ 0 h 1532362"/>
              <a:gd name="connsiteX2" fmla="*/ 2088232 w 2088232"/>
              <a:gd name="connsiteY2" fmla="*/ 1044116 h 1532362"/>
              <a:gd name="connsiteX3" fmla="*/ 1125078 w 2088232"/>
              <a:gd name="connsiteY3" fmla="*/ 1483395 h 1532362"/>
              <a:gd name="connsiteX4" fmla="*/ 89311 w 2088232"/>
              <a:gd name="connsiteY4" fmla="*/ 1472360 h 1532362"/>
              <a:gd name="connsiteX5" fmla="*/ 0 w 2088232"/>
              <a:gd name="connsiteY5" fmla="*/ 1044116 h 1532362"/>
              <a:gd name="connsiteX0" fmla="*/ 0 w 2175716"/>
              <a:gd name="connsiteY0" fmla="*/ 1044116 h 1508339"/>
              <a:gd name="connsiteX1" fmla="*/ 1044116 w 2175716"/>
              <a:gd name="connsiteY1" fmla="*/ 0 h 1508339"/>
              <a:gd name="connsiteX2" fmla="*/ 2088232 w 2175716"/>
              <a:gd name="connsiteY2" fmla="*/ 1044116 h 1508339"/>
              <a:gd name="connsiteX3" fmla="*/ 2003835 w 2175716"/>
              <a:gd name="connsiteY3" fmla="*/ 1465215 h 1508339"/>
              <a:gd name="connsiteX4" fmla="*/ 1125078 w 2175716"/>
              <a:gd name="connsiteY4" fmla="*/ 1483395 h 1508339"/>
              <a:gd name="connsiteX5" fmla="*/ 89311 w 2175716"/>
              <a:gd name="connsiteY5" fmla="*/ 1472360 h 1508339"/>
              <a:gd name="connsiteX6" fmla="*/ 0 w 2175716"/>
              <a:gd name="connsiteY6" fmla="*/ 1044116 h 1508339"/>
              <a:gd name="connsiteX0" fmla="*/ 0 w 2175716"/>
              <a:gd name="connsiteY0" fmla="*/ 1044116 h 1508339"/>
              <a:gd name="connsiteX1" fmla="*/ 1044116 w 2175716"/>
              <a:gd name="connsiteY1" fmla="*/ 0 h 1508339"/>
              <a:gd name="connsiteX2" fmla="*/ 2088232 w 2175716"/>
              <a:gd name="connsiteY2" fmla="*/ 1044116 h 1508339"/>
              <a:gd name="connsiteX3" fmla="*/ 2003835 w 2175716"/>
              <a:gd name="connsiteY3" fmla="*/ 1465215 h 1508339"/>
              <a:gd name="connsiteX4" fmla="*/ 1125078 w 2175716"/>
              <a:gd name="connsiteY4" fmla="*/ 1483395 h 1508339"/>
              <a:gd name="connsiteX5" fmla="*/ 89311 w 2175716"/>
              <a:gd name="connsiteY5" fmla="*/ 1472360 h 1508339"/>
              <a:gd name="connsiteX6" fmla="*/ 0 w 2175716"/>
              <a:gd name="connsiteY6" fmla="*/ 1044116 h 1508339"/>
              <a:gd name="connsiteX0" fmla="*/ 0 w 2155356"/>
              <a:gd name="connsiteY0" fmla="*/ 1044116 h 1508339"/>
              <a:gd name="connsiteX1" fmla="*/ 1044116 w 2155356"/>
              <a:gd name="connsiteY1" fmla="*/ 0 h 1508339"/>
              <a:gd name="connsiteX2" fmla="*/ 2088232 w 2155356"/>
              <a:gd name="connsiteY2" fmla="*/ 1044116 h 1508339"/>
              <a:gd name="connsiteX3" fmla="*/ 2003835 w 2155356"/>
              <a:gd name="connsiteY3" fmla="*/ 1465215 h 1508339"/>
              <a:gd name="connsiteX4" fmla="*/ 1125078 w 2155356"/>
              <a:gd name="connsiteY4" fmla="*/ 1483395 h 1508339"/>
              <a:gd name="connsiteX5" fmla="*/ 89311 w 2155356"/>
              <a:gd name="connsiteY5" fmla="*/ 1472360 h 1508339"/>
              <a:gd name="connsiteX6" fmla="*/ 0 w 2155356"/>
              <a:gd name="connsiteY6" fmla="*/ 1044116 h 1508339"/>
              <a:gd name="connsiteX0" fmla="*/ 0 w 2088232"/>
              <a:gd name="connsiteY0" fmla="*/ 1044116 h 1508339"/>
              <a:gd name="connsiteX1" fmla="*/ 1044116 w 2088232"/>
              <a:gd name="connsiteY1" fmla="*/ 0 h 1508339"/>
              <a:gd name="connsiteX2" fmla="*/ 2088232 w 2088232"/>
              <a:gd name="connsiteY2" fmla="*/ 1044116 h 1508339"/>
              <a:gd name="connsiteX3" fmla="*/ 2003835 w 2088232"/>
              <a:gd name="connsiteY3" fmla="*/ 1465215 h 1508339"/>
              <a:gd name="connsiteX4" fmla="*/ 1125078 w 2088232"/>
              <a:gd name="connsiteY4" fmla="*/ 1483395 h 1508339"/>
              <a:gd name="connsiteX5" fmla="*/ 89311 w 2088232"/>
              <a:gd name="connsiteY5" fmla="*/ 1472360 h 1508339"/>
              <a:gd name="connsiteX6" fmla="*/ 0 w 2088232"/>
              <a:gd name="connsiteY6" fmla="*/ 1044116 h 1508339"/>
              <a:gd name="connsiteX0" fmla="*/ 0 w 2088232"/>
              <a:gd name="connsiteY0" fmla="*/ 1044116 h 1508339"/>
              <a:gd name="connsiteX1" fmla="*/ 1044116 w 2088232"/>
              <a:gd name="connsiteY1" fmla="*/ 0 h 1508339"/>
              <a:gd name="connsiteX2" fmla="*/ 2088232 w 2088232"/>
              <a:gd name="connsiteY2" fmla="*/ 1044116 h 1508339"/>
              <a:gd name="connsiteX3" fmla="*/ 2003835 w 2088232"/>
              <a:gd name="connsiteY3" fmla="*/ 1465215 h 1508339"/>
              <a:gd name="connsiteX4" fmla="*/ 1125078 w 2088232"/>
              <a:gd name="connsiteY4" fmla="*/ 1483395 h 1508339"/>
              <a:gd name="connsiteX5" fmla="*/ 89311 w 2088232"/>
              <a:gd name="connsiteY5" fmla="*/ 1472360 h 1508339"/>
              <a:gd name="connsiteX6" fmla="*/ 0 w 2088232"/>
              <a:gd name="connsiteY6" fmla="*/ 1044116 h 150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232" h="1508339">
                <a:moveTo>
                  <a:pt x="0" y="1044116"/>
                </a:moveTo>
                <a:cubicBezTo>
                  <a:pt x="13878" y="465348"/>
                  <a:pt x="467467" y="0"/>
                  <a:pt x="1044116" y="0"/>
                </a:cubicBezTo>
                <a:cubicBezTo>
                  <a:pt x="1620765" y="0"/>
                  <a:pt x="2084251" y="472492"/>
                  <a:pt x="2088232" y="1044116"/>
                </a:cubicBezTo>
                <a:cubicBezTo>
                  <a:pt x="2070782" y="1313321"/>
                  <a:pt x="2073873" y="1249127"/>
                  <a:pt x="2003835" y="1465215"/>
                </a:cubicBezTo>
                <a:cubicBezTo>
                  <a:pt x="1840928" y="1495565"/>
                  <a:pt x="1444165" y="1482204"/>
                  <a:pt x="1125078" y="1483395"/>
                </a:cubicBezTo>
                <a:cubicBezTo>
                  <a:pt x="805991" y="1484586"/>
                  <a:pt x="276824" y="1545573"/>
                  <a:pt x="89311" y="1472360"/>
                </a:cubicBezTo>
                <a:cubicBezTo>
                  <a:pt x="49435" y="1349141"/>
                  <a:pt x="17078" y="1322847"/>
                  <a:pt x="0" y="104411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Isosceles Triangle 20"/>
          <p:cNvSpPr/>
          <p:nvPr/>
        </p:nvSpPr>
        <p:spPr>
          <a:xfrm flipH="1">
            <a:off x="6695142" y="686247"/>
            <a:ext cx="1882006" cy="2069654"/>
          </a:xfrm>
          <a:custGeom>
            <a:avLst/>
            <a:gdLst>
              <a:gd name="connsiteX0" fmla="*/ 0 w 504056"/>
              <a:gd name="connsiteY0" fmla="*/ 504056 h 504056"/>
              <a:gd name="connsiteX1" fmla="*/ 252028 w 504056"/>
              <a:gd name="connsiteY1" fmla="*/ 0 h 504056"/>
              <a:gd name="connsiteX2" fmla="*/ 504056 w 504056"/>
              <a:gd name="connsiteY2" fmla="*/ 504056 h 504056"/>
              <a:gd name="connsiteX3" fmla="*/ 0 w 504056"/>
              <a:gd name="connsiteY3" fmla="*/ 504056 h 504056"/>
              <a:gd name="connsiteX0" fmla="*/ 0 w 1012056"/>
              <a:gd name="connsiteY0" fmla="*/ 530225 h 530225"/>
              <a:gd name="connsiteX1" fmla="*/ 252028 w 1012056"/>
              <a:gd name="connsiteY1" fmla="*/ 26169 h 530225"/>
              <a:gd name="connsiteX2" fmla="*/ 1012056 w 1012056"/>
              <a:gd name="connsiteY2" fmla="*/ 0 h 530225"/>
              <a:gd name="connsiteX3" fmla="*/ 0 w 1012056"/>
              <a:gd name="connsiteY3" fmla="*/ 530225 h 530225"/>
              <a:gd name="connsiteX0" fmla="*/ 0 w 1012056"/>
              <a:gd name="connsiteY0" fmla="*/ 1415281 h 1415281"/>
              <a:gd name="connsiteX1" fmla="*/ 896553 w 1012056"/>
              <a:gd name="connsiteY1" fmla="*/ 0 h 1415281"/>
              <a:gd name="connsiteX2" fmla="*/ 1012056 w 1012056"/>
              <a:gd name="connsiteY2" fmla="*/ 885056 h 1415281"/>
              <a:gd name="connsiteX3" fmla="*/ 0 w 1012056"/>
              <a:gd name="connsiteY3" fmla="*/ 1415281 h 1415281"/>
              <a:gd name="connsiteX0" fmla="*/ 0 w 1012056"/>
              <a:gd name="connsiteY0" fmla="*/ 1621656 h 1621656"/>
              <a:gd name="connsiteX1" fmla="*/ 1007678 w 1012056"/>
              <a:gd name="connsiteY1" fmla="*/ 0 h 1621656"/>
              <a:gd name="connsiteX2" fmla="*/ 1012056 w 1012056"/>
              <a:gd name="connsiteY2" fmla="*/ 1091431 h 1621656"/>
              <a:gd name="connsiteX3" fmla="*/ 0 w 1012056"/>
              <a:gd name="connsiteY3" fmla="*/ 1621656 h 1621656"/>
              <a:gd name="connsiteX0" fmla="*/ 0 w 1012056"/>
              <a:gd name="connsiteY0" fmla="*/ 1053331 h 1053331"/>
              <a:gd name="connsiteX1" fmla="*/ 10728 w 1012056"/>
              <a:gd name="connsiteY1" fmla="*/ 0 h 1053331"/>
              <a:gd name="connsiteX2" fmla="*/ 1012056 w 1012056"/>
              <a:gd name="connsiteY2" fmla="*/ 523106 h 1053331"/>
              <a:gd name="connsiteX3" fmla="*/ 0 w 1012056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0 w 1634356"/>
              <a:gd name="connsiteY0" fmla="*/ 523106 h 523106"/>
              <a:gd name="connsiteX1" fmla="*/ 633028 w 1634356"/>
              <a:gd name="connsiteY1" fmla="*/ 0 h 523106"/>
              <a:gd name="connsiteX2" fmla="*/ 1634356 w 1634356"/>
              <a:gd name="connsiteY2" fmla="*/ 523106 h 523106"/>
              <a:gd name="connsiteX3" fmla="*/ 0 w 1634356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75656"/>
              <a:gd name="connsiteY0" fmla="*/ 519745 h 519745"/>
              <a:gd name="connsiteX1" fmla="*/ 1033078 w 1875656"/>
              <a:gd name="connsiteY1" fmla="*/ 0 h 519745"/>
              <a:gd name="connsiteX2" fmla="*/ 1875656 w 1875656"/>
              <a:gd name="connsiteY2" fmla="*/ 513022 h 519745"/>
              <a:gd name="connsiteX3" fmla="*/ 0 w 1875656"/>
              <a:gd name="connsiteY3" fmla="*/ 519745 h 519745"/>
              <a:gd name="connsiteX0" fmla="*/ 0 w 1882006"/>
              <a:gd name="connsiteY0" fmla="*/ 519745 h 519745"/>
              <a:gd name="connsiteX1" fmla="*/ 1033078 w 1882006"/>
              <a:gd name="connsiteY1" fmla="*/ 0 h 519745"/>
              <a:gd name="connsiteX2" fmla="*/ 1882006 w 1882006"/>
              <a:gd name="connsiteY2" fmla="*/ 518625 h 519745"/>
              <a:gd name="connsiteX3" fmla="*/ 0 w 1882006"/>
              <a:gd name="connsiteY3" fmla="*/ 519745 h 519745"/>
              <a:gd name="connsiteX0" fmla="*/ 0 w 1882006"/>
              <a:gd name="connsiteY0" fmla="*/ 519745 h 730395"/>
              <a:gd name="connsiteX1" fmla="*/ 1033078 w 1882006"/>
              <a:gd name="connsiteY1" fmla="*/ 0 h 730395"/>
              <a:gd name="connsiteX2" fmla="*/ 1882006 w 1882006"/>
              <a:gd name="connsiteY2" fmla="*/ 518625 h 730395"/>
              <a:gd name="connsiteX3" fmla="*/ 919048 w 1882006"/>
              <a:gd name="connsiteY3" fmla="*/ 730395 h 730395"/>
              <a:gd name="connsiteX4" fmla="*/ 0 w 1882006"/>
              <a:gd name="connsiteY4" fmla="*/ 519745 h 730395"/>
              <a:gd name="connsiteX0" fmla="*/ 0 w 1882006"/>
              <a:gd name="connsiteY0" fmla="*/ 519745 h 730395"/>
              <a:gd name="connsiteX1" fmla="*/ 1033078 w 1882006"/>
              <a:gd name="connsiteY1" fmla="*/ 0 h 730395"/>
              <a:gd name="connsiteX2" fmla="*/ 1882006 w 1882006"/>
              <a:gd name="connsiteY2" fmla="*/ 518625 h 730395"/>
              <a:gd name="connsiteX3" fmla="*/ 919048 w 1882006"/>
              <a:gd name="connsiteY3" fmla="*/ 730395 h 730395"/>
              <a:gd name="connsiteX4" fmla="*/ 0 w 1882006"/>
              <a:gd name="connsiteY4" fmla="*/ 519745 h 730395"/>
              <a:gd name="connsiteX0" fmla="*/ 0 w 1882006"/>
              <a:gd name="connsiteY0" fmla="*/ 519745 h 730395"/>
              <a:gd name="connsiteX1" fmla="*/ 1033078 w 1882006"/>
              <a:gd name="connsiteY1" fmla="*/ 0 h 730395"/>
              <a:gd name="connsiteX2" fmla="*/ 1882006 w 1882006"/>
              <a:gd name="connsiteY2" fmla="*/ 518625 h 730395"/>
              <a:gd name="connsiteX3" fmla="*/ 919048 w 1882006"/>
              <a:gd name="connsiteY3" fmla="*/ 730395 h 730395"/>
              <a:gd name="connsiteX4" fmla="*/ 0 w 1882006"/>
              <a:gd name="connsiteY4" fmla="*/ 519745 h 73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06" h="730395">
                <a:moveTo>
                  <a:pt x="0" y="519745"/>
                </a:moveTo>
                <a:cubicBezTo>
                  <a:pt x="222651" y="419460"/>
                  <a:pt x="686602" y="170135"/>
                  <a:pt x="1033078" y="0"/>
                </a:cubicBezTo>
                <a:cubicBezTo>
                  <a:pt x="1275837" y="138571"/>
                  <a:pt x="1439222" y="259778"/>
                  <a:pt x="1882006" y="518625"/>
                </a:cubicBezTo>
                <a:lnTo>
                  <a:pt x="919048" y="730395"/>
                </a:lnTo>
                <a:lnTo>
                  <a:pt x="0" y="519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Pie 61"/>
          <p:cNvSpPr/>
          <p:nvPr/>
        </p:nvSpPr>
        <p:spPr>
          <a:xfrm rot="7200000" flipH="1">
            <a:off x="7365456" y="2513363"/>
            <a:ext cx="523584" cy="523584"/>
          </a:xfrm>
          <a:prstGeom prst="pie">
            <a:avLst>
              <a:gd name="adj1" fmla="val 20028526"/>
              <a:gd name="adj2" fmla="val 5155349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Isosceles Triangle 20"/>
          <p:cNvSpPr/>
          <p:nvPr/>
        </p:nvSpPr>
        <p:spPr>
          <a:xfrm flipH="1">
            <a:off x="6695142" y="686247"/>
            <a:ext cx="1882006" cy="1472754"/>
          </a:xfrm>
          <a:custGeom>
            <a:avLst/>
            <a:gdLst>
              <a:gd name="connsiteX0" fmla="*/ 0 w 504056"/>
              <a:gd name="connsiteY0" fmla="*/ 504056 h 504056"/>
              <a:gd name="connsiteX1" fmla="*/ 252028 w 504056"/>
              <a:gd name="connsiteY1" fmla="*/ 0 h 504056"/>
              <a:gd name="connsiteX2" fmla="*/ 504056 w 504056"/>
              <a:gd name="connsiteY2" fmla="*/ 504056 h 504056"/>
              <a:gd name="connsiteX3" fmla="*/ 0 w 504056"/>
              <a:gd name="connsiteY3" fmla="*/ 504056 h 504056"/>
              <a:gd name="connsiteX0" fmla="*/ 0 w 1012056"/>
              <a:gd name="connsiteY0" fmla="*/ 530225 h 530225"/>
              <a:gd name="connsiteX1" fmla="*/ 252028 w 1012056"/>
              <a:gd name="connsiteY1" fmla="*/ 26169 h 530225"/>
              <a:gd name="connsiteX2" fmla="*/ 1012056 w 1012056"/>
              <a:gd name="connsiteY2" fmla="*/ 0 h 530225"/>
              <a:gd name="connsiteX3" fmla="*/ 0 w 1012056"/>
              <a:gd name="connsiteY3" fmla="*/ 530225 h 530225"/>
              <a:gd name="connsiteX0" fmla="*/ 0 w 1012056"/>
              <a:gd name="connsiteY0" fmla="*/ 1415281 h 1415281"/>
              <a:gd name="connsiteX1" fmla="*/ 896553 w 1012056"/>
              <a:gd name="connsiteY1" fmla="*/ 0 h 1415281"/>
              <a:gd name="connsiteX2" fmla="*/ 1012056 w 1012056"/>
              <a:gd name="connsiteY2" fmla="*/ 885056 h 1415281"/>
              <a:gd name="connsiteX3" fmla="*/ 0 w 1012056"/>
              <a:gd name="connsiteY3" fmla="*/ 1415281 h 1415281"/>
              <a:gd name="connsiteX0" fmla="*/ 0 w 1012056"/>
              <a:gd name="connsiteY0" fmla="*/ 1621656 h 1621656"/>
              <a:gd name="connsiteX1" fmla="*/ 1007678 w 1012056"/>
              <a:gd name="connsiteY1" fmla="*/ 0 h 1621656"/>
              <a:gd name="connsiteX2" fmla="*/ 1012056 w 1012056"/>
              <a:gd name="connsiteY2" fmla="*/ 1091431 h 1621656"/>
              <a:gd name="connsiteX3" fmla="*/ 0 w 1012056"/>
              <a:gd name="connsiteY3" fmla="*/ 1621656 h 1621656"/>
              <a:gd name="connsiteX0" fmla="*/ 0 w 1012056"/>
              <a:gd name="connsiteY0" fmla="*/ 1053331 h 1053331"/>
              <a:gd name="connsiteX1" fmla="*/ 10728 w 1012056"/>
              <a:gd name="connsiteY1" fmla="*/ 0 h 1053331"/>
              <a:gd name="connsiteX2" fmla="*/ 1012056 w 1012056"/>
              <a:gd name="connsiteY2" fmla="*/ 523106 h 1053331"/>
              <a:gd name="connsiteX3" fmla="*/ 0 w 1012056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0 w 1634356"/>
              <a:gd name="connsiteY0" fmla="*/ 523106 h 523106"/>
              <a:gd name="connsiteX1" fmla="*/ 633028 w 1634356"/>
              <a:gd name="connsiteY1" fmla="*/ 0 h 523106"/>
              <a:gd name="connsiteX2" fmla="*/ 1634356 w 1634356"/>
              <a:gd name="connsiteY2" fmla="*/ 523106 h 523106"/>
              <a:gd name="connsiteX3" fmla="*/ 0 w 1634356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40731"/>
              <a:gd name="connsiteY0" fmla="*/ 523106 h 523106"/>
              <a:gd name="connsiteX1" fmla="*/ 998153 w 1840731"/>
              <a:gd name="connsiteY1" fmla="*/ 0 h 523106"/>
              <a:gd name="connsiteX2" fmla="*/ 1840731 w 1840731"/>
              <a:gd name="connsiteY2" fmla="*/ 513022 h 523106"/>
              <a:gd name="connsiteX3" fmla="*/ 0 w 1840731"/>
              <a:gd name="connsiteY3" fmla="*/ 523106 h 523106"/>
              <a:gd name="connsiteX0" fmla="*/ 0 w 1875656"/>
              <a:gd name="connsiteY0" fmla="*/ 519745 h 519745"/>
              <a:gd name="connsiteX1" fmla="*/ 1033078 w 1875656"/>
              <a:gd name="connsiteY1" fmla="*/ 0 h 519745"/>
              <a:gd name="connsiteX2" fmla="*/ 1875656 w 1875656"/>
              <a:gd name="connsiteY2" fmla="*/ 513022 h 519745"/>
              <a:gd name="connsiteX3" fmla="*/ 0 w 1875656"/>
              <a:gd name="connsiteY3" fmla="*/ 519745 h 519745"/>
              <a:gd name="connsiteX0" fmla="*/ 0 w 1882006"/>
              <a:gd name="connsiteY0" fmla="*/ 519745 h 519745"/>
              <a:gd name="connsiteX1" fmla="*/ 1033078 w 1882006"/>
              <a:gd name="connsiteY1" fmla="*/ 0 h 519745"/>
              <a:gd name="connsiteX2" fmla="*/ 1882006 w 1882006"/>
              <a:gd name="connsiteY2" fmla="*/ 518625 h 519745"/>
              <a:gd name="connsiteX3" fmla="*/ 0 w 1882006"/>
              <a:gd name="connsiteY3" fmla="*/ 519745 h 5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06" h="519745">
                <a:moveTo>
                  <a:pt x="0" y="519745"/>
                </a:moveTo>
                <a:cubicBezTo>
                  <a:pt x="222651" y="419460"/>
                  <a:pt x="686602" y="170135"/>
                  <a:pt x="1033078" y="0"/>
                </a:cubicBezTo>
                <a:cubicBezTo>
                  <a:pt x="1275837" y="138571"/>
                  <a:pt x="1439222" y="259778"/>
                  <a:pt x="1882006" y="518625"/>
                </a:cubicBezTo>
                <a:lnTo>
                  <a:pt x="0" y="519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Pie 47"/>
          <p:cNvSpPr/>
          <p:nvPr/>
        </p:nvSpPr>
        <p:spPr>
          <a:xfrm rot="18000000" flipH="1">
            <a:off x="7277950" y="434380"/>
            <a:ext cx="523584" cy="523584"/>
          </a:xfrm>
          <a:prstGeom prst="pie">
            <a:avLst>
              <a:gd name="adj1" fmla="val 21505095"/>
              <a:gd name="adj2" fmla="val 3957354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79788" y="207488"/>
            <a:ext cx="237813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05262" y="207488"/>
            <a:ext cx="3312358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3" y="197421"/>
            <a:ext cx="63007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</a:t>
            </a:r>
            <a:r>
              <a:rPr lang="en-US" altLang="en-US" sz="1600" dirty="0" smtClean="0">
                <a:solidFill>
                  <a:srgbClr val="0000FF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 is an equilateral triangle. Find </a:t>
            </a:r>
            <a:r>
              <a:rPr lang="en-US" sz="1600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BDC and </a:t>
            </a:r>
            <a:r>
              <a:rPr lang="en-US" sz="1600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BEC.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517" y="545124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92478" y="685054"/>
            <a:ext cx="2088232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93009" y="2161218"/>
            <a:ext cx="1884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93009" y="2154868"/>
            <a:ext cx="943585" cy="61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36594" y="2154868"/>
            <a:ext cx="943585" cy="61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7"/>
          </p:cNvCxnSpPr>
          <p:nvPr/>
        </p:nvCxnSpPr>
        <p:spPr>
          <a:xfrm flipV="1">
            <a:off x="6693009" y="990868"/>
            <a:ext cx="1681887" cy="11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93008" y="685054"/>
            <a:ext cx="840943" cy="1469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39384" y="685054"/>
            <a:ext cx="1031365" cy="147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4896" y="991088"/>
            <a:ext cx="205283" cy="1170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17691" y="2052108"/>
            <a:ext cx="35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3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430" y="433026"/>
            <a:ext cx="35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3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12833" y="778106"/>
            <a:ext cx="35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3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37673" y="2046856"/>
            <a:ext cx="35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3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03392" y="2737282"/>
            <a:ext cx="35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3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7" y="770928"/>
            <a:ext cx="118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052" y="1152454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BAC = 60º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5797" y="1142929"/>
            <a:ext cx="648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39853" y="1138165"/>
            <a:ext cx="402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[Angle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of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 equilateral triangle]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6052" y="1526185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BAC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BDC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5797" y="1516660"/>
            <a:ext cx="648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...(ii)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39852" y="1511896"/>
            <a:ext cx="3672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Angles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same segment]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2877" y="1898599"/>
            <a:ext cx="1476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BDC = 60º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49378" y="1884310"/>
            <a:ext cx="2834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[From 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(ii)]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577" y="2266482"/>
            <a:ext cx="198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cyclic </a:t>
            </a:r>
            <a:r>
              <a:rPr lang="en-US" sz="1600" dirty="0" err="1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ABEC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,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6052" y="2628618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BAC +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BEC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03748" y="2623625"/>
            <a:ext cx="1260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sz="1600" baseline="4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aseline="4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9851" y="2614329"/>
            <a:ext cx="3942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[Opposite angles of cyclic quad.]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9496" y="2981660"/>
            <a:ext cx="684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60 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83669" y="2981660"/>
            <a:ext cx="848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BEC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03749" y="2981660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180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81573" y="3331592"/>
            <a:ext cx="848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BEC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01653" y="3331592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180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44201" y="3331592"/>
            <a:ext cx="684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83669" y="3673356"/>
            <a:ext cx="848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BEC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03749" y="3673356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120º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33982" y="915566"/>
            <a:ext cx="5194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691473" y="685253"/>
            <a:ext cx="840943" cy="1469814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37849" y="685253"/>
            <a:ext cx="1031365" cy="1476164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3166810" y="590550"/>
            <a:ext cx="3334255" cy="107632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BAC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lies in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segment BAC</a:t>
            </a:r>
          </a:p>
        </p:txBody>
      </p:sp>
      <p:sp>
        <p:nvSpPr>
          <p:cNvPr id="53" name="Cloud 52"/>
          <p:cNvSpPr/>
          <p:nvPr/>
        </p:nvSpPr>
        <p:spPr>
          <a:xfrm>
            <a:off x="3268774" y="1739627"/>
            <a:ext cx="3334255" cy="107632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Also 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BDC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lies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in the same segment BAC</a:t>
            </a:r>
          </a:p>
        </p:txBody>
      </p:sp>
      <p:sp>
        <p:nvSpPr>
          <p:cNvPr id="54" name="Cloud 53"/>
          <p:cNvSpPr/>
          <p:nvPr/>
        </p:nvSpPr>
        <p:spPr>
          <a:xfrm>
            <a:off x="3455876" y="2895786"/>
            <a:ext cx="3031141" cy="88952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BAC =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BDC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696805" y="984767"/>
            <a:ext cx="1681887" cy="116400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78692" y="984987"/>
            <a:ext cx="205283" cy="117013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89886" y="2152402"/>
            <a:ext cx="943585" cy="612068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633471" y="2152402"/>
            <a:ext cx="943585" cy="612068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157217" y="1023867"/>
            <a:ext cx="3225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3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03405" y="2467824"/>
            <a:ext cx="3225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3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Cloud 62"/>
          <p:cNvSpPr/>
          <p:nvPr/>
        </p:nvSpPr>
        <p:spPr>
          <a:xfrm>
            <a:off x="2999904" y="2133007"/>
            <a:ext cx="4034449" cy="17334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know that 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Opposite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angles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a cyclic quadrilateral are supplementary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5516" y="2981660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516" y="3331592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5516" y="3673356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Cloud 68"/>
          <p:cNvSpPr/>
          <p:nvPr/>
        </p:nvSpPr>
        <p:spPr>
          <a:xfrm>
            <a:off x="3792478" y="1093957"/>
            <a:ext cx="2505075" cy="118396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white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ABEC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is cyclic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52" grpId="0" animBg="1"/>
      <p:bldP spid="52" grpId="1" animBg="1"/>
      <p:bldP spid="61" grpId="0" animBg="1"/>
      <p:bldP spid="61" grpId="1" animBg="1"/>
      <p:bldP spid="62" grpId="0" animBg="1"/>
      <p:bldP spid="46" grpId="0" animBg="1"/>
      <p:bldP spid="46" grpId="1" animBg="1"/>
      <p:bldP spid="46" grpId="2" animBg="1"/>
      <p:bldP spid="46" grpId="3" animBg="1"/>
      <p:bldP spid="48" grpId="0" animBg="1"/>
      <p:bldP spid="47" grpId="0" animBg="1"/>
      <p:bldP spid="47" grpId="1" animBg="1"/>
      <p:bldP spid="45" grpId="0" animBg="1"/>
      <p:bldP spid="45" grpId="1" animBg="1"/>
      <p:bldP spid="2" grpId="0"/>
      <p:bldP spid="3" grpId="0"/>
      <p:bldP spid="5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9" grpId="0"/>
      <p:bldP spid="4" grpId="0" animBg="1"/>
      <p:bldP spid="4" grpId="1" animBg="1"/>
      <p:bldP spid="53" grpId="0" animBg="1"/>
      <p:bldP spid="53" grpId="1" animBg="1"/>
      <p:bldP spid="54" grpId="0" animBg="1"/>
      <p:bldP spid="54" grpId="1" animBg="1"/>
      <p:bldP spid="59" grpId="0"/>
      <p:bldP spid="60" grpId="0"/>
      <p:bldP spid="63" grpId="0" animBg="1"/>
      <p:bldP spid="63" grpId="1" animBg="1"/>
      <p:bldP spid="64" grpId="0"/>
      <p:bldP spid="65" grpId="0"/>
      <p:bldP spid="66" grpId="0"/>
      <p:bldP spid="69" grpId="0" animBg="1"/>
      <p:bldP spid="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16356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MODULE 42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3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>
            <a:spLocks/>
          </p:cNvSpPr>
          <p:nvPr/>
        </p:nvSpPr>
        <p:spPr bwMode="auto">
          <a:xfrm>
            <a:off x="6332025" y="894193"/>
            <a:ext cx="2254081" cy="2121858"/>
          </a:xfrm>
          <a:custGeom>
            <a:avLst/>
            <a:gdLst>
              <a:gd name="T0" fmla="*/ 0 w 2506"/>
              <a:gd name="T1" fmla="*/ 2147483647 h 2359"/>
              <a:gd name="T2" fmla="*/ 2147483647 w 2506"/>
              <a:gd name="T3" fmla="*/ 0 h 2359"/>
              <a:gd name="T4" fmla="*/ 2147483647 w 2506"/>
              <a:gd name="T5" fmla="*/ 2147483647 h 2359"/>
              <a:gd name="T6" fmla="*/ 2147483647 w 2506"/>
              <a:gd name="T7" fmla="*/ 2147483647 h 2359"/>
              <a:gd name="T8" fmla="*/ 0 w 2506"/>
              <a:gd name="T9" fmla="*/ 2147483647 h 2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6"/>
              <a:gd name="T16" fmla="*/ 0 h 2359"/>
              <a:gd name="T17" fmla="*/ 2506 w 2506"/>
              <a:gd name="T18" fmla="*/ 2359 h 23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6" h="2359">
                <a:moveTo>
                  <a:pt x="0" y="457"/>
                </a:moveTo>
                <a:lnTo>
                  <a:pt x="1875" y="0"/>
                </a:lnTo>
                <a:lnTo>
                  <a:pt x="2506" y="1902"/>
                </a:lnTo>
                <a:lnTo>
                  <a:pt x="229" y="2359"/>
                </a:lnTo>
                <a:lnTo>
                  <a:pt x="0" y="457"/>
                </a:lnTo>
                <a:close/>
              </a:path>
            </a:pathLst>
          </a:custGeom>
          <a:solidFill>
            <a:srgbClr val="92D050">
              <a:alpha val="69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20" name="Pie 119"/>
          <p:cNvSpPr/>
          <p:nvPr/>
        </p:nvSpPr>
        <p:spPr>
          <a:xfrm>
            <a:off x="5904148" y="843558"/>
            <a:ext cx="914400" cy="914400"/>
          </a:xfrm>
          <a:prstGeom prst="pie">
            <a:avLst>
              <a:gd name="adj1" fmla="val 20719294"/>
              <a:gd name="adj2" fmla="val 49991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9" name="Pie 118"/>
          <p:cNvSpPr/>
          <p:nvPr/>
        </p:nvSpPr>
        <p:spPr>
          <a:xfrm>
            <a:off x="7560332" y="447514"/>
            <a:ext cx="914400" cy="914400"/>
          </a:xfrm>
          <a:prstGeom prst="pie">
            <a:avLst>
              <a:gd name="adj1" fmla="val 4260235"/>
              <a:gd name="adj2" fmla="val 100910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4" name="Pie 113"/>
          <p:cNvSpPr/>
          <p:nvPr/>
        </p:nvSpPr>
        <p:spPr>
          <a:xfrm>
            <a:off x="8145921" y="2159501"/>
            <a:ext cx="914400" cy="914400"/>
          </a:xfrm>
          <a:prstGeom prst="pie">
            <a:avLst>
              <a:gd name="adj1" fmla="val 10203306"/>
              <a:gd name="adj2" fmla="val 1503557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1" name="Pie 30"/>
          <p:cNvSpPr/>
          <p:nvPr/>
        </p:nvSpPr>
        <p:spPr>
          <a:xfrm>
            <a:off x="6089088" y="2535746"/>
            <a:ext cx="914400" cy="914400"/>
          </a:xfrm>
          <a:prstGeom prst="pie">
            <a:avLst>
              <a:gd name="adj1" fmla="val 15866403"/>
              <a:gd name="adj2" fmla="val 2104046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82397" y="1656980"/>
            <a:ext cx="29610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SCD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CDS =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4023306" y="1428380"/>
            <a:ext cx="5725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…(</a:t>
            </a:r>
            <a:r>
              <a:rPr lang="en-US" sz="1600" kern="0" dirty="0" err="1" smtClean="0">
                <a:solidFill>
                  <a:srgbClr val="000514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)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22414" y="129799"/>
            <a:ext cx="637057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209569" y="3963912"/>
            <a:ext cx="2023911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reeform 53"/>
          <p:cNvSpPr>
            <a:spLocks/>
          </p:cNvSpPr>
          <p:nvPr/>
        </p:nvSpPr>
        <p:spPr bwMode="auto">
          <a:xfrm>
            <a:off x="7083929" y="1550064"/>
            <a:ext cx="510002" cy="654817"/>
          </a:xfrm>
          <a:custGeom>
            <a:avLst/>
            <a:gdLst>
              <a:gd name="T0" fmla="*/ 0 w 567"/>
              <a:gd name="T1" fmla="*/ 2147483647 h 732"/>
              <a:gd name="T2" fmla="*/ 2147483647 w 567"/>
              <a:gd name="T3" fmla="*/ 0 h 732"/>
              <a:gd name="T4" fmla="*/ 2147483647 w 567"/>
              <a:gd name="T5" fmla="*/ 2147483647 h 732"/>
              <a:gd name="T6" fmla="*/ 2147483647 w 567"/>
              <a:gd name="T7" fmla="*/ 2147483647 h 732"/>
              <a:gd name="T8" fmla="*/ 0 w 567"/>
              <a:gd name="T9" fmla="*/ 2147483647 h 7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7"/>
              <a:gd name="T16" fmla="*/ 0 h 732"/>
              <a:gd name="T17" fmla="*/ 567 w 567"/>
              <a:gd name="T18" fmla="*/ 732 h 7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7" h="732">
                <a:moveTo>
                  <a:pt x="0" y="450"/>
                </a:moveTo>
                <a:lnTo>
                  <a:pt x="228" y="0"/>
                </a:lnTo>
                <a:lnTo>
                  <a:pt x="567" y="285"/>
                </a:lnTo>
                <a:lnTo>
                  <a:pt x="360" y="732"/>
                </a:lnTo>
                <a:lnTo>
                  <a:pt x="0" y="450"/>
                </a:lnTo>
                <a:close/>
              </a:path>
            </a:pathLst>
          </a:custGeom>
          <a:solidFill>
            <a:srgbClr val="FFC000"/>
          </a:solidFill>
          <a:ln w="5715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859026" y="2892762"/>
            <a:ext cx="2006552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006032" y="2205087"/>
            <a:ext cx="2598626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13858" y="1481990"/>
            <a:ext cx="2598626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6346825" y="891293"/>
            <a:ext cx="1666875" cy="1323975"/>
          </a:xfrm>
          <a:custGeom>
            <a:avLst/>
            <a:gdLst>
              <a:gd name="connsiteX0" fmla="*/ 1666875 w 1666875"/>
              <a:gd name="connsiteY0" fmla="*/ 0 h 1323975"/>
              <a:gd name="connsiteX1" fmla="*/ 1062038 w 1666875"/>
              <a:gd name="connsiteY1" fmla="*/ 1323975 h 1323975"/>
              <a:gd name="connsiteX2" fmla="*/ 0 w 1666875"/>
              <a:gd name="connsiteY2" fmla="*/ 419100 h 1323975"/>
              <a:gd name="connsiteX3" fmla="*/ 1666875 w 1666875"/>
              <a:gd name="connsiteY3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323975">
                <a:moveTo>
                  <a:pt x="1666875" y="0"/>
                </a:moveTo>
                <a:lnTo>
                  <a:pt x="1062038" y="1323975"/>
                </a:lnTo>
                <a:lnTo>
                  <a:pt x="0" y="419100"/>
                </a:lnTo>
                <a:lnTo>
                  <a:pt x="166687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551613" y="1558043"/>
            <a:ext cx="2028825" cy="1457325"/>
          </a:xfrm>
          <a:custGeom>
            <a:avLst/>
            <a:gdLst>
              <a:gd name="connsiteX0" fmla="*/ 719137 w 2028825"/>
              <a:gd name="connsiteY0" fmla="*/ 0 h 1457325"/>
              <a:gd name="connsiteX1" fmla="*/ 0 w 2028825"/>
              <a:gd name="connsiteY1" fmla="*/ 1457325 h 1457325"/>
              <a:gd name="connsiteX2" fmla="*/ 2028825 w 2028825"/>
              <a:gd name="connsiteY2" fmla="*/ 1042987 h 1457325"/>
              <a:gd name="connsiteX3" fmla="*/ 719137 w 202882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1457325">
                <a:moveTo>
                  <a:pt x="719137" y="0"/>
                </a:moveTo>
                <a:lnTo>
                  <a:pt x="0" y="1457325"/>
                </a:lnTo>
                <a:lnTo>
                  <a:pt x="2028825" y="1042987"/>
                </a:lnTo>
                <a:lnTo>
                  <a:pt x="71913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64299" y="1028252"/>
            <a:ext cx="2374733" cy="355366"/>
          </a:xfrm>
          <a:prstGeom prst="roundRect">
            <a:avLst/>
          </a:prstGeom>
          <a:solidFill>
            <a:srgbClr val="32F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76211" y="383285"/>
            <a:ext cx="770839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72307" y="137624"/>
            <a:ext cx="3449647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5924" y="380387"/>
            <a:ext cx="1620340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28721" y="386040"/>
            <a:ext cx="2119742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03637" y="619830"/>
            <a:ext cx="2924463" cy="2726620"/>
            <a:chOff x="5815257" y="758190"/>
            <a:chExt cx="2924463" cy="2726620"/>
          </a:xfrm>
        </p:grpSpPr>
        <p:sp>
          <p:nvSpPr>
            <p:cNvPr id="3" name="Arc 2"/>
            <p:cNvSpPr>
              <a:spLocks/>
            </p:cNvSpPr>
            <p:nvPr/>
          </p:nvSpPr>
          <p:spPr bwMode="auto">
            <a:xfrm>
              <a:off x="6295240" y="1398376"/>
              <a:ext cx="63019" cy="177381"/>
            </a:xfrm>
            <a:custGeom>
              <a:avLst/>
              <a:gdLst>
                <a:gd name="T0" fmla="*/ 2147483647 w 21600"/>
                <a:gd name="T1" fmla="*/ 0 h 37946"/>
                <a:gd name="T2" fmla="*/ 2147483647 w 21600"/>
                <a:gd name="T3" fmla="*/ 2147483647 h 37946"/>
                <a:gd name="T4" fmla="*/ 0 w 21600"/>
                <a:gd name="T5" fmla="*/ 2147483647 h 379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946"/>
                <a:gd name="T11" fmla="*/ 21600 w 21600"/>
                <a:gd name="T12" fmla="*/ 37946 h 37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946" fill="none" extrusionOk="0">
                  <a:moveTo>
                    <a:pt x="13586" y="-1"/>
                  </a:moveTo>
                  <a:cubicBezTo>
                    <a:pt x="18654" y="4100"/>
                    <a:pt x="21600" y="10271"/>
                    <a:pt x="21600" y="16792"/>
                  </a:cubicBezTo>
                  <a:cubicBezTo>
                    <a:pt x="21600" y="27038"/>
                    <a:pt x="14401" y="35875"/>
                    <a:pt x="4366" y="37946"/>
                  </a:cubicBezTo>
                </a:path>
                <a:path w="21600" h="37946" stroke="0" extrusionOk="0">
                  <a:moveTo>
                    <a:pt x="13586" y="-1"/>
                  </a:moveTo>
                  <a:cubicBezTo>
                    <a:pt x="18654" y="4100"/>
                    <a:pt x="21600" y="10271"/>
                    <a:pt x="21600" y="16792"/>
                  </a:cubicBezTo>
                  <a:cubicBezTo>
                    <a:pt x="21600" y="27038"/>
                    <a:pt x="14401" y="35875"/>
                    <a:pt x="4366" y="37946"/>
                  </a:cubicBezTo>
                  <a:lnTo>
                    <a:pt x="0" y="16792"/>
                  </a:lnTo>
                  <a:lnTo>
                    <a:pt x="13586" y="-1"/>
                  </a:lnTo>
                  <a:close/>
                </a:path>
              </a:pathLst>
            </a:custGeom>
            <a:noFill/>
            <a:ln w="28575">
              <a:solidFill>
                <a:srgbClr val="00051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Arc 3"/>
            <p:cNvSpPr>
              <a:spLocks/>
            </p:cNvSpPr>
            <p:nvPr/>
          </p:nvSpPr>
          <p:spPr bwMode="auto">
            <a:xfrm>
              <a:off x="6183190" y="1575757"/>
              <a:ext cx="123229" cy="123228"/>
            </a:xfrm>
            <a:custGeom>
              <a:avLst/>
              <a:gdLst>
                <a:gd name="T0" fmla="*/ 2147483647 w 27085"/>
                <a:gd name="T1" fmla="*/ 0 h 25447"/>
                <a:gd name="T2" fmla="*/ 0 w 27085"/>
                <a:gd name="T3" fmla="*/ 2147483647 h 25447"/>
                <a:gd name="T4" fmla="*/ 2147483647 w 27085"/>
                <a:gd name="T5" fmla="*/ 2147483647 h 25447"/>
                <a:gd name="T6" fmla="*/ 0 60000 65536"/>
                <a:gd name="T7" fmla="*/ 0 60000 65536"/>
                <a:gd name="T8" fmla="*/ 0 60000 65536"/>
                <a:gd name="T9" fmla="*/ 0 w 27085"/>
                <a:gd name="T10" fmla="*/ 0 h 25447"/>
                <a:gd name="T11" fmla="*/ 27085 w 27085"/>
                <a:gd name="T12" fmla="*/ 25447 h 25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85" h="25447" fill="none" extrusionOk="0">
                  <a:moveTo>
                    <a:pt x="26739" y="0"/>
                  </a:moveTo>
                  <a:cubicBezTo>
                    <a:pt x="26969" y="1269"/>
                    <a:pt x="27085" y="2556"/>
                    <a:pt x="27085" y="3847"/>
                  </a:cubicBezTo>
                  <a:cubicBezTo>
                    <a:pt x="27085" y="15776"/>
                    <a:pt x="17414" y="25447"/>
                    <a:pt x="5485" y="25447"/>
                  </a:cubicBezTo>
                  <a:cubicBezTo>
                    <a:pt x="3633" y="25447"/>
                    <a:pt x="1790" y="25209"/>
                    <a:pt x="0" y="24738"/>
                  </a:cubicBezTo>
                </a:path>
                <a:path w="27085" h="25447" stroke="0" extrusionOk="0">
                  <a:moveTo>
                    <a:pt x="26739" y="0"/>
                  </a:moveTo>
                  <a:cubicBezTo>
                    <a:pt x="26969" y="1269"/>
                    <a:pt x="27085" y="2556"/>
                    <a:pt x="27085" y="3847"/>
                  </a:cubicBezTo>
                  <a:cubicBezTo>
                    <a:pt x="27085" y="15776"/>
                    <a:pt x="17414" y="25447"/>
                    <a:pt x="5485" y="25447"/>
                  </a:cubicBezTo>
                  <a:cubicBezTo>
                    <a:pt x="3633" y="25447"/>
                    <a:pt x="1790" y="25209"/>
                    <a:pt x="0" y="24738"/>
                  </a:cubicBezTo>
                  <a:lnTo>
                    <a:pt x="5485" y="3847"/>
                  </a:lnTo>
                  <a:lnTo>
                    <a:pt x="26739" y="0"/>
                  </a:lnTo>
                  <a:close/>
                </a:path>
              </a:pathLst>
            </a:custGeom>
            <a:noFill/>
            <a:ln w="28575">
              <a:solidFill>
                <a:srgbClr val="00051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929322" y="878135"/>
              <a:ext cx="2606675" cy="2606675"/>
            </a:xfrm>
            <a:prstGeom prst="ellipse">
              <a:avLst/>
            </a:prstGeom>
            <a:noFill/>
            <a:ln w="38100" algn="ctr">
              <a:solidFill>
                <a:srgbClr val="00051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b="1" kern="0">
                <a:solidFill>
                  <a:srgbClr val="000514"/>
                </a:solidFill>
                <a:latin typeface="Garamond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155156" y="1034153"/>
              <a:ext cx="2254081" cy="2121858"/>
            </a:xfrm>
            <a:custGeom>
              <a:avLst/>
              <a:gdLst>
                <a:gd name="T0" fmla="*/ 0 w 2506"/>
                <a:gd name="T1" fmla="*/ 2147483647 h 2359"/>
                <a:gd name="T2" fmla="*/ 2147483647 w 2506"/>
                <a:gd name="T3" fmla="*/ 0 h 2359"/>
                <a:gd name="T4" fmla="*/ 2147483647 w 2506"/>
                <a:gd name="T5" fmla="*/ 2147483647 h 2359"/>
                <a:gd name="T6" fmla="*/ 2147483647 w 2506"/>
                <a:gd name="T7" fmla="*/ 2147483647 h 2359"/>
                <a:gd name="T8" fmla="*/ 0 w 2506"/>
                <a:gd name="T9" fmla="*/ 2147483647 h 2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6"/>
                <a:gd name="T16" fmla="*/ 0 h 2359"/>
                <a:gd name="T17" fmla="*/ 2506 w 2506"/>
                <a:gd name="T18" fmla="*/ 2359 h 2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6" h="2359">
                  <a:moveTo>
                    <a:pt x="0" y="457"/>
                  </a:moveTo>
                  <a:lnTo>
                    <a:pt x="1875" y="0"/>
                  </a:lnTo>
                  <a:lnTo>
                    <a:pt x="2506" y="1902"/>
                  </a:lnTo>
                  <a:lnTo>
                    <a:pt x="229" y="2359"/>
                  </a:lnTo>
                  <a:lnTo>
                    <a:pt x="0" y="457"/>
                  </a:lnTo>
                  <a:close/>
                </a:path>
              </a:pathLst>
            </a:custGeom>
            <a:noFill/>
            <a:ln w="38100">
              <a:solidFill>
                <a:srgbClr val="000514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6371294" y="1298823"/>
              <a:ext cx="915665" cy="1841223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6763199" y="1442426"/>
              <a:ext cx="1629581" cy="1302112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147536" y="1442426"/>
              <a:ext cx="1537201" cy="1312373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7013532" y="1041773"/>
              <a:ext cx="823019" cy="1776460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7747098" y="758190"/>
              <a:ext cx="41106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5815257" y="1216760"/>
              <a:ext cx="4110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103919" y="3079699"/>
              <a:ext cx="41106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8328660" y="2648916"/>
              <a:ext cx="41106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6557671" y="1936393"/>
              <a:ext cx="41105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6826259" y="1335846"/>
              <a:ext cx="41105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7359659" y="1723441"/>
              <a:ext cx="41105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 dirty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7055735" y="2335499"/>
              <a:ext cx="4110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kern="0">
                  <a:solidFill>
                    <a:srgbClr val="000514"/>
                  </a:solidFill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6420379" y="2882264"/>
              <a:ext cx="20508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200" b="1" kern="0" dirty="0" smtClean="0">
                  <a:solidFill>
                    <a:srgbClr val="000514"/>
                  </a:solidFill>
                </a:rPr>
                <a:t>×</a:t>
              </a:r>
              <a:endParaRPr lang="en-US" sz="1200" b="1" kern="0" dirty="0">
                <a:solidFill>
                  <a:srgbClr val="000514"/>
                </a:solidFill>
              </a:endParaRPr>
            </a:p>
          </p:txBody>
        </p: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6295240" y="2762309"/>
              <a:ext cx="20508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200" b="1" kern="0" dirty="0" smtClean="0">
                  <a:solidFill>
                    <a:srgbClr val="000514"/>
                  </a:solidFill>
                </a:rPr>
                <a:t>×</a:t>
              </a:r>
              <a:endParaRPr lang="en-US" sz="1200" b="1" kern="0" dirty="0">
                <a:solidFill>
                  <a:srgbClr val="000514"/>
                </a:solidFill>
              </a:endParaRPr>
            </a:p>
          </p:txBody>
        </p:sp>
        <p:sp>
          <p:nvSpPr>
            <p:cNvPr id="21" name="Oval 44"/>
            <p:cNvSpPr>
              <a:spLocks noChangeArrowheads="1"/>
            </p:cNvSpPr>
            <p:nvPr/>
          </p:nvSpPr>
          <p:spPr bwMode="auto">
            <a:xfrm>
              <a:off x="8182687" y="2472423"/>
              <a:ext cx="61164" cy="6116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b="1" kern="0">
                <a:solidFill>
                  <a:srgbClr val="000514"/>
                </a:solidFill>
                <a:latin typeface="Garamond" pitchFamily="18" charset="0"/>
              </a:endParaRPr>
            </a:p>
          </p:txBody>
        </p:sp>
        <p:sp>
          <p:nvSpPr>
            <p:cNvPr id="22" name="Oval 45"/>
            <p:cNvSpPr>
              <a:spLocks noChangeArrowheads="1"/>
            </p:cNvSpPr>
            <p:nvPr/>
          </p:nvSpPr>
          <p:spPr bwMode="auto">
            <a:xfrm>
              <a:off x="8134313" y="2674053"/>
              <a:ext cx="61164" cy="6116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b="1" kern="0">
                <a:solidFill>
                  <a:srgbClr val="000514"/>
                </a:solidFill>
                <a:latin typeface="Garamond" pitchFamily="18" charset="0"/>
              </a:endParaRP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7429520" y="1071552"/>
              <a:ext cx="2401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AU" sz="1600" b="1" kern="0" dirty="0">
                  <a:solidFill>
                    <a:srgbClr val="000514"/>
                  </a:solidFill>
                  <a:latin typeface="Symbol" pitchFamily="18" charset="2"/>
                  <a:sym typeface="Wingdings" pitchFamily="2" charset="2"/>
                </a:rPr>
                <a:t>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7643834" y="1142990"/>
              <a:ext cx="2401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AU" sz="1600" b="1" kern="0" dirty="0">
                  <a:solidFill>
                    <a:srgbClr val="000514"/>
                  </a:solidFill>
                  <a:sym typeface="Wingdings" pitchFamily="2" charset="2"/>
                </a:rPr>
                <a:t></a:t>
              </a:r>
            </a:p>
          </p:txBody>
        </p:sp>
      </p:grp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467544" y="75294"/>
            <a:ext cx="60007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Prove that the quadrilateral formed by the </a:t>
            </a:r>
          </a:p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angle bisectors of a cyclic quadrilateral is also cyclic. 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17699" y="737946"/>
            <a:ext cx="2606675" cy="26066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kern="0">
              <a:solidFill>
                <a:srgbClr val="000514"/>
              </a:solidFill>
              <a:latin typeface="Garamond" pitchFamily="18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341699" y="905639"/>
            <a:ext cx="2254081" cy="2121858"/>
          </a:xfrm>
          <a:custGeom>
            <a:avLst/>
            <a:gdLst>
              <a:gd name="T0" fmla="*/ 0 w 2506"/>
              <a:gd name="T1" fmla="*/ 2147483647 h 2359"/>
              <a:gd name="T2" fmla="*/ 2147483647 w 2506"/>
              <a:gd name="T3" fmla="*/ 0 h 2359"/>
              <a:gd name="T4" fmla="*/ 2147483647 w 2506"/>
              <a:gd name="T5" fmla="*/ 2147483647 h 2359"/>
              <a:gd name="T6" fmla="*/ 2147483647 w 2506"/>
              <a:gd name="T7" fmla="*/ 2147483647 h 2359"/>
              <a:gd name="T8" fmla="*/ 0 w 2506"/>
              <a:gd name="T9" fmla="*/ 2147483647 h 2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6"/>
              <a:gd name="T16" fmla="*/ 0 h 2359"/>
              <a:gd name="T17" fmla="*/ 2506 w 2506"/>
              <a:gd name="T18" fmla="*/ 2359 h 23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6" h="2359">
                <a:moveTo>
                  <a:pt x="0" y="457"/>
                </a:moveTo>
                <a:lnTo>
                  <a:pt x="1875" y="0"/>
                </a:lnTo>
                <a:lnTo>
                  <a:pt x="2506" y="1902"/>
                </a:lnTo>
                <a:lnTo>
                  <a:pt x="229" y="2359"/>
                </a:lnTo>
                <a:lnTo>
                  <a:pt x="0" y="457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637638"/>
            <a:ext cx="3338542" cy="3139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To Prove : </a:t>
            </a:r>
            <a:r>
              <a:rPr lang="en-US" sz="16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PQRS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is cyclic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loud 42"/>
          <p:cNvSpPr/>
          <p:nvPr/>
        </p:nvSpPr>
        <p:spPr bwMode="auto">
          <a:xfrm>
            <a:off x="1632395" y="1285168"/>
            <a:ext cx="4391200" cy="18573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>
                <a:solidFill>
                  <a:prstClr val="white"/>
                </a:solidFill>
                <a:latin typeface="Bookman Old Style" pitchFamily="18" charset="0"/>
              </a:rPr>
              <a:t>We know that If a pair of opposite angles of a quadrilateral is supplementary then that quadrilateral is cyclic.</a:t>
            </a:r>
          </a:p>
        </p:txBody>
      </p:sp>
      <p:sp>
        <p:nvSpPr>
          <p:cNvPr id="44" name="Cloud 43"/>
          <p:cNvSpPr/>
          <p:nvPr/>
        </p:nvSpPr>
        <p:spPr bwMode="auto">
          <a:xfrm>
            <a:off x="2484808" y="3039977"/>
            <a:ext cx="3023296" cy="107994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Prove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Q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+ </a:t>
            </a:r>
            <a:r>
              <a:rPr lang="en-US" sz="16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 = 180º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51118" y="1102646"/>
            <a:ext cx="401140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Cloud 59"/>
          <p:cNvSpPr/>
          <p:nvPr/>
        </p:nvSpPr>
        <p:spPr bwMode="auto">
          <a:xfrm>
            <a:off x="2346289" y="1560927"/>
            <a:ext cx="3631170" cy="6096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Q belongs to </a:t>
            </a:r>
            <a:r>
              <a:rPr lang="en-IN" sz="16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AQB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Cloud 61"/>
          <p:cNvSpPr/>
          <p:nvPr/>
        </p:nvSpPr>
        <p:spPr bwMode="auto">
          <a:xfrm>
            <a:off x="2689459" y="2054864"/>
            <a:ext cx="3270430" cy="12192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sum of all angles of triangle is 180º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190017" y="913494"/>
            <a:ext cx="299473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QAB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ABQ =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1171413" y="1184540"/>
            <a:ext cx="201529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a + b =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1933739" y="1431654"/>
            <a:ext cx="18309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= 180</a:t>
            </a:r>
            <a:r>
              <a:rPr lang="en-US" sz="1600" kern="0" baseline="30000" dirty="0">
                <a:solidFill>
                  <a:srgbClr val="000514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– a – b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612484" y="1102656"/>
            <a:ext cx="385488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Cloud 69"/>
          <p:cNvSpPr/>
          <p:nvPr/>
        </p:nvSpPr>
        <p:spPr bwMode="auto">
          <a:xfrm>
            <a:off x="2334688" y="1515356"/>
            <a:ext cx="3631170" cy="6096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 belongs to </a:t>
            </a:r>
            <a:r>
              <a:rPr lang="en-IN" sz="16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SDC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Cloud 70"/>
          <p:cNvSpPr/>
          <p:nvPr/>
        </p:nvSpPr>
        <p:spPr bwMode="auto">
          <a:xfrm>
            <a:off x="2677858" y="2009293"/>
            <a:ext cx="3270430" cy="12192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sum of all angles of triangle is 180º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1163793" y="1902626"/>
            <a:ext cx="19768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+ c + d =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1926119" y="2149740"/>
            <a:ext cx="17924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180</a:t>
            </a:r>
            <a:r>
              <a:rPr lang="en-US" sz="1600" kern="0" baseline="30000" dirty="0">
                <a:solidFill>
                  <a:srgbClr val="000514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– c – d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4023306" y="2160634"/>
            <a:ext cx="63350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…(ii)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429513" y="1105859"/>
            <a:ext cx="194015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1670962" y="2378340"/>
            <a:ext cx="37160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180 – a – b + 180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– c – d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1678578" y="2606940"/>
            <a:ext cx="31470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360 – a – b – c – d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207254" y="1093404"/>
            <a:ext cx="504298" cy="2378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73656" y="1068775"/>
            <a:ext cx="245020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Hint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 = 180º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Cloud 87"/>
          <p:cNvSpPr/>
          <p:nvPr/>
        </p:nvSpPr>
        <p:spPr bwMode="auto">
          <a:xfrm>
            <a:off x="2195736" y="3723878"/>
            <a:ext cx="4663295" cy="12192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To get 180º,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what should be subtracted from 360º?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Cloud 88"/>
          <p:cNvSpPr/>
          <p:nvPr/>
        </p:nvSpPr>
        <p:spPr bwMode="auto">
          <a:xfrm>
            <a:off x="2316048" y="3202626"/>
            <a:ext cx="1541711" cy="7620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kern="0" dirty="0" smtClean="0">
                <a:solidFill>
                  <a:srgbClr val="FFFF00"/>
                </a:solidFill>
                <a:latin typeface="Bookman Old Style" pitchFamily="18" charset="0"/>
              </a:rPr>
              <a:t>180º</a:t>
            </a:r>
            <a:endParaRPr lang="en-IN" sz="2200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0" name="Cloud 89"/>
          <p:cNvSpPr/>
          <p:nvPr/>
        </p:nvSpPr>
        <p:spPr bwMode="auto">
          <a:xfrm>
            <a:off x="2696273" y="3328080"/>
            <a:ext cx="3800301" cy="9144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Symbol"/>
              <a:buChar char="\"/>
            </a:pPr>
            <a:r>
              <a:rPr lang="en-IN" sz="1600" b="1" kern="0" dirty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ow we will prove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(a + b + c + d) = 180º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Cloud 90"/>
          <p:cNvSpPr/>
          <p:nvPr/>
        </p:nvSpPr>
        <p:spPr bwMode="auto">
          <a:xfrm>
            <a:off x="3368621" y="3036567"/>
            <a:ext cx="3149166" cy="6858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IN" sz="16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IN" sz="16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ABCD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Cloud 92"/>
          <p:cNvSpPr/>
          <p:nvPr/>
        </p:nvSpPr>
        <p:spPr bwMode="auto">
          <a:xfrm>
            <a:off x="2411760" y="1455626"/>
            <a:ext cx="3592188" cy="12192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sum of all angles of quadrilateral is 360º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187279" y="3130815"/>
            <a:ext cx="415530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DAB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ABC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BCD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ADC = 360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1651910" y="3372531"/>
            <a:ext cx="267092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2a + 2b + 2c + 2d = 360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906070" y="3639647"/>
            <a:ext cx="24128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2(a + b + c + d) = 360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22"/>
          <p:cNvSpPr>
            <a:spLocks noChangeArrowheads="1"/>
          </p:cNvSpPr>
          <p:nvPr/>
        </p:nvSpPr>
        <p:spPr bwMode="auto">
          <a:xfrm>
            <a:off x="2149166" y="3906763"/>
            <a:ext cx="22268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a + b + c + d = 180</a:t>
            </a:r>
            <a:r>
              <a:rPr lang="en-US" sz="1600" kern="0" baseline="3000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o  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2520663" y="4172215"/>
            <a:ext cx="238879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360 – 180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2520663" y="4448440"/>
            <a:ext cx="184056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180º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528416" y="4657286"/>
            <a:ext cx="17956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err="1" smtClean="0">
                <a:solidFill>
                  <a:srgbClr val="000514"/>
                </a:solidFill>
                <a:latin typeface="Wingdings" panose="05000000000000000000" pitchFamily="2" charset="2"/>
              </a:rPr>
              <a:t>o</a:t>
            </a:r>
            <a:r>
              <a:rPr lang="en-US" sz="1600" kern="0" dirty="0" err="1" smtClean="0">
                <a:solidFill>
                  <a:srgbClr val="000514"/>
                </a:solidFill>
                <a:latin typeface="Bookman Old Style" panose="02050604050505020204" pitchFamily="18" charset="0"/>
              </a:rPr>
              <a:t>PQRS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 is cyclic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213360" y="3921467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213360" y="4176296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06" name="Rectangle 22"/>
          <p:cNvSpPr>
            <a:spLocks noChangeArrowheads="1"/>
          </p:cNvSpPr>
          <p:nvPr/>
        </p:nvSpPr>
        <p:spPr bwMode="auto">
          <a:xfrm>
            <a:off x="213360" y="4446365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07" name="Rectangle 22"/>
          <p:cNvSpPr>
            <a:spLocks noChangeArrowheads="1"/>
          </p:cNvSpPr>
          <p:nvPr/>
        </p:nvSpPr>
        <p:spPr bwMode="auto">
          <a:xfrm>
            <a:off x="213360" y="4646392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93219" y="4667250"/>
            <a:ext cx="4312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prstClr val="black"/>
                </a:solidFill>
                <a:latin typeface="Bookman Old Style" pitchFamily="18" charset="0"/>
              </a:rPr>
              <a:t>[If opposite angles of a quadrilateral are </a:t>
            </a:r>
          </a:p>
          <a:p>
            <a:r>
              <a:rPr lang="en-IN" sz="1200" dirty="0" smtClean="0">
                <a:solidFill>
                  <a:prstClr val="black"/>
                </a:solidFill>
                <a:latin typeface="Bookman Old Style" pitchFamily="18" charset="0"/>
              </a:rPr>
              <a:t>supplementary then that quadrilateral is cyclic.]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22"/>
          <p:cNvSpPr>
            <a:spLocks noChangeArrowheads="1"/>
          </p:cNvSpPr>
          <p:nvPr/>
        </p:nvSpPr>
        <p:spPr bwMode="auto">
          <a:xfrm>
            <a:off x="213360" y="3639647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2" name="Rectangle 22"/>
          <p:cNvSpPr>
            <a:spLocks noChangeArrowheads="1"/>
          </p:cNvSpPr>
          <p:nvPr/>
        </p:nvSpPr>
        <p:spPr bwMode="auto">
          <a:xfrm>
            <a:off x="213360" y="3372531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1" name="Rectangle 22"/>
          <p:cNvSpPr>
            <a:spLocks noChangeArrowheads="1"/>
          </p:cNvSpPr>
          <p:nvPr/>
        </p:nvSpPr>
        <p:spPr bwMode="auto">
          <a:xfrm>
            <a:off x="32862" y="1184540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auto">
          <a:xfrm>
            <a:off x="52156" y="1431654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5" name="Rectangle 22"/>
          <p:cNvSpPr>
            <a:spLocks noChangeArrowheads="1"/>
          </p:cNvSpPr>
          <p:nvPr/>
        </p:nvSpPr>
        <p:spPr bwMode="auto">
          <a:xfrm>
            <a:off x="32862" y="1902626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52156" y="2149740"/>
            <a:ext cx="3609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  <a:endParaRPr lang="en-US" sz="1600" b="1" kern="0" baseline="30000" dirty="0">
              <a:solidFill>
                <a:srgbClr val="000514"/>
              </a:solidFill>
              <a:latin typeface="Symbol" panose="05050102010706020507" pitchFamily="18" charset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5516" y="673996"/>
            <a:ext cx="33385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Proof :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Cloud 117"/>
          <p:cNvSpPr/>
          <p:nvPr/>
        </p:nvSpPr>
        <p:spPr bwMode="auto">
          <a:xfrm>
            <a:off x="2411449" y="3025767"/>
            <a:ext cx="3592188" cy="110836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Now let us add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Result no. (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) and (ii)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476429" y="2895786"/>
            <a:ext cx="1400557" cy="237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670958" y="2835540"/>
            <a:ext cx="3288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Q + </a:t>
            </a:r>
            <a:r>
              <a:rPr lang="en-US" sz="1600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Ð</a:t>
            </a:r>
            <a:r>
              <a:rPr lang="en-US" sz="1600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 = 360 – (a + b + c + d)</a:t>
            </a:r>
            <a:endParaRPr lang="en-US" sz="1600" kern="0" baseline="30000" dirty="0">
              <a:solidFill>
                <a:srgbClr val="000514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Curved Up Arrow 99"/>
          <p:cNvSpPr/>
          <p:nvPr/>
        </p:nvSpPr>
        <p:spPr>
          <a:xfrm rot="17710664">
            <a:off x="4159352" y="3328665"/>
            <a:ext cx="1455425" cy="731520"/>
          </a:xfrm>
          <a:prstGeom prst="curvedUpArrow">
            <a:avLst/>
          </a:prstGeom>
          <a:solidFill>
            <a:srgbClr val="00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852" y="87474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653948" y="2605372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458681" y="2443875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6558419" y="1172616"/>
            <a:ext cx="915665" cy="184122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8199070" y="2373429"/>
            <a:ext cx="292952" cy="3724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8244408" y="2171896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859429" y="1009060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632340" y="901048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444208" y="1167594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336196" y="1419622"/>
            <a:ext cx="2929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kern="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1600" b="1" kern="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6950324" y="1311456"/>
            <a:ext cx="1629581" cy="1302112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6334661" y="1307270"/>
            <a:ext cx="1537201" cy="1312373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H="1">
            <a:off x="7200657" y="915566"/>
            <a:ext cx="823019" cy="177646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arrow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"/>
                            </p:stCondLst>
                            <p:childTnLst>
                              <p:par>
                                <p:cTn id="5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120" grpId="0" animBg="1"/>
      <p:bldP spid="119" grpId="0" animBg="1"/>
      <p:bldP spid="114" grpId="0" animBg="1"/>
      <p:bldP spid="31" grpId="0" animBg="1"/>
      <p:bldP spid="73" grpId="0"/>
      <p:bldP spid="76" grpId="0"/>
      <p:bldP spid="110" grpId="0" animBg="1"/>
      <p:bldP spid="110" grpId="1" animBg="1"/>
      <p:bldP spid="98" grpId="0" animBg="1"/>
      <p:bldP spid="98" grpId="1" animBg="1"/>
      <p:bldP spid="40" grpId="0" animBg="1"/>
      <p:bldP spid="86" grpId="0" animBg="1"/>
      <p:bldP spid="86" grpId="1" animBg="1"/>
      <p:bldP spid="79" grpId="0" animBg="1"/>
      <p:bldP spid="79" grpId="1" animBg="1"/>
      <p:bldP spid="78" grpId="0" animBg="1"/>
      <p:bldP spid="78" grpId="1" animBg="1"/>
      <p:bldP spid="72" grpId="0" animBg="1"/>
      <p:bldP spid="72" grpId="1" animBg="1"/>
      <p:bldP spid="61" grpId="0" animBg="1"/>
      <p:bldP spid="61" grpId="1" animBg="1"/>
      <p:bldP spid="47" grpId="0" animBg="1"/>
      <p:bldP spid="39" grpId="0" animBg="1"/>
      <p:bldP spid="39" grpId="1" animBg="1"/>
      <p:bldP spid="38" grpId="0" animBg="1"/>
      <p:bldP spid="38" grpId="1" animBg="1"/>
      <p:bldP spid="29" grpId="0" animBg="1"/>
      <p:bldP spid="29" grpId="1" animBg="1"/>
      <p:bldP spid="26" grpId="0" animBg="1"/>
      <p:bldP spid="26" grpId="1" animBg="1"/>
      <p:bldP spid="25" grpId="0" build="allAtOnce"/>
      <p:bldP spid="27" grpId="0" animBg="1"/>
      <p:bldP spid="27" grpId="1" animBg="1"/>
      <p:bldP spid="28" grpId="0" animBg="1"/>
      <p:bldP spid="28" grpId="1" animBg="1"/>
      <p:bldP spid="41" grpId="0" animBg="1"/>
      <p:bldP spid="43" grpId="0" animBg="1"/>
      <p:bldP spid="43" grpId="1" animBg="1"/>
      <p:bldP spid="44" grpId="0" animBg="1"/>
      <p:bldP spid="44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/>
      <p:bldP spid="64" grpId="0"/>
      <p:bldP spid="65" grpId="0"/>
      <p:bldP spid="66" grpId="0" animBg="1"/>
      <p:bldP spid="66" grpId="1" animBg="1"/>
      <p:bldP spid="70" grpId="0" animBg="1"/>
      <p:bldP spid="70" grpId="1" animBg="1"/>
      <p:bldP spid="71" grpId="0" animBg="1"/>
      <p:bldP spid="71" grpId="1" animBg="1"/>
      <p:bldP spid="74" grpId="0"/>
      <p:bldP spid="75" grpId="0"/>
      <p:bldP spid="77" grpId="0"/>
      <p:bldP spid="80" grpId="0" animBg="1"/>
      <p:bldP spid="80" grpId="1" animBg="1"/>
      <p:bldP spid="83" grpId="0"/>
      <p:bldP spid="84" grpId="0"/>
      <p:bldP spid="87" grpId="0" animBg="1"/>
      <p:bldP spid="87" grpId="1" animBg="1"/>
      <p:bldP spid="46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1" grpId="0"/>
      <p:bldP spid="113" grpId="0"/>
      <p:bldP spid="115" grpId="0"/>
      <p:bldP spid="116" grpId="0"/>
      <p:bldP spid="117" grpId="0"/>
      <p:bldP spid="118" grpId="0" animBg="1"/>
      <p:bldP spid="118" grpId="1" animBg="1"/>
      <p:bldP spid="99" grpId="0" animBg="1"/>
      <p:bldP spid="99" grpId="1" animBg="1"/>
      <p:bldP spid="85" grpId="0"/>
      <p:bldP spid="100" grpId="0" animBg="1"/>
      <p:bldP spid="100" grpId="1" animBg="1"/>
      <p:bldP spid="30" grpId="0"/>
      <p:bldP spid="51" grpId="0"/>
      <p:bldP spid="52" grpId="0"/>
      <p:bldP spid="34" grpId="0" animBg="1"/>
      <p:bldP spid="34" grpId="1" animBg="1"/>
      <p:bldP spid="53" grpId="0"/>
      <p:bldP spid="54" grpId="0"/>
      <p:bldP spid="55" grpId="0"/>
      <p:bldP spid="56" grpId="0"/>
      <p:bldP spid="57" grpId="0"/>
      <p:bldP spid="58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0261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676917" y="999922"/>
            <a:ext cx="100811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056293" y="1801025"/>
            <a:ext cx="38132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reeform 31"/>
          <p:cNvSpPr>
            <a:spLocks/>
          </p:cNvSpPr>
          <p:nvPr/>
        </p:nvSpPr>
        <p:spPr bwMode="auto">
          <a:xfrm>
            <a:off x="5549794" y="2000830"/>
            <a:ext cx="1234440" cy="731520"/>
          </a:xfrm>
          <a:custGeom>
            <a:avLst/>
            <a:gdLst>
              <a:gd name="T0" fmla="*/ 0 w 976"/>
              <a:gd name="T1" fmla="*/ 2147483647 h 644"/>
              <a:gd name="T2" fmla="*/ 2147483647 w 976"/>
              <a:gd name="T3" fmla="*/ 2147483647 h 644"/>
              <a:gd name="T4" fmla="*/ 2147483647 w 976"/>
              <a:gd name="T5" fmla="*/ 0 h 644"/>
              <a:gd name="T6" fmla="*/ 0 w 976"/>
              <a:gd name="T7" fmla="*/ 2147483647 h 644"/>
              <a:gd name="T8" fmla="*/ 0 60000 65536"/>
              <a:gd name="T9" fmla="*/ 0 60000 65536"/>
              <a:gd name="T10" fmla="*/ 0 60000 65536"/>
              <a:gd name="T11" fmla="*/ 0 60000 65536"/>
              <a:gd name="T12" fmla="*/ 0 w 976"/>
              <a:gd name="T13" fmla="*/ 0 h 644"/>
              <a:gd name="T14" fmla="*/ 976 w 976"/>
              <a:gd name="T15" fmla="*/ 644 h 6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" h="644">
                <a:moveTo>
                  <a:pt x="0" y="644"/>
                </a:moveTo>
                <a:lnTo>
                  <a:pt x="976" y="644"/>
                </a:lnTo>
                <a:lnTo>
                  <a:pt x="976" y="0"/>
                </a:lnTo>
                <a:lnTo>
                  <a:pt x="0" y="644"/>
                </a:lnTo>
                <a:close/>
              </a:path>
            </a:pathLst>
          </a:custGeom>
          <a:solidFill>
            <a:srgbClr val="FFC000"/>
          </a:solidFill>
          <a:ln w="57150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97292" y="966694"/>
            <a:ext cx="4368703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21806" y="963521"/>
            <a:ext cx="3043640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51372" y="715871"/>
            <a:ext cx="1947997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88972" y="715871"/>
            <a:ext cx="3943350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15456" y="709521"/>
            <a:ext cx="737095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7920" y="485483"/>
            <a:ext cx="7458075" cy="304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503548" y="453606"/>
            <a:ext cx="8581573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	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circles with 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centres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 intersect each other in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points Q </a:t>
            </a:r>
          </a:p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	and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Their radii are 10 cm and 8 cm resp. The length of the </a:t>
            </a:r>
          </a:p>
          <a:p>
            <a:pPr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	common chord QR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12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their 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centres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:</a:t>
            </a:r>
          </a:p>
          <a:p>
            <a:pPr>
              <a:tabLst>
                <a:tab pos="4651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OM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chord QR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	QM  =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	QM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  <a:p>
            <a:pPr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QM  =  6 cm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dirty="0">
              <a:solidFill>
                <a:srgbClr val="99FF99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65138" algn="l"/>
              </a:tabLst>
            </a:pPr>
            <a:r>
              <a:rPr lang="en-US" sz="1600" dirty="0">
                <a:solidFill>
                  <a:srgbClr val="99FF99"/>
                </a:solidFill>
                <a:latin typeface="Bookman Old Style" panose="02050604050505020204" pitchFamily="18" charset="0"/>
              </a:rPr>
              <a:t>  	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OMQ,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OMQ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90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OQ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QM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+  OM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10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6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+ OM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	100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36 + OM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   </a:t>
            </a: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OM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100  -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6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	OM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64</a:t>
            </a:r>
          </a:p>
          <a:p>
            <a:pPr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OM  =  8 cm 	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61501" y="1287371"/>
            <a:ext cx="4404495" cy="2926080"/>
            <a:chOff x="3626985" y="1727200"/>
            <a:chExt cx="4404495" cy="2926080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6343650" y="2425700"/>
              <a:ext cx="0" cy="14630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5105400" y="3187700"/>
              <a:ext cx="1920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626985" y="1727200"/>
              <a:ext cx="2926080" cy="2926080"/>
              <a:chOff x="1467" y="1166"/>
              <a:chExt cx="2346" cy="2346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1467" y="1166"/>
                <a:ext cx="2346" cy="23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2611" y="2299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019800" y="2166938"/>
              <a:ext cx="2011680" cy="2011680"/>
              <a:chOff x="3361" y="1439"/>
              <a:chExt cx="1786" cy="178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3361" y="1439"/>
                <a:ext cx="1786" cy="17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4215" y="2299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5105400" y="2419350"/>
              <a:ext cx="1247775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5105400" y="3181350"/>
              <a:ext cx="1242060" cy="718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6324600" y="3181351"/>
              <a:ext cx="704850" cy="731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 flipV="1">
              <a:off x="6347460" y="2434590"/>
              <a:ext cx="662940" cy="7467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812847" y="3023771"/>
              <a:ext cx="3687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7019925" y="3023771"/>
              <a:ext cx="2449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241597" y="3909596"/>
              <a:ext cx="3401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6188257" y="2080796"/>
              <a:ext cx="2982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 rot="19676558">
              <a:off x="5220142" y="2552785"/>
              <a:ext cx="7800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10 cm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 rot="2858356">
              <a:off x="6437556" y="2672515"/>
              <a:ext cx="932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8 cm</a:t>
              </a: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6164580" y="2960370"/>
              <a:ext cx="200025" cy="223837"/>
            </a:xfrm>
            <a:custGeom>
              <a:avLst/>
              <a:gdLst>
                <a:gd name="T0" fmla="*/ 2147483647 w 105"/>
                <a:gd name="T1" fmla="*/ 0 h 141"/>
                <a:gd name="T2" fmla="*/ 0 w 105"/>
                <a:gd name="T3" fmla="*/ 0 h 141"/>
                <a:gd name="T4" fmla="*/ 0 w 105"/>
                <a:gd name="T5" fmla="*/ 2147483647 h 141"/>
                <a:gd name="T6" fmla="*/ 0 60000 65536"/>
                <a:gd name="T7" fmla="*/ 0 60000 65536"/>
                <a:gd name="T8" fmla="*/ 0 60000 65536"/>
                <a:gd name="T9" fmla="*/ 0 w 105"/>
                <a:gd name="T10" fmla="*/ 0 h 141"/>
                <a:gd name="T11" fmla="*/ 105 w 105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141">
                  <a:moveTo>
                    <a:pt x="105" y="0"/>
                  </a:moveTo>
                  <a:lnTo>
                    <a:pt x="0" y="0"/>
                  </a:lnTo>
                  <a:lnTo>
                    <a:pt x="0" y="14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6273641" y="3142854"/>
              <a:ext cx="321128" cy="279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711491" y="2312896"/>
            <a:ext cx="33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6 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20916" y="2711041"/>
            <a:ext cx="945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8 cm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712771" y="1645952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712771" y="1882267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53821" y="1930119"/>
            <a:ext cx="2743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950896" y="1760842"/>
            <a:ext cx="581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12771" y="2103152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12771" y="2339467"/>
            <a:ext cx="361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753821" y="2387319"/>
            <a:ext cx="2743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798496" y="2218042"/>
            <a:ext cx="962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12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4065446" y="1287371"/>
            <a:ext cx="2926080" cy="292608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6458261" y="1727109"/>
            <a:ext cx="2011680" cy="201168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5483615" y="2693306"/>
            <a:ext cx="112792" cy="11279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7398045" y="2683662"/>
            <a:ext cx="112792" cy="11279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780335" y="1992107"/>
            <a:ext cx="673807" cy="745080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58775" y="1984351"/>
            <a:ext cx="1237233" cy="756730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80377" y="1972070"/>
            <a:ext cx="8926" cy="1505148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74130" y="2743693"/>
            <a:ext cx="1889914" cy="0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 bwMode="auto">
          <a:xfrm rot="10800000" flipH="1" flipV="1">
            <a:off x="1712771" y="2818327"/>
            <a:ext cx="2814877" cy="139512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perpendicular drawn from  the 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of a  circle to a chord, bisects the chord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Cloud 51"/>
          <p:cNvSpPr/>
          <p:nvPr/>
        </p:nvSpPr>
        <p:spPr bwMode="auto">
          <a:xfrm rot="10800000" flipH="1" flipV="1">
            <a:off x="1950896" y="3075213"/>
            <a:ext cx="2381438" cy="10421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OP is made up of OM and MP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OP = OM + MP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Cloud 54"/>
          <p:cNvSpPr/>
          <p:nvPr/>
        </p:nvSpPr>
        <p:spPr bwMode="auto">
          <a:xfrm rot="10800000" flipH="1" flipV="1">
            <a:off x="2279508" y="3063662"/>
            <a:ext cx="2127257" cy="7920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Now let us find OM and MP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Cloud 55"/>
          <p:cNvSpPr/>
          <p:nvPr/>
        </p:nvSpPr>
        <p:spPr bwMode="auto">
          <a:xfrm rot="10800000" flipH="1" flipV="1">
            <a:off x="2561016" y="2424503"/>
            <a:ext cx="1564240" cy="48506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OM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QR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91937" y="2513506"/>
            <a:ext cx="187128" cy="235634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5590571" y="2743803"/>
            <a:ext cx="1207756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775914" y="1967894"/>
            <a:ext cx="8926" cy="1505148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58"/>
          <p:cNvSpPr/>
          <p:nvPr/>
        </p:nvSpPr>
        <p:spPr bwMode="auto">
          <a:xfrm rot="10800000" flipH="1" flipV="1">
            <a:off x="2656786" y="1944429"/>
            <a:ext cx="1372699" cy="7920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OMQ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Cloud 59"/>
          <p:cNvSpPr/>
          <p:nvPr/>
        </p:nvSpPr>
        <p:spPr bwMode="auto">
          <a:xfrm rot="10800000" flipH="1" flipV="1">
            <a:off x="2403008" y="2604284"/>
            <a:ext cx="2210746" cy="12756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find OM using Pythagoras theorem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98998" y="1307398"/>
            <a:ext cx="161475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 :  OP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1" grpId="0" animBg="1"/>
      <p:bldP spid="61" grpId="1" animBg="1"/>
      <p:bldP spid="23" grpId="0" animBg="1"/>
      <p:bldP spid="23" grpId="1" animBg="1"/>
      <p:bldP spid="53" grpId="0" animBg="1"/>
      <p:bldP spid="53" grpId="1" animBg="1"/>
      <p:bldP spid="49" grpId="0" animBg="1"/>
      <p:bldP spid="49" grpId="1" animBg="1"/>
      <p:bldP spid="48" grpId="0" animBg="1"/>
      <p:bldP spid="48" grpId="1" animBg="1"/>
      <p:bldP spid="45" grpId="0" animBg="1"/>
      <p:bldP spid="45" grpId="1" animBg="1"/>
      <p:bldP spid="40" grpId="0" animBg="1"/>
      <p:bldP spid="40" grpId="1" animBg="1"/>
      <p:bldP spid="39" grpId="0" animBg="1"/>
      <p:bldP spid="39" grpId="1" animBg="1"/>
      <p:bldP spid="24" grpId="0"/>
      <p:bldP spid="25" grpId="0"/>
      <p:bldP spid="30" grpId="0"/>
      <p:bldP spid="31" grpId="0"/>
      <p:bldP spid="34" grpId="0"/>
      <p:bldP spid="35" grpId="0"/>
      <p:bldP spid="36" grpId="0"/>
      <p:bldP spid="38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 animBg="1"/>
      <p:bldP spid="51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  <p:bldP spid="26" grpId="0" animBg="1"/>
      <p:bldP spid="26" grpId="1" animBg="1"/>
      <p:bldP spid="59" grpId="0" animBg="1"/>
      <p:bldP spid="59" grpId="1" animBg="1"/>
      <p:bldP spid="60" grpId="0" animBg="1"/>
      <p:bldP spid="60" grpId="1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6235700" y="1066800"/>
            <a:ext cx="781050" cy="869950"/>
          </a:xfrm>
          <a:custGeom>
            <a:avLst/>
            <a:gdLst>
              <a:gd name="connsiteX0" fmla="*/ 0 w 781050"/>
              <a:gd name="connsiteY0" fmla="*/ 0 h 869950"/>
              <a:gd name="connsiteX1" fmla="*/ 6350 w 781050"/>
              <a:gd name="connsiteY1" fmla="*/ 869950 h 869950"/>
              <a:gd name="connsiteX2" fmla="*/ 781050 w 781050"/>
              <a:gd name="connsiteY2" fmla="*/ 869950 h 869950"/>
              <a:gd name="connsiteX3" fmla="*/ 0 w 781050"/>
              <a:gd name="connsiteY3" fmla="*/ 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" h="869950">
                <a:moveTo>
                  <a:pt x="0" y="0"/>
                </a:moveTo>
                <a:cubicBezTo>
                  <a:pt x="2117" y="289983"/>
                  <a:pt x="4233" y="579967"/>
                  <a:pt x="6350" y="869950"/>
                </a:cubicBezTo>
                <a:lnTo>
                  <a:pt x="781050" y="8699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33400" y="4307600"/>
            <a:ext cx="5810895" cy="547437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1315" y="663538"/>
            <a:ext cx="7906885" cy="382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QMP,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QMP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90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PQ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QM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+  MP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8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6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+ MP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	64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36 +  MP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64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-  36  =  MP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MP</a:t>
            </a:r>
            <a:r>
              <a:rPr lang="en-US" sz="1600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 =  28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endParaRPr lang="en-US" sz="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MP  =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endParaRPr lang="en-US" sz="9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MP  =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endParaRPr lang="en-US" sz="9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MP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	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OP  =  OM  +  MP    [O – M – P]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endParaRPr lang="en-US" sz="8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OP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 8  + 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429000" y="404812"/>
            <a:ext cx="4776994" cy="3081338"/>
            <a:chOff x="4161290" y="252412"/>
            <a:chExt cx="5773738" cy="3724275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7564890" y="1082675"/>
              <a:ext cx="0" cy="206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5956753" y="2112962"/>
              <a:ext cx="2563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4161290" y="252412"/>
              <a:ext cx="3724275" cy="3724275"/>
              <a:chOff x="1510" y="1166"/>
              <a:chExt cx="2346" cy="2346"/>
            </a:xfrm>
          </p:grpSpPr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1510" y="1166"/>
                <a:ext cx="2346" cy="23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2611" y="2299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7099753" y="685800"/>
              <a:ext cx="2835275" cy="2835275"/>
              <a:chOff x="3361" y="1439"/>
              <a:chExt cx="1786" cy="1786"/>
            </a:xfrm>
          </p:grpSpPr>
          <p:sp>
            <p:nvSpPr>
              <p:cNvPr id="9" name="Oval 12"/>
              <p:cNvSpPr>
                <a:spLocks noChangeArrowheads="1"/>
              </p:cNvSpPr>
              <p:nvPr/>
            </p:nvSpPr>
            <p:spPr bwMode="auto">
              <a:xfrm>
                <a:off x="3361" y="1439"/>
                <a:ext cx="1786" cy="17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auto">
              <a:xfrm>
                <a:off x="4215" y="2299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5955165" y="1058862"/>
              <a:ext cx="16002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5165" y="2116137"/>
              <a:ext cx="1604963" cy="1038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7574415" y="2116137"/>
              <a:ext cx="933450" cy="1042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7566478" y="1057275"/>
              <a:ext cx="960437" cy="105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540668" y="1817368"/>
              <a:ext cx="485775" cy="44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8542595" y="1852453"/>
              <a:ext cx="485775" cy="44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7364865" y="3173412"/>
              <a:ext cx="485775" cy="44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378993" y="585627"/>
              <a:ext cx="485775" cy="44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 rot="19372061">
              <a:off x="6179786" y="1251432"/>
              <a:ext cx="1021339" cy="334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10 cm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 rot="2783813">
              <a:off x="7826740" y="1340125"/>
              <a:ext cx="816276" cy="334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8 cm</a:t>
              </a: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7417253" y="1946275"/>
              <a:ext cx="147637" cy="169862"/>
            </a:xfrm>
            <a:custGeom>
              <a:avLst/>
              <a:gdLst>
                <a:gd name="T0" fmla="*/ 181 w 105"/>
                <a:gd name="T1" fmla="*/ 0 h 141"/>
                <a:gd name="T2" fmla="*/ 0 w 105"/>
                <a:gd name="T3" fmla="*/ 0 h 141"/>
                <a:gd name="T4" fmla="*/ 0 w 105"/>
                <a:gd name="T5" fmla="*/ 141 h 141"/>
                <a:gd name="T6" fmla="*/ 0 60000 65536"/>
                <a:gd name="T7" fmla="*/ 0 60000 65536"/>
                <a:gd name="T8" fmla="*/ 0 60000 65536"/>
                <a:gd name="T9" fmla="*/ 0 w 105"/>
                <a:gd name="T10" fmla="*/ 0 h 141"/>
                <a:gd name="T11" fmla="*/ 105 w 105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141">
                  <a:moveTo>
                    <a:pt x="105" y="0"/>
                  </a:moveTo>
                  <a:lnTo>
                    <a:pt x="0" y="0"/>
                  </a:lnTo>
                  <a:lnTo>
                    <a:pt x="0" y="14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7467861" y="2050648"/>
              <a:ext cx="485775" cy="409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510916" y="1535112"/>
              <a:ext cx="330200" cy="557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6 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636203" y="2062162"/>
              <a:ext cx="787400" cy="334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FF"/>
                  </a:solidFill>
                  <a:latin typeface="Bookman Old Style" panose="02050604050505020204" pitchFamily="18" charset="0"/>
                </a:rPr>
                <a:t>8 cm</a:t>
              </a:r>
            </a:p>
          </p:txBody>
        </p:sp>
      </p:grp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60840" y="4426228"/>
            <a:ext cx="832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The distance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between their </a:t>
            </a:r>
            <a:r>
              <a:rPr lang="en-US" sz="16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centres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is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00" y="2484251"/>
            <a:ext cx="437940" cy="252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</a:p>
        </p:txBody>
      </p:sp>
      <p:sp>
        <p:nvSpPr>
          <p:cNvPr id="36" name="Freeform 35"/>
          <p:cNvSpPr/>
          <p:nvPr/>
        </p:nvSpPr>
        <p:spPr>
          <a:xfrm>
            <a:off x="1796256" y="2454691"/>
            <a:ext cx="476246" cy="221456"/>
          </a:xfrm>
          <a:custGeom>
            <a:avLst/>
            <a:gdLst>
              <a:gd name="connsiteX0" fmla="*/ 502444 w 502444"/>
              <a:gd name="connsiteY0" fmla="*/ 0 h 233363"/>
              <a:gd name="connsiteX1" fmla="*/ 150019 w 502444"/>
              <a:gd name="connsiteY1" fmla="*/ 0 h 233363"/>
              <a:gd name="connsiteX2" fmla="*/ 64294 w 502444"/>
              <a:gd name="connsiteY2" fmla="*/ 233363 h 233363"/>
              <a:gd name="connsiteX3" fmla="*/ 0 w 502444"/>
              <a:gd name="connsiteY3" fmla="*/ 133350 h 233363"/>
              <a:gd name="connsiteX0" fmla="*/ 502444 w 502444"/>
              <a:gd name="connsiteY0" fmla="*/ 0 h 221456"/>
              <a:gd name="connsiteX1" fmla="*/ 150019 w 502444"/>
              <a:gd name="connsiteY1" fmla="*/ 0 h 221456"/>
              <a:gd name="connsiteX2" fmla="*/ 114566 w 502444"/>
              <a:gd name="connsiteY2" fmla="*/ 221456 h 221456"/>
              <a:gd name="connsiteX3" fmla="*/ 0 w 502444"/>
              <a:gd name="connsiteY3" fmla="*/ 133350 h 221456"/>
              <a:gd name="connsiteX0" fmla="*/ 432951 w 432951"/>
              <a:gd name="connsiteY0" fmla="*/ 0 h 221456"/>
              <a:gd name="connsiteX1" fmla="*/ 80526 w 432951"/>
              <a:gd name="connsiteY1" fmla="*/ 0 h 221456"/>
              <a:gd name="connsiteX2" fmla="*/ 45073 w 432951"/>
              <a:gd name="connsiteY2" fmla="*/ 221456 h 221456"/>
              <a:gd name="connsiteX3" fmla="*/ 0 w 432951"/>
              <a:gd name="connsiteY3" fmla="*/ 123825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51" h="221456">
                <a:moveTo>
                  <a:pt x="432951" y="0"/>
                </a:moveTo>
                <a:lnTo>
                  <a:pt x="80526" y="0"/>
                </a:lnTo>
                <a:lnTo>
                  <a:pt x="45073" y="221456"/>
                </a:lnTo>
                <a:lnTo>
                  <a:pt x="0" y="12382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61344" y="2914470"/>
            <a:ext cx="671979" cy="252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7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793937" y="2873837"/>
            <a:ext cx="766999" cy="243602"/>
          </a:xfrm>
          <a:custGeom>
            <a:avLst/>
            <a:gdLst>
              <a:gd name="connsiteX0" fmla="*/ 502444 w 502444"/>
              <a:gd name="connsiteY0" fmla="*/ 0 h 233363"/>
              <a:gd name="connsiteX1" fmla="*/ 150019 w 502444"/>
              <a:gd name="connsiteY1" fmla="*/ 0 h 233363"/>
              <a:gd name="connsiteX2" fmla="*/ 64294 w 502444"/>
              <a:gd name="connsiteY2" fmla="*/ 233363 h 233363"/>
              <a:gd name="connsiteX3" fmla="*/ 0 w 502444"/>
              <a:gd name="connsiteY3" fmla="*/ 133350 h 233363"/>
              <a:gd name="connsiteX0" fmla="*/ 502444 w 502444"/>
              <a:gd name="connsiteY0" fmla="*/ 0 h 221456"/>
              <a:gd name="connsiteX1" fmla="*/ 150019 w 502444"/>
              <a:gd name="connsiteY1" fmla="*/ 0 h 221456"/>
              <a:gd name="connsiteX2" fmla="*/ 114566 w 502444"/>
              <a:gd name="connsiteY2" fmla="*/ 221456 h 221456"/>
              <a:gd name="connsiteX3" fmla="*/ 0 w 502444"/>
              <a:gd name="connsiteY3" fmla="*/ 133350 h 221456"/>
              <a:gd name="connsiteX0" fmla="*/ 432951 w 432951"/>
              <a:gd name="connsiteY0" fmla="*/ 0 h 221456"/>
              <a:gd name="connsiteX1" fmla="*/ 80526 w 432951"/>
              <a:gd name="connsiteY1" fmla="*/ 0 h 221456"/>
              <a:gd name="connsiteX2" fmla="*/ 45073 w 432951"/>
              <a:gd name="connsiteY2" fmla="*/ 221456 h 221456"/>
              <a:gd name="connsiteX3" fmla="*/ 0 w 432951"/>
              <a:gd name="connsiteY3" fmla="*/ 123825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51" h="221456">
                <a:moveTo>
                  <a:pt x="432951" y="0"/>
                </a:moveTo>
                <a:lnTo>
                  <a:pt x="80526" y="0"/>
                </a:lnTo>
                <a:lnTo>
                  <a:pt x="45073" y="221456"/>
                </a:lnTo>
                <a:lnTo>
                  <a:pt x="0" y="12382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3336260"/>
            <a:ext cx="311304" cy="252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005449" y="3307227"/>
            <a:ext cx="432951" cy="221456"/>
          </a:xfrm>
          <a:custGeom>
            <a:avLst/>
            <a:gdLst>
              <a:gd name="connsiteX0" fmla="*/ 502444 w 502444"/>
              <a:gd name="connsiteY0" fmla="*/ 0 h 233363"/>
              <a:gd name="connsiteX1" fmla="*/ 150019 w 502444"/>
              <a:gd name="connsiteY1" fmla="*/ 0 h 233363"/>
              <a:gd name="connsiteX2" fmla="*/ 64294 w 502444"/>
              <a:gd name="connsiteY2" fmla="*/ 233363 h 233363"/>
              <a:gd name="connsiteX3" fmla="*/ 0 w 502444"/>
              <a:gd name="connsiteY3" fmla="*/ 133350 h 233363"/>
              <a:gd name="connsiteX0" fmla="*/ 502444 w 502444"/>
              <a:gd name="connsiteY0" fmla="*/ 0 h 221456"/>
              <a:gd name="connsiteX1" fmla="*/ 150019 w 502444"/>
              <a:gd name="connsiteY1" fmla="*/ 0 h 221456"/>
              <a:gd name="connsiteX2" fmla="*/ 114566 w 502444"/>
              <a:gd name="connsiteY2" fmla="*/ 221456 h 221456"/>
              <a:gd name="connsiteX3" fmla="*/ 0 w 502444"/>
              <a:gd name="connsiteY3" fmla="*/ 133350 h 221456"/>
              <a:gd name="connsiteX0" fmla="*/ 432951 w 432951"/>
              <a:gd name="connsiteY0" fmla="*/ 0 h 221456"/>
              <a:gd name="connsiteX1" fmla="*/ 80526 w 432951"/>
              <a:gd name="connsiteY1" fmla="*/ 0 h 221456"/>
              <a:gd name="connsiteX2" fmla="*/ 45073 w 432951"/>
              <a:gd name="connsiteY2" fmla="*/ 221456 h 221456"/>
              <a:gd name="connsiteX3" fmla="*/ 0 w 432951"/>
              <a:gd name="connsiteY3" fmla="*/ 123825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51" h="221456">
                <a:moveTo>
                  <a:pt x="432951" y="0"/>
                </a:moveTo>
                <a:lnTo>
                  <a:pt x="80526" y="0"/>
                </a:lnTo>
                <a:lnTo>
                  <a:pt x="45073" y="221456"/>
                </a:lnTo>
                <a:lnTo>
                  <a:pt x="0" y="12382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39641" y="3336260"/>
            <a:ext cx="311304" cy="252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Font typeface="Symbol" pitchFamily="18" charset="2"/>
              <a:buNone/>
              <a:tabLst>
                <a:tab pos="4651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96841" y="4031123"/>
            <a:ext cx="698759" cy="281410"/>
            <a:chOff x="1892041" y="3157540"/>
            <a:chExt cx="698759" cy="281410"/>
          </a:xfrm>
        </p:grpSpPr>
        <p:sp>
          <p:nvSpPr>
            <p:cNvPr id="42" name="Rectangle 41"/>
            <p:cNvSpPr/>
            <p:nvPr/>
          </p:nvSpPr>
          <p:spPr>
            <a:xfrm>
              <a:off x="2209800" y="3186573"/>
              <a:ext cx="311304" cy="252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157849" y="3157540"/>
              <a:ext cx="432951" cy="221456"/>
            </a:xfrm>
            <a:custGeom>
              <a:avLst/>
              <a:gdLst>
                <a:gd name="connsiteX0" fmla="*/ 502444 w 502444"/>
                <a:gd name="connsiteY0" fmla="*/ 0 h 233363"/>
                <a:gd name="connsiteX1" fmla="*/ 150019 w 502444"/>
                <a:gd name="connsiteY1" fmla="*/ 0 h 233363"/>
                <a:gd name="connsiteX2" fmla="*/ 64294 w 502444"/>
                <a:gd name="connsiteY2" fmla="*/ 233363 h 233363"/>
                <a:gd name="connsiteX3" fmla="*/ 0 w 502444"/>
                <a:gd name="connsiteY3" fmla="*/ 133350 h 233363"/>
                <a:gd name="connsiteX0" fmla="*/ 502444 w 502444"/>
                <a:gd name="connsiteY0" fmla="*/ 0 h 221456"/>
                <a:gd name="connsiteX1" fmla="*/ 150019 w 502444"/>
                <a:gd name="connsiteY1" fmla="*/ 0 h 221456"/>
                <a:gd name="connsiteX2" fmla="*/ 114566 w 502444"/>
                <a:gd name="connsiteY2" fmla="*/ 221456 h 221456"/>
                <a:gd name="connsiteX3" fmla="*/ 0 w 502444"/>
                <a:gd name="connsiteY3" fmla="*/ 133350 h 221456"/>
                <a:gd name="connsiteX0" fmla="*/ 432951 w 432951"/>
                <a:gd name="connsiteY0" fmla="*/ 0 h 221456"/>
                <a:gd name="connsiteX1" fmla="*/ 80526 w 432951"/>
                <a:gd name="connsiteY1" fmla="*/ 0 h 221456"/>
                <a:gd name="connsiteX2" fmla="*/ 45073 w 432951"/>
                <a:gd name="connsiteY2" fmla="*/ 221456 h 221456"/>
                <a:gd name="connsiteX3" fmla="*/ 0 w 432951"/>
                <a:gd name="connsiteY3" fmla="*/ 123825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951" h="221456">
                  <a:moveTo>
                    <a:pt x="432951" y="0"/>
                  </a:moveTo>
                  <a:lnTo>
                    <a:pt x="80526" y="0"/>
                  </a:lnTo>
                  <a:lnTo>
                    <a:pt x="45073" y="221456"/>
                  </a:lnTo>
                  <a:lnTo>
                    <a:pt x="0" y="1238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92041" y="3186573"/>
              <a:ext cx="311304" cy="252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33564" y="4398545"/>
            <a:ext cx="1642309" cy="371708"/>
            <a:chOff x="4733564" y="4096458"/>
            <a:chExt cx="1642309" cy="371708"/>
          </a:xfrm>
        </p:grpSpPr>
        <p:sp>
          <p:nvSpPr>
            <p:cNvPr id="47" name="Rectangle 46"/>
            <p:cNvSpPr/>
            <p:nvPr/>
          </p:nvSpPr>
          <p:spPr>
            <a:xfrm>
              <a:off x="5467357" y="4215417"/>
              <a:ext cx="320922" cy="215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441631" y="4178833"/>
              <a:ext cx="318836" cy="211931"/>
            </a:xfrm>
            <a:custGeom>
              <a:avLst/>
              <a:gdLst>
                <a:gd name="connsiteX0" fmla="*/ 502444 w 502444"/>
                <a:gd name="connsiteY0" fmla="*/ 0 h 233363"/>
                <a:gd name="connsiteX1" fmla="*/ 150019 w 502444"/>
                <a:gd name="connsiteY1" fmla="*/ 0 h 233363"/>
                <a:gd name="connsiteX2" fmla="*/ 64294 w 502444"/>
                <a:gd name="connsiteY2" fmla="*/ 233363 h 233363"/>
                <a:gd name="connsiteX3" fmla="*/ 0 w 502444"/>
                <a:gd name="connsiteY3" fmla="*/ 133350 h 233363"/>
                <a:gd name="connsiteX0" fmla="*/ 502444 w 502444"/>
                <a:gd name="connsiteY0" fmla="*/ 0 h 221456"/>
                <a:gd name="connsiteX1" fmla="*/ 150019 w 502444"/>
                <a:gd name="connsiteY1" fmla="*/ 0 h 221456"/>
                <a:gd name="connsiteX2" fmla="*/ 114566 w 502444"/>
                <a:gd name="connsiteY2" fmla="*/ 221456 h 221456"/>
                <a:gd name="connsiteX3" fmla="*/ 0 w 502444"/>
                <a:gd name="connsiteY3" fmla="*/ 133350 h 221456"/>
                <a:gd name="connsiteX0" fmla="*/ 432951 w 432951"/>
                <a:gd name="connsiteY0" fmla="*/ 0 h 221456"/>
                <a:gd name="connsiteX1" fmla="*/ 80526 w 432951"/>
                <a:gd name="connsiteY1" fmla="*/ 0 h 221456"/>
                <a:gd name="connsiteX2" fmla="*/ 45073 w 432951"/>
                <a:gd name="connsiteY2" fmla="*/ 221456 h 221456"/>
                <a:gd name="connsiteX3" fmla="*/ 0 w 432951"/>
                <a:gd name="connsiteY3" fmla="*/ 123825 h 221456"/>
                <a:gd name="connsiteX0" fmla="*/ 471302 w 471302"/>
                <a:gd name="connsiteY0" fmla="*/ 0 h 221456"/>
                <a:gd name="connsiteX1" fmla="*/ 118877 w 471302"/>
                <a:gd name="connsiteY1" fmla="*/ 0 h 221456"/>
                <a:gd name="connsiteX2" fmla="*/ 83424 w 471302"/>
                <a:gd name="connsiteY2" fmla="*/ 221456 h 221456"/>
                <a:gd name="connsiteX3" fmla="*/ 0 w 471302"/>
                <a:gd name="connsiteY3" fmla="*/ 142875 h 221456"/>
                <a:gd name="connsiteX0" fmla="*/ 471302 w 471302"/>
                <a:gd name="connsiteY0" fmla="*/ 0 h 211931"/>
                <a:gd name="connsiteX1" fmla="*/ 118877 w 471302"/>
                <a:gd name="connsiteY1" fmla="*/ 0 h 211931"/>
                <a:gd name="connsiteX2" fmla="*/ 45075 w 471302"/>
                <a:gd name="connsiteY2" fmla="*/ 211931 h 211931"/>
                <a:gd name="connsiteX3" fmla="*/ 0 w 471302"/>
                <a:gd name="connsiteY3" fmla="*/ 142875 h 211931"/>
                <a:gd name="connsiteX0" fmla="*/ 513488 w 513488"/>
                <a:gd name="connsiteY0" fmla="*/ 0 h 211931"/>
                <a:gd name="connsiteX1" fmla="*/ 161063 w 513488"/>
                <a:gd name="connsiteY1" fmla="*/ 0 h 211931"/>
                <a:gd name="connsiteX2" fmla="*/ 87261 w 513488"/>
                <a:gd name="connsiteY2" fmla="*/ 211931 h 211931"/>
                <a:gd name="connsiteX3" fmla="*/ 0 w 513488"/>
                <a:gd name="connsiteY3" fmla="*/ 147637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488" h="211931">
                  <a:moveTo>
                    <a:pt x="513488" y="0"/>
                  </a:moveTo>
                  <a:lnTo>
                    <a:pt x="161063" y="0"/>
                  </a:lnTo>
                  <a:lnTo>
                    <a:pt x="87261" y="211931"/>
                  </a:lnTo>
                  <a:lnTo>
                    <a:pt x="0" y="147637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65478" y="4206096"/>
              <a:ext cx="320922" cy="215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69137" y="4207261"/>
              <a:ext cx="514885" cy="2609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+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Double Bracket 50"/>
            <p:cNvSpPr/>
            <p:nvPr/>
          </p:nvSpPr>
          <p:spPr>
            <a:xfrm>
              <a:off x="4733564" y="4096458"/>
              <a:ext cx="1133836" cy="327164"/>
            </a:xfrm>
            <a:prstGeom prst="bracketPair">
              <a:avLst>
                <a:gd name="adj" fmla="val 2976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7400" y="4170136"/>
              <a:ext cx="508473" cy="2609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buFont typeface="Symbol" pitchFamily="18" charset="2"/>
                <a:buNone/>
                <a:tabLst>
                  <a:tab pos="4651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Cloud 45"/>
          <p:cNvSpPr/>
          <p:nvPr/>
        </p:nvSpPr>
        <p:spPr bwMode="auto">
          <a:xfrm rot="10800000" flipH="1" flipV="1">
            <a:off x="1861344" y="904818"/>
            <a:ext cx="1372699" cy="7920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QMP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42470" y="1791856"/>
            <a:ext cx="164424" cy="15209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Cloud 54"/>
          <p:cNvSpPr/>
          <p:nvPr/>
        </p:nvSpPr>
        <p:spPr bwMode="auto">
          <a:xfrm rot="10800000" flipH="1" flipV="1">
            <a:off x="1390450" y="1816384"/>
            <a:ext cx="2559605" cy="11596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use Pythagoras theorem to find MP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472" y="235535"/>
            <a:ext cx="161475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 :  OP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Straight Connector 56"/>
          <p:cNvCxnSpPr>
            <a:endCxn id="13" idx="0"/>
          </p:cNvCxnSpPr>
          <p:nvPr/>
        </p:nvCxnSpPr>
        <p:spPr>
          <a:xfrm flipV="1">
            <a:off x="4883462" y="1946794"/>
            <a:ext cx="2141746" cy="3669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34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6" grpId="0" animBg="1"/>
      <p:bldP spid="46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16356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MODULE 39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59942" y="2843457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[from (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)]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864350" y="705595"/>
            <a:ext cx="1831975" cy="1819275"/>
          </a:xfrm>
          <a:custGeom>
            <a:avLst/>
            <a:gdLst>
              <a:gd name="connsiteX0" fmla="*/ 911225 w 1831975"/>
              <a:gd name="connsiteY0" fmla="*/ 1819275 h 1819275"/>
              <a:gd name="connsiteX1" fmla="*/ 104775 w 1831975"/>
              <a:gd name="connsiteY1" fmla="*/ 1362075 h 1819275"/>
              <a:gd name="connsiteX2" fmla="*/ 6350 w 1831975"/>
              <a:gd name="connsiteY2" fmla="*/ 1114425 h 1819275"/>
              <a:gd name="connsiteX3" fmla="*/ 0 w 1831975"/>
              <a:gd name="connsiteY3" fmla="*/ 781050 h 1819275"/>
              <a:gd name="connsiteX4" fmla="*/ 82550 w 1831975"/>
              <a:gd name="connsiteY4" fmla="*/ 520700 h 1819275"/>
              <a:gd name="connsiteX5" fmla="*/ 276225 w 1831975"/>
              <a:gd name="connsiteY5" fmla="*/ 241300 h 1819275"/>
              <a:gd name="connsiteX6" fmla="*/ 498475 w 1831975"/>
              <a:gd name="connsiteY6" fmla="*/ 82550 h 1819275"/>
              <a:gd name="connsiteX7" fmla="*/ 717550 w 1831975"/>
              <a:gd name="connsiteY7" fmla="*/ 6350 h 1819275"/>
              <a:gd name="connsiteX8" fmla="*/ 981075 w 1831975"/>
              <a:gd name="connsiteY8" fmla="*/ 0 h 1819275"/>
              <a:gd name="connsiteX9" fmla="*/ 1254125 w 1831975"/>
              <a:gd name="connsiteY9" fmla="*/ 66675 h 1819275"/>
              <a:gd name="connsiteX10" fmla="*/ 1485900 w 1831975"/>
              <a:gd name="connsiteY10" fmla="*/ 196850 h 1819275"/>
              <a:gd name="connsiteX11" fmla="*/ 1673225 w 1831975"/>
              <a:gd name="connsiteY11" fmla="*/ 396875 h 1819275"/>
              <a:gd name="connsiteX12" fmla="*/ 1793875 w 1831975"/>
              <a:gd name="connsiteY12" fmla="*/ 663575 h 1819275"/>
              <a:gd name="connsiteX13" fmla="*/ 1831975 w 1831975"/>
              <a:gd name="connsiteY13" fmla="*/ 920750 h 1819275"/>
              <a:gd name="connsiteX14" fmla="*/ 1793875 w 1831975"/>
              <a:gd name="connsiteY14" fmla="*/ 1146175 h 1819275"/>
              <a:gd name="connsiteX15" fmla="*/ 1724025 w 1831975"/>
              <a:gd name="connsiteY15" fmla="*/ 1336675 h 1819275"/>
              <a:gd name="connsiteX16" fmla="*/ 1597025 w 1831975"/>
              <a:gd name="connsiteY16" fmla="*/ 1520825 h 1819275"/>
              <a:gd name="connsiteX17" fmla="*/ 1422400 w 1831975"/>
              <a:gd name="connsiteY17" fmla="*/ 1670050 h 1819275"/>
              <a:gd name="connsiteX18" fmla="*/ 1222375 w 1831975"/>
              <a:gd name="connsiteY18" fmla="*/ 1774825 h 1819275"/>
              <a:gd name="connsiteX19" fmla="*/ 1031875 w 1831975"/>
              <a:gd name="connsiteY19" fmla="*/ 1819275 h 1819275"/>
              <a:gd name="connsiteX20" fmla="*/ 911225 w 1831975"/>
              <a:gd name="connsiteY20" fmla="*/ 1819275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1975" h="1819275">
                <a:moveTo>
                  <a:pt x="911225" y="1819275"/>
                </a:moveTo>
                <a:lnTo>
                  <a:pt x="104775" y="1362075"/>
                </a:lnTo>
                <a:lnTo>
                  <a:pt x="6350" y="1114425"/>
                </a:lnTo>
                <a:lnTo>
                  <a:pt x="0" y="781050"/>
                </a:lnTo>
                <a:lnTo>
                  <a:pt x="82550" y="520700"/>
                </a:lnTo>
                <a:lnTo>
                  <a:pt x="276225" y="241300"/>
                </a:lnTo>
                <a:lnTo>
                  <a:pt x="498475" y="82550"/>
                </a:lnTo>
                <a:lnTo>
                  <a:pt x="717550" y="6350"/>
                </a:lnTo>
                <a:lnTo>
                  <a:pt x="981075" y="0"/>
                </a:lnTo>
                <a:lnTo>
                  <a:pt x="1254125" y="66675"/>
                </a:lnTo>
                <a:lnTo>
                  <a:pt x="1485900" y="196850"/>
                </a:lnTo>
                <a:lnTo>
                  <a:pt x="1673225" y="396875"/>
                </a:lnTo>
                <a:lnTo>
                  <a:pt x="1793875" y="663575"/>
                </a:lnTo>
                <a:lnTo>
                  <a:pt x="1831975" y="920750"/>
                </a:lnTo>
                <a:lnTo>
                  <a:pt x="1793875" y="1146175"/>
                </a:lnTo>
                <a:lnTo>
                  <a:pt x="1724025" y="1336675"/>
                </a:lnTo>
                <a:lnTo>
                  <a:pt x="1597025" y="1520825"/>
                </a:lnTo>
                <a:lnTo>
                  <a:pt x="1422400" y="1670050"/>
                </a:lnTo>
                <a:lnTo>
                  <a:pt x="1222375" y="1774825"/>
                </a:lnTo>
                <a:lnTo>
                  <a:pt x="1031875" y="1819275"/>
                </a:lnTo>
                <a:lnTo>
                  <a:pt x="911225" y="18192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364371" y="173690"/>
            <a:ext cx="1789667" cy="27432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54510" y="178292"/>
            <a:ext cx="3785089" cy="27432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28112" y="3733537"/>
            <a:ext cx="731520" cy="27432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65760" y="3322057"/>
            <a:ext cx="1554480" cy="27432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57600" y="461806"/>
            <a:ext cx="1097280" cy="274320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17733" y="776890"/>
            <a:ext cx="2690015" cy="302281"/>
          </a:xfrm>
          <a:prstGeom prst="roundRect">
            <a:avLst/>
          </a:prstGeom>
          <a:solidFill>
            <a:srgbClr val="33CC33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385758" y="816467"/>
            <a:ext cx="604562" cy="206101"/>
          </a:xfrm>
          <a:prstGeom prst="roundRect">
            <a:avLst/>
          </a:prstGeom>
          <a:solidFill>
            <a:srgbClr val="FFFF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flipH="1" flipV="1">
            <a:off x="8084031" y="1617455"/>
            <a:ext cx="914400" cy="914400"/>
          </a:xfrm>
          <a:prstGeom prst="arc">
            <a:avLst>
              <a:gd name="adj1" fmla="val 19773846"/>
              <a:gd name="adj2" fmla="val 21599396"/>
            </a:avLst>
          </a:prstGeom>
          <a:solidFill>
            <a:srgbClr val="00FF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5745480" y="2970005"/>
            <a:ext cx="914400" cy="914400"/>
          </a:xfrm>
          <a:prstGeom prst="arc">
            <a:avLst>
              <a:gd name="adj1" fmla="val 18012738"/>
              <a:gd name="adj2" fmla="val 19793440"/>
            </a:avLst>
          </a:prstGeom>
          <a:solidFill>
            <a:srgbClr val="FFC0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6007" y="766968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HINT : Prove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CQA </a:t>
            </a:r>
            <a:r>
              <a:rPr lang="en-US" sz="1400" dirty="0" smtClean="0">
                <a:solidFill>
                  <a:prstClr val="black"/>
                </a:solidFill>
                <a:latin typeface="Cambria Math"/>
                <a:ea typeface="Cambria Math"/>
              </a:rPr>
              <a:t>≅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CAQ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" y="123478"/>
            <a:ext cx="907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is an equilateral triangle. Bisector 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 intersects circumcircle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ABC in point P. Prove that CQ = CA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04858" y="331580"/>
            <a:ext cx="2865816" cy="3399408"/>
            <a:chOff x="6004858" y="727710"/>
            <a:chExt cx="2865816" cy="3399408"/>
          </a:xfrm>
        </p:grpSpPr>
        <p:sp>
          <p:nvSpPr>
            <p:cNvPr id="6" name="Oval 5"/>
            <p:cNvSpPr/>
            <p:nvPr/>
          </p:nvSpPr>
          <p:spPr>
            <a:xfrm>
              <a:off x="6858019" y="1097280"/>
              <a:ext cx="1828800" cy="1828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7772419" y="1097280"/>
              <a:ext cx="789432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79939" y="2466975"/>
              <a:ext cx="15819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H="1">
              <a:off x="6979939" y="1097280"/>
              <a:ext cx="792480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187459" y="2466975"/>
              <a:ext cx="792480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187459" y="2466975"/>
              <a:ext cx="2374392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6" idx="4"/>
            </p:cNvCxnSpPr>
            <p:nvPr/>
          </p:nvCxnSpPr>
          <p:spPr>
            <a:xfrm>
              <a:off x="7770895" y="1103530"/>
              <a:ext cx="1524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594706" y="72771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5700" y="224604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19296" y="22823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3666" y="293187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04858" y="375778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1440" y="100584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b="1" i="1" dirty="0" smtClean="0">
                <a:solidFill>
                  <a:srgbClr val="660066"/>
                </a:solidFill>
                <a:latin typeface="Book Antiqua" pitchFamily="18" charset="0"/>
              </a:rPr>
              <a:t>Proof :</a:t>
            </a:r>
            <a:endParaRPr lang="en-US" b="1" i="1" dirty="0">
              <a:solidFill>
                <a:srgbClr val="660066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" y="12801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ABC is an equilateral triangle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BCA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CAB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 = 60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62497"/>
              </p:ext>
            </p:extLst>
          </p:nvPr>
        </p:nvGraphicFramePr>
        <p:xfrm>
          <a:off x="1518857" y="3305893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7" name="Equation" r:id="rId3" imgW="406080" imgH="279360" progId="Equation.DSMT4">
                  <p:embed/>
                </p:oleObj>
              </mc:Choice>
              <mc:Fallback>
                <p:oleObj name="Equation" r:id="rId3" imgW="406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857" y="3305893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64655" y="3600930"/>
            <a:ext cx="1911101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CBP </a:t>
            </a:r>
            <a:r>
              <a:rPr lang="en-US" dirty="0" smtClean="0">
                <a:solidFill>
                  <a:prstClr val="black"/>
                </a:solidFill>
                <a:latin typeface="Cambria Math"/>
                <a:ea typeface="Cambria Math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CAP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CAP = 30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CAQ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60683" y="1858113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[Angle of equilateral triangle]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94888"/>
              </p:ext>
            </p:extLst>
          </p:nvPr>
        </p:nvGraphicFramePr>
        <p:xfrm>
          <a:off x="3563888" y="1642427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Equation" r:id="rId5" imgW="457200" imgH="279360" progId="Equation.DSMT4">
                  <p:embed/>
                </p:oleObj>
              </mc:Choice>
              <mc:Fallback>
                <p:oleObj name="Equation" r:id="rId5" imgW="457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642427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3163846" y="2276565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∵ Ray BP bisects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ABC]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34618"/>
              </p:ext>
            </p:extLst>
          </p:nvPr>
        </p:nvGraphicFramePr>
        <p:xfrm>
          <a:off x="2344316" y="4654882"/>
          <a:ext cx="571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Equation" r:id="rId7" imgW="571320" imgH="279360" progId="Equation.DSMT4">
                  <p:embed/>
                </p:oleObj>
              </mc:Choice>
              <mc:Fallback>
                <p:oleObj name="Equation" r:id="rId7" imgW="571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316" y="4654882"/>
                        <a:ext cx="571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3148018" y="4578682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A–P–Q]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13040"/>
              </p:ext>
            </p:extLst>
          </p:nvPr>
        </p:nvGraphicFramePr>
        <p:xfrm>
          <a:off x="2292084" y="3357880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0" name="Equation" r:id="rId9" imgW="520560" imgH="279360" progId="Equation.DSMT4">
                  <p:embed/>
                </p:oleObj>
              </mc:Choice>
              <mc:Fallback>
                <p:oleObj name="Equation" r:id="rId9" imgW="520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084" y="3357880"/>
                        <a:ext cx="520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96885"/>
              </p:ext>
            </p:extLst>
          </p:nvPr>
        </p:nvGraphicFramePr>
        <p:xfrm>
          <a:off x="2282912" y="3744213"/>
          <a:ext cx="59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11" imgW="596880" imgH="279360" progId="Equation.DSMT4">
                  <p:embed/>
                </p:oleObj>
              </mc:Choice>
              <mc:Fallback>
                <p:oleObj name="Equation" r:id="rId11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912" y="3744213"/>
                        <a:ext cx="596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/>
          <p:cNvSpPr/>
          <p:nvPr/>
        </p:nvSpPr>
        <p:spPr>
          <a:xfrm>
            <a:off x="3156102" y="364362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[Angles in the same segment]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79939" y="701150"/>
            <a:ext cx="1581912" cy="1369695"/>
            <a:chOff x="7132339" y="1249680"/>
            <a:chExt cx="1581912" cy="1369695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42" name="Straight Connector 41"/>
            <p:cNvCxnSpPr/>
            <p:nvPr/>
          </p:nvCxnSpPr>
          <p:spPr>
            <a:xfrm>
              <a:off x="7924819" y="1249680"/>
              <a:ext cx="789432" cy="1369695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132339" y="2619375"/>
              <a:ext cx="1581912" cy="0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132339" y="1249680"/>
              <a:ext cx="792480" cy="1369695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loud 45"/>
          <p:cNvSpPr/>
          <p:nvPr/>
        </p:nvSpPr>
        <p:spPr bwMode="auto">
          <a:xfrm>
            <a:off x="1925765" y="1059582"/>
            <a:ext cx="3612350" cy="88909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04007" y="1173938"/>
            <a:ext cx="332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Are CQ and CA sides of one triangle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18496" y="117995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Yes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82903" y="1497103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CQA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Cloud 49"/>
          <p:cNvSpPr/>
          <p:nvPr/>
        </p:nvSpPr>
        <p:spPr bwMode="auto">
          <a:xfrm>
            <a:off x="2912671" y="2745031"/>
            <a:ext cx="3119415" cy="103348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7464" y="2926080"/>
            <a:ext cx="263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When we will get CQ and CA equal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1561" y="3064579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If</a:t>
            </a:r>
            <a:r>
              <a:rPr lang="en-IN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</a:t>
            </a: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CQA</a:t>
            </a:r>
            <a:r>
              <a:rPr lang="en-IN" b="1" dirty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≅ </a:t>
            </a: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CAQ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95160" y="179843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01000" y="179843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>
            <a:off x="2559326" y="1763957"/>
            <a:ext cx="3300379" cy="158538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93246" y="1968009"/>
            <a:ext cx="268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measure of each angle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of an equilateral triangle ?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63894" y="239313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60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o</a:t>
            </a:r>
            <a:endParaRPr lang="en-US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979939" y="2070845"/>
            <a:ext cx="1581912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87459" y="2070845"/>
            <a:ext cx="792480" cy="136969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187459" y="2070845"/>
            <a:ext cx="2374392" cy="136969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70895" y="708572"/>
            <a:ext cx="1524" cy="18288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635240" y="975470"/>
            <a:ext cx="91440" cy="91440"/>
            <a:chOff x="8541231" y="1173938"/>
            <a:chExt cx="91440" cy="9144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8541231" y="1173938"/>
              <a:ext cx="91440" cy="914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8541231" y="1173938"/>
              <a:ext cx="91440" cy="914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818120" y="975470"/>
            <a:ext cx="91440" cy="91440"/>
            <a:chOff x="8541231" y="1173938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8541231" y="1173938"/>
              <a:ext cx="91440" cy="914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541231" y="1173938"/>
              <a:ext cx="91440" cy="914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424928" y="106691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8392" y="106691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35064" y="99886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32110" y="201495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39664" y="4156159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[From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ii) and (iii)]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7775892" y="2064951"/>
            <a:ext cx="789432" cy="46484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95160" y="2070721"/>
            <a:ext cx="793121" cy="45861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loud 106"/>
          <p:cNvSpPr/>
          <p:nvPr/>
        </p:nvSpPr>
        <p:spPr bwMode="auto">
          <a:xfrm>
            <a:off x="3197481" y="1218261"/>
            <a:ext cx="2130603" cy="93953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CAP lies in the major segment CAP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991350" y="708770"/>
            <a:ext cx="787400" cy="1816100"/>
          </a:xfrm>
          <a:custGeom>
            <a:avLst/>
            <a:gdLst>
              <a:gd name="connsiteX0" fmla="*/ 0 w 787400"/>
              <a:gd name="connsiteY0" fmla="*/ 1365250 h 1816100"/>
              <a:gd name="connsiteX1" fmla="*/ 774700 w 787400"/>
              <a:gd name="connsiteY1" fmla="*/ 0 h 1816100"/>
              <a:gd name="connsiteX2" fmla="*/ 787400 w 787400"/>
              <a:gd name="connsiteY2" fmla="*/ 181610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816100">
                <a:moveTo>
                  <a:pt x="0" y="1365250"/>
                </a:moveTo>
                <a:lnTo>
                  <a:pt x="774700" y="0"/>
                </a:lnTo>
                <a:cubicBezTo>
                  <a:pt x="778933" y="605367"/>
                  <a:pt x="783167" y="1210733"/>
                  <a:pt x="787400" y="1816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4" name="Cloud 113"/>
          <p:cNvSpPr/>
          <p:nvPr/>
        </p:nvSpPr>
        <p:spPr bwMode="auto">
          <a:xfrm>
            <a:off x="3022334" y="2077479"/>
            <a:ext cx="2578029" cy="11368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Also, 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CBP lies in the same major segment CAP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Cloud 114"/>
          <p:cNvSpPr/>
          <p:nvPr/>
        </p:nvSpPr>
        <p:spPr bwMode="auto">
          <a:xfrm>
            <a:off x="3167451" y="1392964"/>
            <a:ext cx="2578029" cy="11368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know that angles in the same segment are equal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Cloud 115"/>
          <p:cNvSpPr/>
          <p:nvPr/>
        </p:nvSpPr>
        <p:spPr bwMode="auto">
          <a:xfrm>
            <a:off x="3448846" y="2437840"/>
            <a:ext cx="1936912" cy="77647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CBP = 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CAP 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Cloud 116"/>
          <p:cNvSpPr/>
          <p:nvPr/>
        </p:nvSpPr>
        <p:spPr bwMode="auto">
          <a:xfrm>
            <a:off x="4185481" y="1328520"/>
            <a:ext cx="2130603" cy="77647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CP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7544" y="231043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CBP =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67544" y="285049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CBP =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3113" y="32745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CBP =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-508" y="285049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-508" y="327455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446019" y="2166414"/>
            <a:ext cx="497689" cy="630652"/>
            <a:chOff x="1446019" y="2166414"/>
            <a:chExt cx="497689" cy="630652"/>
          </a:xfrm>
        </p:grpSpPr>
        <p:sp>
          <p:nvSpPr>
            <p:cNvPr id="81" name="TextBox 80"/>
            <p:cNvSpPr txBox="1"/>
            <p:nvPr/>
          </p:nvSpPr>
          <p:spPr>
            <a:xfrm>
              <a:off x="1446019" y="2166414"/>
              <a:ext cx="49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IN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560538" y="2495096"/>
              <a:ext cx="2336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446019" y="2427734"/>
              <a:ext cx="49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IN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794195" y="2310430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</a:t>
            </a:r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439652" y="2731004"/>
            <a:ext cx="497689" cy="630652"/>
            <a:chOff x="1446019" y="2166414"/>
            <a:chExt cx="497689" cy="630652"/>
          </a:xfrm>
        </p:grpSpPr>
        <p:sp>
          <p:nvSpPr>
            <p:cNvPr id="123" name="TextBox 122"/>
            <p:cNvSpPr txBox="1"/>
            <p:nvPr/>
          </p:nvSpPr>
          <p:spPr>
            <a:xfrm>
              <a:off x="1446019" y="2166414"/>
              <a:ext cx="49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IN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560538" y="2495096"/>
              <a:ext cx="2336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446019" y="2427734"/>
              <a:ext cx="49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IN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787828" y="2843457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× 60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58" grpId="0" animBg="1"/>
      <p:bldP spid="58" grpId="1" animBg="1"/>
      <p:bldP spid="105" grpId="0" animBg="1"/>
      <p:bldP spid="105" grpId="1" animBg="1"/>
      <p:bldP spid="104" grpId="0" animBg="1"/>
      <p:bldP spid="104" grpId="1" animBg="1"/>
      <p:bldP spid="110" grpId="0" animBg="1"/>
      <p:bldP spid="110" grpId="1" animBg="1"/>
      <p:bldP spid="111" grpId="0" animBg="1"/>
      <p:bldP spid="111" grpId="1" animBg="1"/>
      <p:bldP spid="32" grpId="0" animBg="1"/>
      <p:bldP spid="32" grpId="1" animBg="1"/>
      <p:bldP spid="53" grpId="0" animBg="1"/>
      <p:bldP spid="99" grpId="0" animBg="1"/>
      <p:bldP spid="99" grpId="1" animBg="1"/>
      <p:bldP spid="69" grpId="0" animBg="1"/>
      <p:bldP spid="69" grpId="1" animBg="1"/>
      <p:bldP spid="69" grpId="2" animBg="1"/>
      <p:bldP spid="68" grpId="0" animBg="1"/>
      <p:bldP spid="68" grpId="1" animBg="1"/>
      <p:bldP spid="54" grpId="0"/>
      <p:bldP spid="38" grpId="0"/>
      <p:bldP spid="39" grpId="0"/>
      <p:bldP spid="40" grpId="0"/>
      <p:bldP spid="46" grpId="0" animBg="1"/>
      <p:bldP spid="46" grpId="1" animBg="1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0" grpId="1" animBg="1"/>
      <p:bldP spid="51" grpId="0"/>
      <p:bldP spid="51" grpId="1"/>
      <p:bldP spid="52" grpId="0"/>
      <p:bldP spid="52" grpId="1"/>
      <p:bldP spid="56" grpId="0"/>
      <p:bldP spid="57" grpId="0"/>
      <p:bldP spid="61" grpId="0" animBg="1"/>
      <p:bldP spid="61" grpId="1" animBg="1"/>
      <p:bldP spid="62" grpId="0"/>
      <p:bldP spid="62" grpId="1"/>
      <p:bldP spid="63" grpId="0"/>
      <p:bldP spid="63" grpId="1"/>
      <p:bldP spid="79" grpId="0"/>
      <p:bldP spid="80" grpId="0"/>
      <p:bldP spid="55" grpId="0"/>
      <p:bldP spid="55" grpId="1"/>
      <p:bldP spid="112" grpId="0"/>
      <p:bldP spid="113" grpId="0"/>
      <p:bldP spid="107" grpId="0" animBg="1"/>
      <p:bldP spid="107" grpId="1" animBg="1"/>
      <p:bldP spid="59" grpId="0" animBg="1"/>
      <p:bldP spid="59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71" grpId="0"/>
      <p:bldP spid="118" grpId="0"/>
      <p:bldP spid="119" grpId="0"/>
      <p:bldP spid="72" grpId="0"/>
      <p:bldP spid="120" grpId="0"/>
      <p:bldP spid="8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15063" y="2833688"/>
            <a:ext cx="2343150" cy="1371600"/>
          </a:xfrm>
          <a:custGeom>
            <a:avLst/>
            <a:gdLst>
              <a:gd name="connsiteX0" fmla="*/ 0 w 2343150"/>
              <a:gd name="connsiteY0" fmla="*/ 1371600 h 1371600"/>
              <a:gd name="connsiteX1" fmla="*/ 2343150 w 2343150"/>
              <a:gd name="connsiteY1" fmla="*/ 9525 h 1371600"/>
              <a:gd name="connsiteX2" fmla="*/ 785812 w 2343150"/>
              <a:gd name="connsiteY2" fmla="*/ 0 h 1371600"/>
              <a:gd name="connsiteX3" fmla="*/ 0 w 234315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50" h="1371600">
                <a:moveTo>
                  <a:pt x="0" y="1371600"/>
                </a:moveTo>
                <a:lnTo>
                  <a:pt x="2343150" y="9525"/>
                </a:lnTo>
                <a:lnTo>
                  <a:pt x="785812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14400" y="1538640"/>
            <a:ext cx="1600200" cy="274320"/>
          </a:xfrm>
          <a:prstGeom prst="roundRect">
            <a:avLst/>
          </a:prstGeom>
          <a:solidFill>
            <a:srgbClr val="00B0F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3588" y="149163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CAQ =  30</a:t>
            </a:r>
            <a:r>
              <a:rPr lang="en-US" baseline="42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    …(iv)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26720" y="3428688"/>
            <a:ext cx="1554480" cy="274320"/>
          </a:xfrm>
          <a:prstGeom prst="roundRect">
            <a:avLst/>
          </a:prstGeom>
          <a:solidFill>
            <a:srgbClr val="00B0F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05295" y="2147478"/>
            <a:ext cx="947547" cy="274320"/>
          </a:xfrm>
          <a:prstGeom prst="roundRect">
            <a:avLst/>
          </a:prstGeom>
          <a:solidFill>
            <a:srgbClr val="00B0F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14147" y="2153991"/>
            <a:ext cx="724306" cy="268915"/>
          </a:xfrm>
          <a:prstGeom prst="roundRect">
            <a:avLst/>
          </a:prstGeom>
          <a:solidFill>
            <a:srgbClr val="FFFF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015482" y="1248953"/>
            <a:ext cx="417269" cy="274320"/>
          </a:xfrm>
          <a:prstGeom prst="roundRect">
            <a:avLst/>
          </a:prstGeom>
          <a:solidFill>
            <a:srgbClr val="FFFF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20509" y="1246413"/>
            <a:ext cx="703005" cy="274320"/>
          </a:xfrm>
          <a:prstGeom prst="roundRect">
            <a:avLst/>
          </a:prstGeom>
          <a:solidFill>
            <a:srgbClr val="FFFF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37560" y="801834"/>
            <a:ext cx="3246120" cy="365760"/>
          </a:xfrm>
          <a:prstGeom prst="roundRect">
            <a:avLst/>
          </a:prstGeom>
          <a:solidFill>
            <a:srgbClr val="00CC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846320" y="857460"/>
            <a:ext cx="1691640" cy="274320"/>
          </a:xfrm>
          <a:prstGeom prst="roundRect">
            <a:avLst/>
          </a:prstGeom>
          <a:solidFill>
            <a:srgbClr val="FFFF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4024" y="79826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CQA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</a:rPr>
              <a:t>≅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CAQ</a:t>
            </a:r>
          </a:p>
        </p:txBody>
      </p:sp>
      <p:sp>
        <p:nvSpPr>
          <p:cNvPr id="85" name="Arc 84"/>
          <p:cNvSpPr/>
          <p:nvPr/>
        </p:nvSpPr>
        <p:spPr>
          <a:xfrm flipH="1" flipV="1">
            <a:off x="8084031" y="2388089"/>
            <a:ext cx="914400" cy="914400"/>
          </a:xfrm>
          <a:prstGeom prst="arc">
            <a:avLst>
              <a:gd name="adj1" fmla="val 19773846"/>
              <a:gd name="adj2" fmla="val 21599396"/>
            </a:avLst>
          </a:prstGeom>
          <a:solidFill>
            <a:srgbClr val="00FF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>
            <a:off x="5745480" y="3745582"/>
            <a:ext cx="914400" cy="914400"/>
          </a:xfrm>
          <a:prstGeom prst="arc">
            <a:avLst>
              <a:gd name="adj1" fmla="val 18012738"/>
              <a:gd name="adj2" fmla="val 19793440"/>
            </a:avLst>
          </a:prstGeom>
          <a:solidFill>
            <a:srgbClr val="FFC0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Arc 85"/>
          <p:cNvSpPr/>
          <p:nvPr/>
        </p:nvSpPr>
        <p:spPr>
          <a:xfrm flipH="1" flipV="1">
            <a:off x="6526530" y="2384160"/>
            <a:ext cx="914400" cy="914400"/>
          </a:xfrm>
          <a:prstGeom prst="arc">
            <a:avLst>
              <a:gd name="adj1" fmla="val 7227236"/>
              <a:gd name="adj2" fmla="val 10809321"/>
            </a:avLst>
          </a:prstGeom>
          <a:solidFill>
            <a:srgbClr val="FF99FF"/>
          </a:solidFill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" y="83170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Prove that CQ = CA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1440" y="1191168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b="1" i="1" dirty="0" smtClean="0">
                <a:solidFill>
                  <a:srgbClr val="660066"/>
                </a:solidFill>
                <a:latin typeface="Book Antiqua" pitchFamily="18" charset="0"/>
              </a:rPr>
              <a:t>Proof :</a:t>
            </a:r>
            <a:endParaRPr lang="en-US" b="1" i="1" dirty="0">
              <a:solidFill>
                <a:srgbClr val="660066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" y="1731313"/>
            <a:ext cx="40991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BCA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is an exterior angle of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CQA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BCA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CQA 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CAQ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52338"/>
              </p:ext>
            </p:extLst>
          </p:nvPr>
        </p:nvGraphicFramePr>
        <p:xfrm>
          <a:off x="2624424" y="270741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1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424" y="2707410"/>
                        <a:ext cx="635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14345"/>
              </p:ext>
            </p:extLst>
          </p:nvPr>
        </p:nvGraphicFramePr>
        <p:xfrm>
          <a:off x="1987296" y="3426148"/>
          <a:ext cx="495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Equation" r:id="rId5" imgW="495000" imgH="279360" progId="Equation.DSMT4">
                  <p:embed/>
                </p:oleObj>
              </mc:Choice>
              <mc:Fallback>
                <p:oleObj name="Equation" r:id="rId5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296" y="3426148"/>
                        <a:ext cx="495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12202"/>
              </p:ext>
            </p:extLst>
          </p:nvPr>
        </p:nvGraphicFramePr>
        <p:xfrm>
          <a:off x="174879" y="3079503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3" name="Equation" r:id="rId7" imgW="609480" imgH="279360" progId="Equation.DSMT4">
                  <p:embed/>
                </p:oleObj>
              </mc:Choice>
              <mc:Fallback>
                <p:oleObj name="Equation" r:id="rId7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79" y="3079503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62639"/>
              </p:ext>
            </p:extLst>
          </p:nvPr>
        </p:nvGraphicFramePr>
        <p:xfrm>
          <a:off x="770258" y="3079503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4" name="Equation" r:id="rId9" imgW="634680" imgH="279360" progId="Equation.DSMT4">
                  <p:embed/>
                </p:oleObj>
              </mc:Choice>
              <mc:Fallback>
                <p:oleObj name="Equation" r:id="rId9" imgW="634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8" y="3079503"/>
                        <a:ext cx="635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22807"/>
              </p:ext>
            </p:extLst>
          </p:nvPr>
        </p:nvGraphicFramePr>
        <p:xfrm>
          <a:off x="1581659" y="3426148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Equation" r:id="rId11" imgW="406080" imgH="279360" progId="Equation.DSMT4">
                  <p:embed/>
                </p:oleObj>
              </mc:Choice>
              <mc:Fallback>
                <p:oleObj name="Equation" r:id="rId11" imgW="406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659" y="3426148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91721" y="3759299"/>
            <a:ext cx="1851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CQA,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CAQ = CQA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CQ =  CA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21826" y="4124325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[From (iv) and (v)]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42480" y="4536920"/>
            <a:ext cx="551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[sides opposite to equal angles]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4259" y="2662444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[From (i) and (iv)]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8840" y="1202857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BCA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CAB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o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…(i)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33433" y="1161388"/>
            <a:ext cx="2879796" cy="3388638"/>
            <a:chOff x="6033433" y="786884"/>
            <a:chExt cx="2879796" cy="3388638"/>
          </a:xfrm>
        </p:grpSpPr>
        <p:sp>
          <p:nvSpPr>
            <p:cNvPr id="49" name="Oval 48"/>
            <p:cNvSpPr/>
            <p:nvPr/>
          </p:nvSpPr>
          <p:spPr>
            <a:xfrm>
              <a:off x="6858019" y="1097280"/>
              <a:ext cx="1828800" cy="1828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>
              <a:off x="7772419" y="1097280"/>
              <a:ext cx="789432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979939" y="2466975"/>
              <a:ext cx="15819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0"/>
            </p:cNvCxnSpPr>
            <p:nvPr/>
          </p:nvCxnSpPr>
          <p:spPr>
            <a:xfrm flipH="1">
              <a:off x="6979939" y="1097280"/>
              <a:ext cx="792480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187459" y="2466975"/>
              <a:ext cx="792480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187459" y="2466975"/>
              <a:ext cx="2374392" cy="1369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49" idx="4"/>
            </p:cNvCxnSpPr>
            <p:nvPr/>
          </p:nvCxnSpPr>
          <p:spPr>
            <a:xfrm>
              <a:off x="7770895" y="1103530"/>
              <a:ext cx="1524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94706" y="78688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38179" y="2282309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61851" y="22823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23560" y="292608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3433" y="380619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303134" y="79826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HINT : Prove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Cloud 65"/>
          <p:cNvSpPr/>
          <p:nvPr/>
        </p:nvSpPr>
        <p:spPr bwMode="auto">
          <a:xfrm>
            <a:off x="3508541" y="1312393"/>
            <a:ext cx="2743200" cy="7315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35565" y="1354987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Now we need to get 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CQA = 30</a:t>
            </a:r>
            <a:r>
              <a:rPr lang="en-IN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  <a:endParaRPr lang="en-IN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88983" y="2841479"/>
            <a:ext cx="2374392" cy="1369695"/>
            <a:chOff x="6339859" y="2619375"/>
            <a:chExt cx="2374392" cy="1369695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68" name="Straight Connector 67"/>
            <p:cNvCxnSpPr/>
            <p:nvPr/>
          </p:nvCxnSpPr>
          <p:spPr>
            <a:xfrm flipH="1">
              <a:off x="6339859" y="2619375"/>
              <a:ext cx="792480" cy="1369695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6339859" y="2619375"/>
              <a:ext cx="2374392" cy="1369695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8046720" y="279766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95160" y="256906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00" y="256906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24928" y="183754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8392" y="183754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1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964718" y="2841479"/>
            <a:ext cx="1581912" cy="0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75"/>
          <p:cNvSpPr/>
          <p:nvPr/>
        </p:nvSpPr>
        <p:spPr bwMode="auto">
          <a:xfrm>
            <a:off x="3381722" y="2875586"/>
            <a:ext cx="2968548" cy="10269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40018" y="3049330"/>
            <a:ext cx="264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CQA belongs to which triangle ?</a:t>
            </a:r>
            <a:endParaRPr lang="en-IN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76122" y="320441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CQA</a:t>
            </a:r>
            <a:endParaRPr lang="en-IN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6981463" y="1473689"/>
            <a:ext cx="792480" cy="1369695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loud 79"/>
          <p:cNvSpPr/>
          <p:nvPr/>
        </p:nvSpPr>
        <p:spPr bwMode="auto">
          <a:xfrm>
            <a:off x="3602710" y="1968349"/>
            <a:ext cx="2825135" cy="124713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90453" y="2063303"/>
            <a:ext cx="2614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For 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CQA,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do we have an exterior angle ?</a:t>
            </a:r>
            <a:endParaRPr lang="en-IN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20497" y="2242487"/>
            <a:ext cx="60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Yes</a:t>
            </a:r>
            <a:endParaRPr lang="en-IN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1149" y="2503013"/>
            <a:ext cx="86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BCA</a:t>
            </a:r>
            <a:endParaRPr lang="en-IN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Cloud 86"/>
          <p:cNvSpPr/>
          <p:nvPr/>
        </p:nvSpPr>
        <p:spPr bwMode="auto">
          <a:xfrm>
            <a:off x="2057400" y="2565254"/>
            <a:ext cx="4572000" cy="7315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49203" y="2722726"/>
            <a:ext cx="433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Can we relate these three angles ?</a:t>
            </a:r>
            <a:endParaRPr lang="en-IN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31940" y="27517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IN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47934" y="361586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r>
              <a:rPr lang="en-US" sz="14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sz="14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5" name="Curved Down Arrow 94"/>
          <p:cNvSpPr/>
          <p:nvPr/>
        </p:nvSpPr>
        <p:spPr>
          <a:xfrm flipH="1">
            <a:off x="1295400" y="2283718"/>
            <a:ext cx="1728000" cy="360000"/>
          </a:xfrm>
          <a:prstGeom prst="curvedDownArrow">
            <a:avLst/>
          </a:prstGeom>
          <a:solidFill>
            <a:srgbClr val="FFFF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440" y="123478"/>
            <a:ext cx="907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is an equilateral triangle. Bisector 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 intersects circumcircle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ABC in point P. Prove that CQ = CA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7544" y="337249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CQA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68743" y="2682312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CQA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23628" y="3061425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CQA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83568" y="268231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</a:t>
            </a:r>
            <a:r>
              <a:rPr lang="en-US" baseline="4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4106" y="268231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8" name="Cloud 107"/>
          <p:cNvSpPr/>
          <p:nvPr/>
        </p:nvSpPr>
        <p:spPr bwMode="auto">
          <a:xfrm>
            <a:off x="3542480" y="2103859"/>
            <a:ext cx="2698680" cy="10269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Now, consider </a:t>
            </a:r>
            <a:r>
              <a:rPr lang="en-US" sz="16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ACQ</a:t>
            </a: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 bwMode="auto">
          <a:xfrm>
            <a:off x="2305655" y="3147814"/>
            <a:ext cx="3778513" cy="11781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exterior angle of a triangle is equal to sum of interior opposite angles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"/>
                            </p:stCondLst>
                            <p:childTnLst>
                              <p:par>
                                <p:cTn id="2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5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96" grpId="0" animBg="1"/>
      <p:bldP spid="96" grpId="1" animBg="1"/>
      <p:bldP spid="94" grpId="0" animBg="1"/>
      <p:bldP spid="94" grpId="1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63" grpId="0" animBg="1"/>
      <p:bldP spid="63" grpId="1" animBg="1"/>
      <p:bldP spid="85" grpId="0" animBg="1"/>
      <p:bldP spid="85" grpId="1" animBg="1"/>
      <p:bldP spid="84" grpId="0" animBg="1"/>
      <p:bldP spid="84" grpId="1" animBg="1"/>
      <p:bldP spid="86" grpId="0" animBg="1"/>
      <p:bldP spid="86" grpId="1" animBg="1"/>
      <p:bldP spid="44" grpId="0"/>
      <p:bldP spid="45" grpId="0"/>
      <p:bldP spid="46" grpId="0"/>
      <p:bldP spid="66" grpId="0" animBg="1"/>
      <p:bldP spid="66" grpId="1" animBg="1"/>
      <p:bldP spid="67" grpId="0"/>
      <p:bldP spid="67" grpId="1"/>
      <p:bldP spid="76" grpId="0" animBg="1"/>
      <p:bldP spid="76" grpId="1" animBg="1"/>
      <p:bldP spid="77" grpId="0"/>
      <p:bldP spid="77" grpId="1"/>
      <p:bldP spid="78" grpId="0"/>
      <p:bldP spid="78" grpId="1"/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7" grpId="0" animBg="1"/>
      <p:bldP spid="87" grpId="1" animBg="1"/>
      <p:bldP spid="88" grpId="0"/>
      <p:bldP spid="88" grpId="1"/>
      <p:bldP spid="89" grpId="0"/>
      <p:bldP spid="89" grpId="1"/>
      <p:bldP spid="97" grpId="0"/>
      <p:bldP spid="95" grpId="0" animBg="1"/>
      <p:bldP spid="95" grpId="1" animBg="1"/>
      <p:bldP spid="103" grpId="0"/>
      <p:bldP spid="104" grpId="0"/>
      <p:bldP spid="105" grpId="0"/>
      <p:bldP spid="106" grpId="0"/>
      <p:bldP spid="107" grpId="0"/>
      <p:bldP spid="108" grpId="0" animBg="1"/>
      <p:bldP spid="108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16356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MODULE 40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3665091" y="112592"/>
            <a:ext cx="346421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2900" y="369804"/>
            <a:ext cx="426510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Isosceles Triangle 20"/>
          <p:cNvSpPr/>
          <p:nvPr/>
        </p:nvSpPr>
        <p:spPr>
          <a:xfrm flipH="1">
            <a:off x="7780178" y="1102822"/>
            <a:ext cx="1012056" cy="1621656"/>
          </a:xfrm>
          <a:custGeom>
            <a:avLst/>
            <a:gdLst>
              <a:gd name="connsiteX0" fmla="*/ 0 w 504056"/>
              <a:gd name="connsiteY0" fmla="*/ 504056 h 504056"/>
              <a:gd name="connsiteX1" fmla="*/ 252028 w 504056"/>
              <a:gd name="connsiteY1" fmla="*/ 0 h 504056"/>
              <a:gd name="connsiteX2" fmla="*/ 504056 w 504056"/>
              <a:gd name="connsiteY2" fmla="*/ 504056 h 504056"/>
              <a:gd name="connsiteX3" fmla="*/ 0 w 504056"/>
              <a:gd name="connsiteY3" fmla="*/ 504056 h 504056"/>
              <a:gd name="connsiteX0" fmla="*/ 0 w 1012056"/>
              <a:gd name="connsiteY0" fmla="*/ 530225 h 530225"/>
              <a:gd name="connsiteX1" fmla="*/ 252028 w 1012056"/>
              <a:gd name="connsiteY1" fmla="*/ 26169 h 530225"/>
              <a:gd name="connsiteX2" fmla="*/ 1012056 w 1012056"/>
              <a:gd name="connsiteY2" fmla="*/ 0 h 530225"/>
              <a:gd name="connsiteX3" fmla="*/ 0 w 1012056"/>
              <a:gd name="connsiteY3" fmla="*/ 530225 h 530225"/>
              <a:gd name="connsiteX0" fmla="*/ 0 w 1012056"/>
              <a:gd name="connsiteY0" fmla="*/ 1415281 h 1415281"/>
              <a:gd name="connsiteX1" fmla="*/ 896553 w 1012056"/>
              <a:gd name="connsiteY1" fmla="*/ 0 h 1415281"/>
              <a:gd name="connsiteX2" fmla="*/ 1012056 w 1012056"/>
              <a:gd name="connsiteY2" fmla="*/ 885056 h 1415281"/>
              <a:gd name="connsiteX3" fmla="*/ 0 w 1012056"/>
              <a:gd name="connsiteY3" fmla="*/ 1415281 h 1415281"/>
              <a:gd name="connsiteX0" fmla="*/ 0 w 1012056"/>
              <a:gd name="connsiteY0" fmla="*/ 1621656 h 1621656"/>
              <a:gd name="connsiteX1" fmla="*/ 1007678 w 1012056"/>
              <a:gd name="connsiteY1" fmla="*/ 0 h 1621656"/>
              <a:gd name="connsiteX2" fmla="*/ 1012056 w 1012056"/>
              <a:gd name="connsiteY2" fmla="*/ 1091431 h 1621656"/>
              <a:gd name="connsiteX3" fmla="*/ 0 w 1012056"/>
              <a:gd name="connsiteY3" fmla="*/ 1621656 h 162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6" h="1621656">
                <a:moveTo>
                  <a:pt x="0" y="1621656"/>
                </a:moveTo>
                <a:lnTo>
                  <a:pt x="1007678" y="0"/>
                </a:lnTo>
                <a:cubicBezTo>
                  <a:pt x="1009137" y="363810"/>
                  <a:pt x="1010597" y="727621"/>
                  <a:pt x="1012056" y="1091431"/>
                </a:cubicBezTo>
                <a:lnTo>
                  <a:pt x="0" y="162165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6773022" y="1090940"/>
            <a:ext cx="1012056" cy="1621656"/>
          </a:xfrm>
          <a:custGeom>
            <a:avLst/>
            <a:gdLst>
              <a:gd name="connsiteX0" fmla="*/ 0 w 504056"/>
              <a:gd name="connsiteY0" fmla="*/ 504056 h 504056"/>
              <a:gd name="connsiteX1" fmla="*/ 252028 w 504056"/>
              <a:gd name="connsiteY1" fmla="*/ 0 h 504056"/>
              <a:gd name="connsiteX2" fmla="*/ 504056 w 504056"/>
              <a:gd name="connsiteY2" fmla="*/ 504056 h 504056"/>
              <a:gd name="connsiteX3" fmla="*/ 0 w 504056"/>
              <a:gd name="connsiteY3" fmla="*/ 504056 h 504056"/>
              <a:gd name="connsiteX0" fmla="*/ 0 w 1012056"/>
              <a:gd name="connsiteY0" fmla="*/ 530225 h 530225"/>
              <a:gd name="connsiteX1" fmla="*/ 252028 w 1012056"/>
              <a:gd name="connsiteY1" fmla="*/ 26169 h 530225"/>
              <a:gd name="connsiteX2" fmla="*/ 1012056 w 1012056"/>
              <a:gd name="connsiteY2" fmla="*/ 0 h 530225"/>
              <a:gd name="connsiteX3" fmla="*/ 0 w 1012056"/>
              <a:gd name="connsiteY3" fmla="*/ 530225 h 530225"/>
              <a:gd name="connsiteX0" fmla="*/ 0 w 1012056"/>
              <a:gd name="connsiteY0" fmla="*/ 1415281 h 1415281"/>
              <a:gd name="connsiteX1" fmla="*/ 896553 w 1012056"/>
              <a:gd name="connsiteY1" fmla="*/ 0 h 1415281"/>
              <a:gd name="connsiteX2" fmla="*/ 1012056 w 1012056"/>
              <a:gd name="connsiteY2" fmla="*/ 885056 h 1415281"/>
              <a:gd name="connsiteX3" fmla="*/ 0 w 1012056"/>
              <a:gd name="connsiteY3" fmla="*/ 1415281 h 1415281"/>
              <a:gd name="connsiteX0" fmla="*/ 0 w 1012056"/>
              <a:gd name="connsiteY0" fmla="*/ 1621656 h 1621656"/>
              <a:gd name="connsiteX1" fmla="*/ 1007678 w 1012056"/>
              <a:gd name="connsiteY1" fmla="*/ 0 h 1621656"/>
              <a:gd name="connsiteX2" fmla="*/ 1012056 w 1012056"/>
              <a:gd name="connsiteY2" fmla="*/ 1091431 h 1621656"/>
              <a:gd name="connsiteX3" fmla="*/ 0 w 1012056"/>
              <a:gd name="connsiteY3" fmla="*/ 1621656 h 162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6" h="1621656">
                <a:moveTo>
                  <a:pt x="0" y="1621656"/>
                </a:moveTo>
                <a:lnTo>
                  <a:pt x="1007678" y="0"/>
                </a:lnTo>
                <a:cubicBezTo>
                  <a:pt x="1009137" y="363810"/>
                  <a:pt x="1010597" y="727621"/>
                  <a:pt x="1012056" y="1091431"/>
                </a:cubicBezTo>
                <a:lnTo>
                  <a:pt x="0" y="162165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Pie 72"/>
          <p:cNvSpPr/>
          <p:nvPr/>
        </p:nvSpPr>
        <p:spPr>
          <a:xfrm rot="6300000" flipH="1">
            <a:off x="8396700" y="2327866"/>
            <a:ext cx="769364" cy="769364"/>
          </a:xfrm>
          <a:prstGeom prst="pie">
            <a:avLst>
              <a:gd name="adj1" fmla="val 2788161"/>
              <a:gd name="adj2" fmla="val 4655648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Pie 70"/>
          <p:cNvSpPr/>
          <p:nvPr/>
        </p:nvSpPr>
        <p:spPr>
          <a:xfrm rot="15300000">
            <a:off x="6389047" y="2331898"/>
            <a:ext cx="769364" cy="769364"/>
          </a:xfrm>
          <a:prstGeom prst="pie">
            <a:avLst>
              <a:gd name="adj1" fmla="val 2788161"/>
              <a:gd name="adj2" fmla="val 4655648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Isosceles Triangle 20"/>
          <p:cNvSpPr/>
          <p:nvPr/>
        </p:nvSpPr>
        <p:spPr>
          <a:xfrm flipH="1">
            <a:off x="6779869" y="2194812"/>
            <a:ext cx="1999481" cy="523106"/>
          </a:xfrm>
          <a:custGeom>
            <a:avLst/>
            <a:gdLst>
              <a:gd name="connsiteX0" fmla="*/ 0 w 504056"/>
              <a:gd name="connsiteY0" fmla="*/ 504056 h 504056"/>
              <a:gd name="connsiteX1" fmla="*/ 252028 w 504056"/>
              <a:gd name="connsiteY1" fmla="*/ 0 h 504056"/>
              <a:gd name="connsiteX2" fmla="*/ 504056 w 504056"/>
              <a:gd name="connsiteY2" fmla="*/ 504056 h 504056"/>
              <a:gd name="connsiteX3" fmla="*/ 0 w 504056"/>
              <a:gd name="connsiteY3" fmla="*/ 504056 h 504056"/>
              <a:gd name="connsiteX0" fmla="*/ 0 w 1012056"/>
              <a:gd name="connsiteY0" fmla="*/ 530225 h 530225"/>
              <a:gd name="connsiteX1" fmla="*/ 252028 w 1012056"/>
              <a:gd name="connsiteY1" fmla="*/ 26169 h 530225"/>
              <a:gd name="connsiteX2" fmla="*/ 1012056 w 1012056"/>
              <a:gd name="connsiteY2" fmla="*/ 0 h 530225"/>
              <a:gd name="connsiteX3" fmla="*/ 0 w 1012056"/>
              <a:gd name="connsiteY3" fmla="*/ 530225 h 530225"/>
              <a:gd name="connsiteX0" fmla="*/ 0 w 1012056"/>
              <a:gd name="connsiteY0" fmla="*/ 1415281 h 1415281"/>
              <a:gd name="connsiteX1" fmla="*/ 896553 w 1012056"/>
              <a:gd name="connsiteY1" fmla="*/ 0 h 1415281"/>
              <a:gd name="connsiteX2" fmla="*/ 1012056 w 1012056"/>
              <a:gd name="connsiteY2" fmla="*/ 885056 h 1415281"/>
              <a:gd name="connsiteX3" fmla="*/ 0 w 1012056"/>
              <a:gd name="connsiteY3" fmla="*/ 1415281 h 1415281"/>
              <a:gd name="connsiteX0" fmla="*/ 0 w 1012056"/>
              <a:gd name="connsiteY0" fmla="*/ 1621656 h 1621656"/>
              <a:gd name="connsiteX1" fmla="*/ 1007678 w 1012056"/>
              <a:gd name="connsiteY1" fmla="*/ 0 h 1621656"/>
              <a:gd name="connsiteX2" fmla="*/ 1012056 w 1012056"/>
              <a:gd name="connsiteY2" fmla="*/ 1091431 h 1621656"/>
              <a:gd name="connsiteX3" fmla="*/ 0 w 1012056"/>
              <a:gd name="connsiteY3" fmla="*/ 1621656 h 1621656"/>
              <a:gd name="connsiteX0" fmla="*/ 0 w 1012056"/>
              <a:gd name="connsiteY0" fmla="*/ 1053331 h 1053331"/>
              <a:gd name="connsiteX1" fmla="*/ 10728 w 1012056"/>
              <a:gd name="connsiteY1" fmla="*/ 0 h 1053331"/>
              <a:gd name="connsiteX2" fmla="*/ 1012056 w 1012056"/>
              <a:gd name="connsiteY2" fmla="*/ 523106 h 1053331"/>
              <a:gd name="connsiteX3" fmla="*/ 0 w 1012056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145276 w 1157332"/>
              <a:gd name="connsiteY0" fmla="*/ 1053331 h 1053331"/>
              <a:gd name="connsiteX1" fmla="*/ 156004 w 1157332"/>
              <a:gd name="connsiteY1" fmla="*/ 0 h 1053331"/>
              <a:gd name="connsiteX2" fmla="*/ 1157332 w 1157332"/>
              <a:gd name="connsiteY2" fmla="*/ 523106 h 1053331"/>
              <a:gd name="connsiteX3" fmla="*/ 145276 w 1157332"/>
              <a:gd name="connsiteY3" fmla="*/ 1053331 h 1053331"/>
              <a:gd name="connsiteX0" fmla="*/ 0 w 1634356"/>
              <a:gd name="connsiteY0" fmla="*/ 523106 h 523106"/>
              <a:gd name="connsiteX1" fmla="*/ 633028 w 1634356"/>
              <a:gd name="connsiteY1" fmla="*/ 0 h 523106"/>
              <a:gd name="connsiteX2" fmla="*/ 1634356 w 1634356"/>
              <a:gd name="connsiteY2" fmla="*/ 523106 h 523106"/>
              <a:gd name="connsiteX3" fmla="*/ 0 w 1634356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  <a:gd name="connsiteX0" fmla="*/ 0 w 1999481"/>
              <a:gd name="connsiteY0" fmla="*/ 523106 h 523106"/>
              <a:gd name="connsiteX1" fmla="*/ 998153 w 1999481"/>
              <a:gd name="connsiteY1" fmla="*/ 0 h 523106"/>
              <a:gd name="connsiteX2" fmla="*/ 1999481 w 1999481"/>
              <a:gd name="connsiteY2" fmla="*/ 523106 h 523106"/>
              <a:gd name="connsiteX3" fmla="*/ 0 w 1999481"/>
              <a:gd name="connsiteY3" fmla="*/ 523106 h 52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481" h="523106">
                <a:moveTo>
                  <a:pt x="0" y="523106"/>
                </a:moveTo>
                <a:cubicBezTo>
                  <a:pt x="222651" y="422821"/>
                  <a:pt x="651677" y="170135"/>
                  <a:pt x="998153" y="0"/>
                </a:cubicBezTo>
                <a:cubicBezTo>
                  <a:pt x="1266312" y="135210"/>
                  <a:pt x="1521772" y="279946"/>
                  <a:pt x="1999481" y="523106"/>
                </a:cubicBezTo>
                <a:lnTo>
                  <a:pt x="0" y="5231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Pie 93"/>
          <p:cNvSpPr/>
          <p:nvPr/>
        </p:nvSpPr>
        <p:spPr>
          <a:xfrm rot="6300000" flipH="1">
            <a:off x="8320903" y="2263152"/>
            <a:ext cx="905864" cy="905864"/>
          </a:xfrm>
          <a:prstGeom prst="pie">
            <a:avLst>
              <a:gd name="adj1" fmla="val 4595984"/>
              <a:gd name="adj2" fmla="val 6242948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Pie 105"/>
          <p:cNvSpPr/>
          <p:nvPr/>
        </p:nvSpPr>
        <p:spPr>
          <a:xfrm rot="6300000" flipH="1">
            <a:off x="8320903" y="2263152"/>
            <a:ext cx="905864" cy="905864"/>
          </a:xfrm>
          <a:prstGeom prst="pie">
            <a:avLst>
              <a:gd name="adj1" fmla="val 2711295"/>
              <a:gd name="adj2" fmla="val 6290901"/>
            </a:avLst>
          </a:prstGeom>
          <a:solidFill>
            <a:srgbClr val="C0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Pie 94"/>
          <p:cNvSpPr/>
          <p:nvPr/>
        </p:nvSpPr>
        <p:spPr>
          <a:xfrm rot="15300000">
            <a:off x="6330892" y="2259426"/>
            <a:ext cx="915030" cy="915030"/>
          </a:xfrm>
          <a:prstGeom prst="pie">
            <a:avLst>
              <a:gd name="adj1" fmla="val 4565272"/>
              <a:gd name="adj2" fmla="val 6277138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Pie 104"/>
          <p:cNvSpPr/>
          <p:nvPr/>
        </p:nvSpPr>
        <p:spPr>
          <a:xfrm rot="15300000">
            <a:off x="6290961" y="2220313"/>
            <a:ext cx="968554" cy="988402"/>
          </a:xfrm>
          <a:prstGeom prst="pie">
            <a:avLst>
              <a:gd name="adj1" fmla="val 2812186"/>
              <a:gd name="adj2" fmla="val 6277138"/>
            </a:avLst>
          </a:prstGeom>
          <a:solidFill>
            <a:srgbClr val="C0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507085" y="4072029"/>
            <a:ext cx="1587081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03685" y="4072029"/>
            <a:ext cx="1587081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98093" y="3472738"/>
            <a:ext cx="1585365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94284" y="2643758"/>
            <a:ext cx="1585365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90475" y="1227624"/>
            <a:ext cx="687476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9525" y="2034074"/>
            <a:ext cx="674776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03685" y="2344077"/>
            <a:ext cx="1587081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Pie 73"/>
          <p:cNvSpPr/>
          <p:nvPr/>
        </p:nvSpPr>
        <p:spPr>
          <a:xfrm rot="18000000" flipH="1">
            <a:off x="7396239" y="722298"/>
            <a:ext cx="769364" cy="769364"/>
          </a:xfrm>
          <a:prstGeom prst="pie">
            <a:avLst>
              <a:gd name="adj1" fmla="val 1789690"/>
              <a:gd name="adj2" fmla="val 3752478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 rot="3600000">
            <a:off x="7391407" y="724613"/>
            <a:ext cx="769364" cy="769364"/>
          </a:xfrm>
          <a:prstGeom prst="pie">
            <a:avLst>
              <a:gd name="adj1" fmla="val 1789690"/>
              <a:gd name="adj2" fmla="val 3752478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10100" y="368080"/>
            <a:ext cx="218810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42900" y="114556"/>
            <a:ext cx="2362826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508" y="92382"/>
            <a:ext cx="8028893" cy="5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Bisector AD of </a:t>
            </a:r>
            <a:r>
              <a:rPr lang="en-US" sz="1600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dirty="0" smtClean="0">
                <a:solidFill>
                  <a:srgbClr val="0000FF"/>
                </a:solidFill>
                <a:latin typeface="Symbol" pitchFamily="18" charset="2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BAC of </a:t>
            </a:r>
            <a:r>
              <a:rPr lang="en-US" altLang="en-US" sz="1600" dirty="0">
                <a:solidFill>
                  <a:srgbClr val="0000FF"/>
                </a:solidFill>
                <a:latin typeface="Symbol" pitchFamily="18" charset="2"/>
                <a:sym typeface="Symbol"/>
              </a:rPr>
              <a:t>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 passes through the centre of the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circumcircle of ABC as shown in figure. Prove that AB = AC.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508" y="663538"/>
            <a:ext cx="79208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C00000"/>
                </a:solidFill>
                <a:latin typeface="Book Antiqua" pitchFamily="18" charset="0"/>
              </a:rPr>
              <a:t>Proof.</a:t>
            </a:r>
            <a:endParaRPr lang="en-US" altLang="en-US" sz="1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49686" y="1077746"/>
            <a:ext cx="2250089" cy="225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48151" y="2176211"/>
            <a:ext cx="53159" cy="531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776251" y="1082984"/>
            <a:ext cx="0" cy="1968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7778802" y="1710888"/>
            <a:ext cx="0" cy="201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72064" y="1082985"/>
            <a:ext cx="1015772" cy="163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772427" y="1081206"/>
            <a:ext cx="1015772" cy="163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7"/>
          </p:cNvCxnSpPr>
          <p:nvPr/>
        </p:nvCxnSpPr>
        <p:spPr>
          <a:xfrm flipV="1">
            <a:off x="6772064" y="2183995"/>
            <a:ext cx="1021462" cy="5314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73626" y="2192634"/>
            <a:ext cx="1021462" cy="5314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8549" y="781411"/>
            <a:ext cx="51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95862" y="1909096"/>
            <a:ext cx="51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24890" y="2597663"/>
            <a:ext cx="51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10783" y="2651003"/>
            <a:ext cx="51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5808" y="2597663"/>
            <a:ext cx="51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564" y="671496"/>
            <a:ext cx="118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AOB,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564" y="930953"/>
            <a:ext cx="1058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OA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OB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564" y="1218985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OAB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39752" y="1209460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….(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7564" y="1485070"/>
            <a:ext cx="118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AOC,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7564" y="1736050"/>
            <a:ext cx="118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OA = OC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564" y="2320591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OAB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OAC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39752" y="2311066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….(iii)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564" y="2011073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OAC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OCA</a:t>
            </a:r>
          </a:p>
        </p:txBody>
      </p:sp>
      <p:sp>
        <p:nvSpPr>
          <p:cNvPr id="49" name="Oval 48"/>
          <p:cNvSpPr/>
          <p:nvPr/>
        </p:nvSpPr>
        <p:spPr>
          <a:xfrm>
            <a:off x="7687410" y="1305986"/>
            <a:ext cx="53159" cy="531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3795" y="1305986"/>
            <a:ext cx="53159" cy="531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7791494" y="1102149"/>
            <a:ext cx="0" cy="1968631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761622" y="1082984"/>
            <a:ext cx="1012755" cy="1629138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760901" y="1082984"/>
            <a:ext cx="1015772" cy="163464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773170" y="1102150"/>
            <a:ext cx="1012755" cy="1629138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772449" y="1102150"/>
            <a:ext cx="1015772" cy="163464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39752" y="2011073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….(ii)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516" y="2320591"/>
            <a:ext cx="612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But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564" y="2634233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OBA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OCA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3508" y="2634233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39752" y="2634233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….(iv)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3848" y="2634233"/>
            <a:ext cx="288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[from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),(ii),(iii)]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7564" y="2888166"/>
            <a:ext cx="118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OBC,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7564" y="3169300"/>
            <a:ext cx="1116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 = OC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7564" y="3445371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OBC =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OCB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39752" y="3435846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….(v)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7564" y="3750166"/>
            <a:ext cx="3708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Adding </a:t>
            </a:r>
            <a:r>
              <a:rPr lang="en-US" sz="1600" u="sng" dirty="0" smtClean="0">
                <a:solidFill>
                  <a:prstClr val="black"/>
                </a:solidFill>
                <a:latin typeface="Bookman Old Style" pitchFamily="18" charset="0"/>
              </a:rPr>
              <a:t>(iv) </a:t>
            </a:r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u="sng" dirty="0" smtClean="0">
                <a:solidFill>
                  <a:prstClr val="black"/>
                </a:solidFill>
                <a:latin typeface="Bookman Old Style" pitchFamily="18" charset="0"/>
              </a:rPr>
              <a:t>(v)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564" y="4055152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OBA +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OBC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1740" y="4055152"/>
            <a:ext cx="28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47764" y="4055152"/>
            <a:ext cx="1671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OCA +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OCB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7565" y="4398238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7564" y="4722274"/>
            <a:ext cx="1037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 = AC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5516" y="4398238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5516" y="4722274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79358" y="1442627"/>
            <a:ext cx="383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 rot="3600000">
            <a:off x="7235612" y="2051501"/>
            <a:ext cx="383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 rot="18000000" flipH="1">
            <a:off x="7858546" y="2068826"/>
            <a:ext cx="383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203848" y="4398238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[Angle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addition property]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203848" y="3169300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[Radii of same circle]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03848" y="3435846"/>
            <a:ext cx="3420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[Angles opposite to equal sides]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03848" y="4722274"/>
            <a:ext cx="3420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[Sides opposite to equal angles]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03848" y="930953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[Radii of same circle]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03848" y="1736050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[Radii of same circle]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03848" y="1209460"/>
            <a:ext cx="3420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[Angles opposite to equal sides]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03848" y="2011073"/>
            <a:ext cx="3420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[Angles opposite to equal sides]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203848" y="2311066"/>
            <a:ext cx="972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81" name="Cloud 80"/>
          <p:cNvSpPr/>
          <p:nvPr/>
        </p:nvSpPr>
        <p:spPr>
          <a:xfrm>
            <a:off x="2571608" y="1671650"/>
            <a:ext cx="4074793" cy="157584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know that 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angles opposite to equal sides are equal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2391588" y="699542"/>
            <a:ext cx="4074793" cy="118395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Angles opposite to equal sides are equal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3508" y="3445371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3508" y="2011073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43508" y="1218985"/>
            <a:ext cx="386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>
          <a:xfrm>
            <a:off x="2427592" y="1347614"/>
            <a:ext cx="4074793" cy="118395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Angles opposite to equal sides are equal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24439" y="4398238"/>
            <a:ext cx="259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511660" y="4398238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07" name="Oval 106"/>
          <p:cNvSpPr/>
          <p:nvPr/>
        </p:nvSpPr>
        <p:spPr>
          <a:xfrm>
            <a:off x="6643573" y="1082984"/>
            <a:ext cx="2250089" cy="2250088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Cloud 107"/>
          <p:cNvSpPr/>
          <p:nvPr/>
        </p:nvSpPr>
        <p:spPr>
          <a:xfrm>
            <a:off x="3772466" y="1346689"/>
            <a:ext cx="2530125" cy="118395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</a:t>
            </a:r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OBC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Cloud 108"/>
          <p:cNvSpPr/>
          <p:nvPr/>
        </p:nvSpPr>
        <p:spPr>
          <a:xfrm>
            <a:off x="3558965" y="1209460"/>
            <a:ext cx="2530125" cy="118395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</a:t>
            </a:r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AOB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Cloud 109"/>
          <p:cNvSpPr/>
          <p:nvPr/>
        </p:nvSpPr>
        <p:spPr>
          <a:xfrm>
            <a:off x="3753245" y="1224107"/>
            <a:ext cx="2530125" cy="118395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</a:t>
            </a:r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AOC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72" grpId="0" animBg="1"/>
      <p:bldP spid="72" grpId="1" animBg="1"/>
      <p:bldP spid="21" grpId="0" animBg="1"/>
      <p:bldP spid="21" grpId="1" animBg="1"/>
      <p:bldP spid="73" grpId="0" animBg="1"/>
      <p:bldP spid="71" grpId="0" animBg="1"/>
      <p:bldP spid="76" grpId="0" animBg="1"/>
      <p:bldP spid="76" grpId="1" animBg="1"/>
      <p:bldP spid="94" grpId="0" animBg="1"/>
      <p:bldP spid="106" grpId="0" animBg="1"/>
      <p:bldP spid="95" grpId="0" animBg="1"/>
      <p:bldP spid="105" grpId="0" animBg="1"/>
      <p:bldP spid="104" grpId="0" animBg="1"/>
      <p:bldP spid="104" grpId="1" animBg="1"/>
      <p:bldP spid="103" grpId="0" animBg="1"/>
      <p:bldP spid="103" grpId="1" animBg="1"/>
      <p:bldP spid="100" grpId="0" animBg="1"/>
      <p:bldP spid="100" grpId="1" animBg="1"/>
      <p:bldP spid="99" grpId="0" animBg="1"/>
      <p:bldP spid="99" grpId="1" animBg="1"/>
      <p:bldP spid="90" grpId="0" animBg="1"/>
      <p:bldP spid="90" grpId="1" animBg="1"/>
      <p:bldP spid="89" grpId="0" animBg="1"/>
      <p:bldP spid="89" grpId="1" animBg="1"/>
      <p:bldP spid="88" grpId="0" animBg="1"/>
      <p:bldP spid="88" grpId="1" animBg="1"/>
      <p:bldP spid="74" grpId="0" animBg="1"/>
      <p:bldP spid="29" grpId="0" animBg="1"/>
      <p:bldP spid="58" grpId="0" animBg="1"/>
      <p:bldP spid="58" grpId="1" animBg="1"/>
      <p:bldP spid="52" grpId="0" animBg="1"/>
      <p:bldP spid="52" grpId="1" animBg="1"/>
      <p:bldP spid="2" grpId="0"/>
      <p:bldP spid="3" grpId="0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8" grpId="0"/>
      <p:bldP spid="30" grpId="0"/>
      <p:bldP spid="31" grpId="0"/>
      <p:bldP spid="49" grpId="0" animBg="1"/>
      <p:bldP spid="50" grpId="0" animBg="1"/>
      <p:bldP spid="61" grpId="0"/>
      <p:bldP spid="62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56" grpId="0"/>
      <p:bldP spid="57" grpId="0"/>
      <p:bldP spid="63" grpId="0"/>
      <p:bldP spid="64" grpId="0"/>
      <p:bldP spid="69" grpId="0"/>
      <p:bldP spid="70" grpId="0"/>
      <p:bldP spid="75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1" grpId="0" animBg="1"/>
      <p:bldP spid="81" grpId="1" animBg="1"/>
      <p:bldP spid="87" grpId="0" animBg="1"/>
      <p:bldP spid="87" grpId="1" animBg="1"/>
      <p:bldP spid="91" grpId="0"/>
      <p:bldP spid="92" grpId="0"/>
      <p:bldP spid="93" grpId="0"/>
      <p:bldP spid="98" grpId="0" animBg="1"/>
      <p:bldP spid="98" grpId="1" animBg="1"/>
      <p:bldP spid="101" grpId="0"/>
      <p:bldP spid="102" grpId="0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16356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MODULE 41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176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1424</Words>
  <Application>Microsoft Office PowerPoint</Application>
  <PresentationFormat>On-screen Show (16:9)</PresentationFormat>
  <Paragraphs>359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Book Antiqua</vt:lpstr>
      <vt:lpstr>Bookman Old Style</vt:lpstr>
      <vt:lpstr>Calibri</vt:lpstr>
      <vt:lpstr>Cambria Math</vt:lpstr>
      <vt:lpstr>Comic Sans MS</vt:lpstr>
      <vt:lpstr>Garamond</vt:lpstr>
      <vt:lpstr>Symbol</vt:lpstr>
      <vt:lpstr>Wingdings</vt:lpstr>
      <vt:lpstr>Custom Design</vt:lpstr>
      <vt:lpstr>3_Office Theme</vt:lpstr>
      <vt:lpstr>5_Office Theme</vt:lpstr>
      <vt:lpstr>8_Office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2022-04-23T04:09:25Z</dcterms:modified>
</cp:coreProperties>
</file>