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sldIdLst>
    <p:sldId id="281" r:id="rId2"/>
    <p:sldId id="264" r:id="rId3"/>
    <p:sldId id="282" r:id="rId4"/>
    <p:sldId id="268" r:id="rId5"/>
    <p:sldId id="283" r:id="rId6"/>
    <p:sldId id="266" r:id="rId7"/>
    <p:sldId id="284" r:id="rId8"/>
    <p:sldId id="267" r:id="rId9"/>
    <p:sldId id="28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9611C-3B96-441F-877E-8C804D12FBB9}">
          <p14:sldIdLst>
            <p14:sldId id="281"/>
            <p14:sldId id="264"/>
            <p14:sldId id="282"/>
            <p14:sldId id="268"/>
            <p14:sldId id="283"/>
            <p14:sldId id="266"/>
            <p14:sldId id="284"/>
            <p14:sldId id="267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473" autoAdjust="0"/>
    <p:restoredTop sz="99389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3EB17-CE56-475D-A7B0-22400A642155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95D4-B52A-4ACE-9B69-BB7478BCB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9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99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9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Rectangle 543"/>
          <p:cNvSpPr/>
          <p:nvPr/>
        </p:nvSpPr>
        <p:spPr>
          <a:xfrm>
            <a:off x="732998" y="161619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Construct an equilateral triangle, given its side and </a:t>
            </a:r>
            <a:endParaRPr lang="en-IN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justify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the construction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228942" y="146056"/>
            <a:ext cx="598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IN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548" name="Straight Connector 547"/>
          <p:cNvCxnSpPr/>
          <p:nvPr/>
        </p:nvCxnSpPr>
        <p:spPr>
          <a:xfrm flipV="1">
            <a:off x="5161282" y="2725211"/>
            <a:ext cx="828674" cy="1427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 flipH="1" flipV="1">
            <a:off x="5983309" y="2725211"/>
            <a:ext cx="828674" cy="1427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0" name="Group 549"/>
          <p:cNvGrpSpPr/>
          <p:nvPr/>
        </p:nvGrpSpPr>
        <p:grpSpPr>
          <a:xfrm>
            <a:off x="5148313" y="4168818"/>
            <a:ext cx="5688383" cy="494414"/>
            <a:chOff x="1515075" y="1268751"/>
            <a:chExt cx="6558727" cy="570595"/>
          </a:xfrm>
        </p:grpSpPr>
        <p:sp>
          <p:nvSpPr>
            <p:cNvPr id="551" name="Rectangle 550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Rectangle 559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561" name="Straight Connector 560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Rectangle 570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572" name="Straight Connector 571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Rectangle 581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583" name="Straight Connector 582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Rectangle 592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594" name="Straight Connector 593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Rectangle 603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05" name="Straight Connector 604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Rectangle 614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6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16" name="Straight Connector 615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Rectangle 625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7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27" name="Straight Connector 626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Rectangle 636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8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38" name="Straight Connector 637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8" name="Rectangle 647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9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49" name="Straight Connector 648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Rectangle 658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10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60" name="Straight Connector 659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1" name="Rectangle 670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72" name="Straight Connector 671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" name="Rectangle 681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83" name="Straight Connector 682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Rectangle 692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694" name="Straight Connector 693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Rectangle 703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05" name="Straight Connector 704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5" name="Rectangle 714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16" name="Straight Connector 715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8" name="Straight Connector 717"/>
          <p:cNvCxnSpPr/>
          <p:nvPr/>
        </p:nvCxnSpPr>
        <p:spPr>
          <a:xfrm>
            <a:off x="5154137" y="4152443"/>
            <a:ext cx="16502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150" y="2992860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" name="Arc 639"/>
          <p:cNvSpPr/>
          <p:nvPr/>
        </p:nvSpPr>
        <p:spPr>
          <a:xfrm rot="20601253">
            <a:off x="5846758" y="2614558"/>
            <a:ext cx="233189" cy="248147"/>
          </a:xfrm>
          <a:custGeom>
            <a:avLst/>
            <a:gdLst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2" fmla="*/ 199946 w 399892"/>
              <a:gd name="connsiteY2" fmla="*/ 199946 h 399892"/>
              <a:gd name="connsiteX3" fmla="*/ 199946 w 399892"/>
              <a:gd name="connsiteY3" fmla="*/ 0 h 399892"/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2" fmla="*/ 0 w 199946"/>
              <a:gd name="connsiteY2" fmla="*/ 199946 h 199946"/>
              <a:gd name="connsiteX3" fmla="*/ 0 w 199946"/>
              <a:gd name="connsiteY3" fmla="*/ 0 h 199946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6618 w 227093"/>
              <a:gd name="connsiteY0" fmla="*/ 0 h 199946"/>
              <a:gd name="connsiteX1" fmla="*/ 206564 w 227093"/>
              <a:gd name="connsiteY1" fmla="*/ 199946 h 199946"/>
              <a:gd name="connsiteX2" fmla="*/ 6618 w 227093"/>
              <a:gd name="connsiteY2" fmla="*/ 199946 h 199946"/>
              <a:gd name="connsiteX3" fmla="*/ 6618 w 227093"/>
              <a:gd name="connsiteY3" fmla="*/ 0 h 199946"/>
              <a:gd name="connsiteX0" fmla="*/ 0 w 227093"/>
              <a:gd name="connsiteY0" fmla="*/ 19385 h 199946"/>
              <a:gd name="connsiteX1" fmla="*/ 227093 w 227093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15559 w 233931"/>
              <a:gd name="connsiteY0" fmla="*/ 0 h 211665"/>
              <a:gd name="connsiteX1" fmla="*/ 213402 w 233931"/>
              <a:gd name="connsiteY1" fmla="*/ 211665 h 211665"/>
              <a:gd name="connsiteX2" fmla="*/ 13456 w 233931"/>
              <a:gd name="connsiteY2" fmla="*/ 211665 h 211665"/>
              <a:gd name="connsiteX3" fmla="*/ 15559 w 233931"/>
              <a:gd name="connsiteY3" fmla="*/ 0 h 211665"/>
              <a:gd name="connsiteX0" fmla="*/ 0 w 233931"/>
              <a:gd name="connsiteY0" fmla="*/ 8295 h 211665"/>
              <a:gd name="connsiteX1" fmla="*/ 233931 w 233931"/>
              <a:gd name="connsiteY1" fmla="*/ 205511 h 211665"/>
              <a:gd name="connsiteX0" fmla="*/ 8768 w 227140"/>
              <a:gd name="connsiteY0" fmla="*/ 2583 h 214248"/>
              <a:gd name="connsiteX1" fmla="*/ 206611 w 227140"/>
              <a:gd name="connsiteY1" fmla="*/ 214248 h 214248"/>
              <a:gd name="connsiteX2" fmla="*/ 6665 w 227140"/>
              <a:gd name="connsiteY2" fmla="*/ 214248 h 214248"/>
              <a:gd name="connsiteX3" fmla="*/ 8768 w 227140"/>
              <a:gd name="connsiteY3" fmla="*/ 2583 h 214248"/>
              <a:gd name="connsiteX0" fmla="*/ 0 w 227140"/>
              <a:gd name="connsiteY0" fmla="*/ 0 h 214248"/>
              <a:gd name="connsiteX1" fmla="*/ 227140 w 227140"/>
              <a:gd name="connsiteY1" fmla="*/ 208094 h 214248"/>
              <a:gd name="connsiteX0" fmla="*/ 8768 w 227140"/>
              <a:gd name="connsiteY0" fmla="*/ 2583 h 214248"/>
              <a:gd name="connsiteX1" fmla="*/ 206611 w 227140"/>
              <a:gd name="connsiteY1" fmla="*/ 214248 h 214248"/>
              <a:gd name="connsiteX2" fmla="*/ 6665 w 227140"/>
              <a:gd name="connsiteY2" fmla="*/ 214248 h 214248"/>
              <a:gd name="connsiteX3" fmla="*/ 8768 w 227140"/>
              <a:gd name="connsiteY3" fmla="*/ 2583 h 214248"/>
              <a:gd name="connsiteX0" fmla="*/ 0 w 227140"/>
              <a:gd name="connsiteY0" fmla="*/ 0 h 214248"/>
              <a:gd name="connsiteX1" fmla="*/ 227140 w 227140"/>
              <a:gd name="connsiteY1" fmla="*/ 208094 h 214248"/>
              <a:gd name="connsiteX0" fmla="*/ 8768 w 239854"/>
              <a:gd name="connsiteY0" fmla="*/ 2583 h 214248"/>
              <a:gd name="connsiteX1" fmla="*/ 206611 w 239854"/>
              <a:gd name="connsiteY1" fmla="*/ 214248 h 214248"/>
              <a:gd name="connsiteX2" fmla="*/ 6665 w 239854"/>
              <a:gd name="connsiteY2" fmla="*/ 214248 h 214248"/>
              <a:gd name="connsiteX3" fmla="*/ 8768 w 239854"/>
              <a:gd name="connsiteY3" fmla="*/ 2583 h 214248"/>
              <a:gd name="connsiteX0" fmla="*/ 0 w 239854"/>
              <a:gd name="connsiteY0" fmla="*/ 0 h 214248"/>
              <a:gd name="connsiteX1" fmla="*/ 239854 w 239854"/>
              <a:gd name="connsiteY1" fmla="*/ 202514 h 214248"/>
              <a:gd name="connsiteX0" fmla="*/ 8768 w 239854"/>
              <a:gd name="connsiteY0" fmla="*/ 2583 h 214248"/>
              <a:gd name="connsiteX1" fmla="*/ 206611 w 239854"/>
              <a:gd name="connsiteY1" fmla="*/ 214248 h 214248"/>
              <a:gd name="connsiteX2" fmla="*/ 6665 w 239854"/>
              <a:gd name="connsiteY2" fmla="*/ 214248 h 214248"/>
              <a:gd name="connsiteX3" fmla="*/ 8768 w 239854"/>
              <a:gd name="connsiteY3" fmla="*/ 2583 h 214248"/>
              <a:gd name="connsiteX0" fmla="*/ 0 w 239854"/>
              <a:gd name="connsiteY0" fmla="*/ 0 h 214248"/>
              <a:gd name="connsiteX1" fmla="*/ 239854 w 239854"/>
              <a:gd name="connsiteY1" fmla="*/ 202514 h 214248"/>
              <a:gd name="connsiteX0" fmla="*/ 20740 w 239854"/>
              <a:gd name="connsiteY0" fmla="*/ 0 h 248147"/>
              <a:gd name="connsiteX1" fmla="*/ 206611 w 239854"/>
              <a:gd name="connsiteY1" fmla="*/ 248147 h 248147"/>
              <a:gd name="connsiteX2" fmla="*/ 6665 w 239854"/>
              <a:gd name="connsiteY2" fmla="*/ 248147 h 248147"/>
              <a:gd name="connsiteX3" fmla="*/ 20740 w 239854"/>
              <a:gd name="connsiteY3" fmla="*/ 0 h 248147"/>
              <a:gd name="connsiteX0" fmla="*/ 0 w 239854"/>
              <a:gd name="connsiteY0" fmla="*/ 33899 h 248147"/>
              <a:gd name="connsiteX1" fmla="*/ 239854 w 239854"/>
              <a:gd name="connsiteY1" fmla="*/ 236413 h 248147"/>
              <a:gd name="connsiteX0" fmla="*/ 14075 w 233189"/>
              <a:gd name="connsiteY0" fmla="*/ 0 h 248147"/>
              <a:gd name="connsiteX1" fmla="*/ 199946 w 233189"/>
              <a:gd name="connsiteY1" fmla="*/ 248147 h 248147"/>
              <a:gd name="connsiteX2" fmla="*/ 0 w 233189"/>
              <a:gd name="connsiteY2" fmla="*/ 248147 h 248147"/>
              <a:gd name="connsiteX3" fmla="*/ 14075 w 233189"/>
              <a:gd name="connsiteY3" fmla="*/ 0 h 248147"/>
              <a:gd name="connsiteX0" fmla="*/ 12902 w 233189"/>
              <a:gd name="connsiteY0" fmla="*/ 3639 h 248147"/>
              <a:gd name="connsiteX1" fmla="*/ 233189 w 233189"/>
              <a:gd name="connsiteY1" fmla="*/ 236413 h 248147"/>
              <a:gd name="connsiteX0" fmla="*/ 14075 w 233189"/>
              <a:gd name="connsiteY0" fmla="*/ 0 h 248147"/>
              <a:gd name="connsiteX1" fmla="*/ 199946 w 233189"/>
              <a:gd name="connsiteY1" fmla="*/ 248147 h 248147"/>
              <a:gd name="connsiteX2" fmla="*/ 0 w 233189"/>
              <a:gd name="connsiteY2" fmla="*/ 248147 h 248147"/>
              <a:gd name="connsiteX3" fmla="*/ 14075 w 233189"/>
              <a:gd name="connsiteY3" fmla="*/ 0 h 248147"/>
              <a:gd name="connsiteX0" fmla="*/ 12902 w 233189"/>
              <a:gd name="connsiteY0" fmla="*/ 3639 h 248147"/>
              <a:gd name="connsiteX1" fmla="*/ 233189 w 233189"/>
              <a:gd name="connsiteY1" fmla="*/ 236413 h 248147"/>
              <a:gd name="connsiteX0" fmla="*/ 14075 w 233189"/>
              <a:gd name="connsiteY0" fmla="*/ 0 h 248147"/>
              <a:gd name="connsiteX1" fmla="*/ 199946 w 233189"/>
              <a:gd name="connsiteY1" fmla="*/ 248147 h 248147"/>
              <a:gd name="connsiteX2" fmla="*/ 0 w 233189"/>
              <a:gd name="connsiteY2" fmla="*/ 248147 h 248147"/>
              <a:gd name="connsiteX3" fmla="*/ 14075 w 233189"/>
              <a:gd name="connsiteY3" fmla="*/ 0 h 248147"/>
              <a:gd name="connsiteX0" fmla="*/ 12902 w 233189"/>
              <a:gd name="connsiteY0" fmla="*/ 3639 h 248147"/>
              <a:gd name="connsiteX1" fmla="*/ 233189 w 233189"/>
              <a:gd name="connsiteY1" fmla="*/ 236413 h 248147"/>
              <a:gd name="connsiteX0" fmla="*/ 14075 w 233189"/>
              <a:gd name="connsiteY0" fmla="*/ 0 h 248147"/>
              <a:gd name="connsiteX1" fmla="*/ 199946 w 233189"/>
              <a:gd name="connsiteY1" fmla="*/ 248147 h 248147"/>
              <a:gd name="connsiteX2" fmla="*/ 0 w 233189"/>
              <a:gd name="connsiteY2" fmla="*/ 248147 h 248147"/>
              <a:gd name="connsiteX3" fmla="*/ 14075 w 233189"/>
              <a:gd name="connsiteY3" fmla="*/ 0 h 248147"/>
              <a:gd name="connsiteX0" fmla="*/ 12902 w 233189"/>
              <a:gd name="connsiteY0" fmla="*/ 3639 h 248147"/>
              <a:gd name="connsiteX1" fmla="*/ 233189 w 233189"/>
              <a:gd name="connsiteY1" fmla="*/ 236413 h 24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189" h="248147" stroke="0" extrusionOk="0">
                <a:moveTo>
                  <a:pt x="14075" y="0"/>
                </a:moveTo>
                <a:cubicBezTo>
                  <a:pt x="89905" y="22803"/>
                  <a:pt x="199946" y="137720"/>
                  <a:pt x="199946" y="248147"/>
                </a:cubicBezTo>
                <a:lnTo>
                  <a:pt x="0" y="248147"/>
                </a:lnTo>
                <a:lnTo>
                  <a:pt x="14075" y="0"/>
                </a:lnTo>
                <a:close/>
              </a:path>
              <a:path w="233189" h="248147" fill="none">
                <a:moveTo>
                  <a:pt x="12902" y="3639"/>
                </a:moveTo>
                <a:cubicBezTo>
                  <a:pt x="83980" y="45493"/>
                  <a:pt x="210126" y="177264"/>
                  <a:pt x="233189" y="236413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1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1805">
            <a:off x="3688536" y="3082080"/>
            <a:ext cx="2937410" cy="215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" name="Arc 639"/>
          <p:cNvSpPr/>
          <p:nvPr/>
        </p:nvSpPr>
        <p:spPr>
          <a:xfrm rot="998747" flipH="1">
            <a:off x="5880099" y="2619321"/>
            <a:ext cx="233189" cy="248147"/>
          </a:xfrm>
          <a:custGeom>
            <a:avLst/>
            <a:gdLst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2" fmla="*/ 199946 w 399892"/>
              <a:gd name="connsiteY2" fmla="*/ 199946 h 399892"/>
              <a:gd name="connsiteX3" fmla="*/ 199946 w 399892"/>
              <a:gd name="connsiteY3" fmla="*/ 0 h 399892"/>
              <a:gd name="connsiteX0" fmla="*/ 199946 w 399892"/>
              <a:gd name="connsiteY0" fmla="*/ 0 h 399892"/>
              <a:gd name="connsiteX1" fmla="*/ 399892 w 399892"/>
              <a:gd name="connsiteY1" fmla="*/ 199946 h 399892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2" fmla="*/ 0 w 199946"/>
              <a:gd name="connsiteY2" fmla="*/ 199946 h 199946"/>
              <a:gd name="connsiteX3" fmla="*/ 0 w 199946"/>
              <a:gd name="connsiteY3" fmla="*/ 0 h 199946"/>
              <a:gd name="connsiteX0" fmla="*/ 0 w 199946"/>
              <a:gd name="connsiteY0" fmla="*/ 0 h 199946"/>
              <a:gd name="connsiteX1" fmla="*/ 199946 w 199946"/>
              <a:gd name="connsiteY1" fmla="*/ 199946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09299"/>
              <a:gd name="connsiteY0" fmla="*/ 0 h 199946"/>
              <a:gd name="connsiteX1" fmla="*/ 199946 w 209299"/>
              <a:gd name="connsiteY1" fmla="*/ 199946 h 199946"/>
              <a:gd name="connsiteX2" fmla="*/ 0 w 209299"/>
              <a:gd name="connsiteY2" fmla="*/ 199946 h 199946"/>
              <a:gd name="connsiteX3" fmla="*/ 0 w 209299"/>
              <a:gd name="connsiteY3" fmla="*/ 0 h 199946"/>
              <a:gd name="connsiteX0" fmla="*/ 0 w 209299"/>
              <a:gd name="connsiteY0" fmla="*/ 0 h 199946"/>
              <a:gd name="connsiteX1" fmla="*/ 209299 w 209299"/>
              <a:gd name="connsiteY1" fmla="*/ 189684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0 w 220475"/>
              <a:gd name="connsiteY0" fmla="*/ 0 h 199946"/>
              <a:gd name="connsiteX1" fmla="*/ 220475 w 220475"/>
              <a:gd name="connsiteY1" fmla="*/ 193792 h 199946"/>
              <a:gd name="connsiteX0" fmla="*/ 6618 w 227093"/>
              <a:gd name="connsiteY0" fmla="*/ 0 h 199946"/>
              <a:gd name="connsiteX1" fmla="*/ 206564 w 227093"/>
              <a:gd name="connsiteY1" fmla="*/ 199946 h 199946"/>
              <a:gd name="connsiteX2" fmla="*/ 6618 w 227093"/>
              <a:gd name="connsiteY2" fmla="*/ 199946 h 199946"/>
              <a:gd name="connsiteX3" fmla="*/ 6618 w 227093"/>
              <a:gd name="connsiteY3" fmla="*/ 0 h 199946"/>
              <a:gd name="connsiteX0" fmla="*/ 0 w 227093"/>
              <a:gd name="connsiteY0" fmla="*/ 19385 h 199946"/>
              <a:gd name="connsiteX1" fmla="*/ 227093 w 227093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0 w 220475"/>
              <a:gd name="connsiteY0" fmla="*/ 0 h 199946"/>
              <a:gd name="connsiteX1" fmla="*/ 199946 w 220475"/>
              <a:gd name="connsiteY1" fmla="*/ 199946 h 199946"/>
              <a:gd name="connsiteX2" fmla="*/ 0 w 220475"/>
              <a:gd name="connsiteY2" fmla="*/ 199946 h 199946"/>
              <a:gd name="connsiteX3" fmla="*/ 0 w 220475"/>
              <a:gd name="connsiteY3" fmla="*/ 0 h 199946"/>
              <a:gd name="connsiteX0" fmla="*/ 3419 w 220475"/>
              <a:gd name="connsiteY0" fmla="*/ 11405 h 199946"/>
              <a:gd name="connsiteX1" fmla="*/ 220475 w 220475"/>
              <a:gd name="connsiteY1" fmla="*/ 193792 h 199946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13456 w 233931"/>
              <a:gd name="connsiteY0" fmla="*/ 3424 h 203370"/>
              <a:gd name="connsiteX1" fmla="*/ 213402 w 233931"/>
              <a:gd name="connsiteY1" fmla="*/ 203370 h 203370"/>
              <a:gd name="connsiteX2" fmla="*/ 13456 w 233931"/>
              <a:gd name="connsiteY2" fmla="*/ 203370 h 203370"/>
              <a:gd name="connsiteX3" fmla="*/ 13456 w 233931"/>
              <a:gd name="connsiteY3" fmla="*/ 3424 h 203370"/>
              <a:gd name="connsiteX0" fmla="*/ 0 w 233931"/>
              <a:gd name="connsiteY0" fmla="*/ 0 h 203370"/>
              <a:gd name="connsiteX1" fmla="*/ 233931 w 233931"/>
              <a:gd name="connsiteY1" fmla="*/ 197216 h 203370"/>
              <a:gd name="connsiteX0" fmla="*/ 15559 w 233931"/>
              <a:gd name="connsiteY0" fmla="*/ 0 h 211665"/>
              <a:gd name="connsiteX1" fmla="*/ 213402 w 233931"/>
              <a:gd name="connsiteY1" fmla="*/ 211665 h 211665"/>
              <a:gd name="connsiteX2" fmla="*/ 13456 w 233931"/>
              <a:gd name="connsiteY2" fmla="*/ 211665 h 211665"/>
              <a:gd name="connsiteX3" fmla="*/ 15559 w 233931"/>
              <a:gd name="connsiteY3" fmla="*/ 0 h 211665"/>
              <a:gd name="connsiteX0" fmla="*/ 0 w 233931"/>
              <a:gd name="connsiteY0" fmla="*/ 8295 h 211665"/>
              <a:gd name="connsiteX1" fmla="*/ 233931 w 233931"/>
              <a:gd name="connsiteY1" fmla="*/ 205511 h 211665"/>
              <a:gd name="connsiteX0" fmla="*/ 8768 w 227140"/>
              <a:gd name="connsiteY0" fmla="*/ 2583 h 214248"/>
              <a:gd name="connsiteX1" fmla="*/ 206611 w 227140"/>
              <a:gd name="connsiteY1" fmla="*/ 214248 h 214248"/>
              <a:gd name="connsiteX2" fmla="*/ 6665 w 227140"/>
              <a:gd name="connsiteY2" fmla="*/ 214248 h 214248"/>
              <a:gd name="connsiteX3" fmla="*/ 8768 w 227140"/>
              <a:gd name="connsiteY3" fmla="*/ 2583 h 214248"/>
              <a:gd name="connsiteX0" fmla="*/ 0 w 227140"/>
              <a:gd name="connsiteY0" fmla="*/ 0 h 214248"/>
              <a:gd name="connsiteX1" fmla="*/ 227140 w 227140"/>
              <a:gd name="connsiteY1" fmla="*/ 208094 h 214248"/>
              <a:gd name="connsiteX0" fmla="*/ 8768 w 227140"/>
              <a:gd name="connsiteY0" fmla="*/ 2583 h 214248"/>
              <a:gd name="connsiteX1" fmla="*/ 206611 w 227140"/>
              <a:gd name="connsiteY1" fmla="*/ 214248 h 214248"/>
              <a:gd name="connsiteX2" fmla="*/ 6665 w 227140"/>
              <a:gd name="connsiteY2" fmla="*/ 214248 h 214248"/>
              <a:gd name="connsiteX3" fmla="*/ 8768 w 227140"/>
              <a:gd name="connsiteY3" fmla="*/ 2583 h 214248"/>
              <a:gd name="connsiteX0" fmla="*/ 0 w 227140"/>
              <a:gd name="connsiteY0" fmla="*/ 0 h 214248"/>
              <a:gd name="connsiteX1" fmla="*/ 227140 w 227140"/>
              <a:gd name="connsiteY1" fmla="*/ 208094 h 214248"/>
              <a:gd name="connsiteX0" fmla="*/ 8768 w 239854"/>
              <a:gd name="connsiteY0" fmla="*/ 2583 h 214248"/>
              <a:gd name="connsiteX1" fmla="*/ 206611 w 239854"/>
              <a:gd name="connsiteY1" fmla="*/ 214248 h 214248"/>
              <a:gd name="connsiteX2" fmla="*/ 6665 w 239854"/>
              <a:gd name="connsiteY2" fmla="*/ 214248 h 214248"/>
              <a:gd name="connsiteX3" fmla="*/ 8768 w 239854"/>
              <a:gd name="connsiteY3" fmla="*/ 2583 h 214248"/>
              <a:gd name="connsiteX0" fmla="*/ 0 w 239854"/>
              <a:gd name="connsiteY0" fmla="*/ 0 h 214248"/>
              <a:gd name="connsiteX1" fmla="*/ 239854 w 239854"/>
              <a:gd name="connsiteY1" fmla="*/ 202514 h 214248"/>
              <a:gd name="connsiteX0" fmla="*/ 8768 w 239854"/>
              <a:gd name="connsiteY0" fmla="*/ 2583 h 214248"/>
              <a:gd name="connsiteX1" fmla="*/ 206611 w 239854"/>
              <a:gd name="connsiteY1" fmla="*/ 214248 h 214248"/>
              <a:gd name="connsiteX2" fmla="*/ 6665 w 239854"/>
              <a:gd name="connsiteY2" fmla="*/ 214248 h 214248"/>
              <a:gd name="connsiteX3" fmla="*/ 8768 w 239854"/>
              <a:gd name="connsiteY3" fmla="*/ 2583 h 214248"/>
              <a:gd name="connsiteX0" fmla="*/ 0 w 239854"/>
              <a:gd name="connsiteY0" fmla="*/ 0 h 214248"/>
              <a:gd name="connsiteX1" fmla="*/ 239854 w 239854"/>
              <a:gd name="connsiteY1" fmla="*/ 202514 h 214248"/>
              <a:gd name="connsiteX0" fmla="*/ 20740 w 239854"/>
              <a:gd name="connsiteY0" fmla="*/ 0 h 248147"/>
              <a:gd name="connsiteX1" fmla="*/ 206611 w 239854"/>
              <a:gd name="connsiteY1" fmla="*/ 248147 h 248147"/>
              <a:gd name="connsiteX2" fmla="*/ 6665 w 239854"/>
              <a:gd name="connsiteY2" fmla="*/ 248147 h 248147"/>
              <a:gd name="connsiteX3" fmla="*/ 20740 w 239854"/>
              <a:gd name="connsiteY3" fmla="*/ 0 h 248147"/>
              <a:gd name="connsiteX0" fmla="*/ 0 w 239854"/>
              <a:gd name="connsiteY0" fmla="*/ 33899 h 248147"/>
              <a:gd name="connsiteX1" fmla="*/ 239854 w 239854"/>
              <a:gd name="connsiteY1" fmla="*/ 236413 h 248147"/>
              <a:gd name="connsiteX0" fmla="*/ 14075 w 233189"/>
              <a:gd name="connsiteY0" fmla="*/ 0 h 248147"/>
              <a:gd name="connsiteX1" fmla="*/ 199946 w 233189"/>
              <a:gd name="connsiteY1" fmla="*/ 248147 h 248147"/>
              <a:gd name="connsiteX2" fmla="*/ 0 w 233189"/>
              <a:gd name="connsiteY2" fmla="*/ 248147 h 248147"/>
              <a:gd name="connsiteX3" fmla="*/ 14075 w 233189"/>
              <a:gd name="connsiteY3" fmla="*/ 0 h 248147"/>
              <a:gd name="connsiteX0" fmla="*/ 12902 w 233189"/>
              <a:gd name="connsiteY0" fmla="*/ 3639 h 248147"/>
              <a:gd name="connsiteX1" fmla="*/ 233189 w 233189"/>
              <a:gd name="connsiteY1" fmla="*/ 236413 h 248147"/>
              <a:gd name="connsiteX0" fmla="*/ 14075 w 233189"/>
              <a:gd name="connsiteY0" fmla="*/ 0 h 248147"/>
              <a:gd name="connsiteX1" fmla="*/ 199946 w 233189"/>
              <a:gd name="connsiteY1" fmla="*/ 248147 h 248147"/>
              <a:gd name="connsiteX2" fmla="*/ 0 w 233189"/>
              <a:gd name="connsiteY2" fmla="*/ 248147 h 248147"/>
              <a:gd name="connsiteX3" fmla="*/ 14075 w 233189"/>
              <a:gd name="connsiteY3" fmla="*/ 0 h 248147"/>
              <a:gd name="connsiteX0" fmla="*/ 12902 w 233189"/>
              <a:gd name="connsiteY0" fmla="*/ 3639 h 248147"/>
              <a:gd name="connsiteX1" fmla="*/ 233189 w 233189"/>
              <a:gd name="connsiteY1" fmla="*/ 236413 h 248147"/>
              <a:gd name="connsiteX0" fmla="*/ 14075 w 233189"/>
              <a:gd name="connsiteY0" fmla="*/ 0 h 248147"/>
              <a:gd name="connsiteX1" fmla="*/ 199946 w 233189"/>
              <a:gd name="connsiteY1" fmla="*/ 248147 h 248147"/>
              <a:gd name="connsiteX2" fmla="*/ 0 w 233189"/>
              <a:gd name="connsiteY2" fmla="*/ 248147 h 248147"/>
              <a:gd name="connsiteX3" fmla="*/ 14075 w 233189"/>
              <a:gd name="connsiteY3" fmla="*/ 0 h 248147"/>
              <a:gd name="connsiteX0" fmla="*/ 12902 w 233189"/>
              <a:gd name="connsiteY0" fmla="*/ 3639 h 248147"/>
              <a:gd name="connsiteX1" fmla="*/ 233189 w 233189"/>
              <a:gd name="connsiteY1" fmla="*/ 236413 h 248147"/>
              <a:gd name="connsiteX0" fmla="*/ 14075 w 233189"/>
              <a:gd name="connsiteY0" fmla="*/ 0 h 248147"/>
              <a:gd name="connsiteX1" fmla="*/ 199946 w 233189"/>
              <a:gd name="connsiteY1" fmla="*/ 248147 h 248147"/>
              <a:gd name="connsiteX2" fmla="*/ 0 w 233189"/>
              <a:gd name="connsiteY2" fmla="*/ 248147 h 248147"/>
              <a:gd name="connsiteX3" fmla="*/ 14075 w 233189"/>
              <a:gd name="connsiteY3" fmla="*/ 0 h 248147"/>
              <a:gd name="connsiteX0" fmla="*/ 12902 w 233189"/>
              <a:gd name="connsiteY0" fmla="*/ 3639 h 248147"/>
              <a:gd name="connsiteX1" fmla="*/ 233189 w 233189"/>
              <a:gd name="connsiteY1" fmla="*/ 236413 h 24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189" h="248147" stroke="0" extrusionOk="0">
                <a:moveTo>
                  <a:pt x="14075" y="0"/>
                </a:moveTo>
                <a:cubicBezTo>
                  <a:pt x="89905" y="22803"/>
                  <a:pt x="199946" y="137720"/>
                  <a:pt x="199946" y="248147"/>
                </a:cubicBezTo>
                <a:lnTo>
                  <a:pt x="0" y="248147"/>
                </a:lnTo>
                <a:lnTo>
                  <a:pt x="14075" y="0"/>
                </a:lnTo>
                <a:close/>
              </a:path>
              <a:path w="233189" h="248147" fill="none">
                <a:moveTo>
                  <a:pt x="12902" y="3639"/>
                </a:moveTo>
                <a:cubicBezTo>
                  <a:pt x="83980" y="45493"/>
                  <a:pt x="210126" y="177264"/>
                  <a:pt x="233189" y="236413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3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8195" flipH="1">
            <a:off x="5340097" y="3082080"/>
            <a:ext cx="2937410" cy="215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4" name="Group 723"/>
          <p:cNvGrpSpPr/>
          <p:nvPr/>
        </p:nvGrpSpPr>
        <p:grpSpPr>
          <a:xfrm rot="17996699">
            <a:off x="3957563" y="1586885"/>
            <a:ext cx="5688383" cy="494415"/>
            <a:chOff x="1515075" y="1268751"/>
            <a:chExt cx="6558727" cy="570595"/>
          </a:xfrm>
        </p:grpSpPr>
        <p:sp>
          <p:nvSpPr>
            <p:cNvPr id="725" name="Rectangle 724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6" name="Straight Connector 725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Rectangle 733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35" name="Straight Connector 734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" name="Rectangle 744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46" name="Straight Connector 745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" name="Rectangle 755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57" name="Straight Connector 756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68" name="Straight Connector 767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" name="Rectangle 777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79" name="Straight Connector 778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9" name="Rectangle 788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6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790" name="Straight Connector 789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" name="Rectangle 799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7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01" name="Straight Connector 800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" name="Rectangle 810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8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12" name="Straight Connector 811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" name="Rectangle 821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9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23" name="Straight Connector 822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Rectangle 832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10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34" name="Straight Connector 833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Rectangle 844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46" name="Straight Connector 845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6" name="Rectangle 855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57" name="Straight Connector 856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Rectangle 866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68" name="Straight Connector 867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8" name="Rectangle 877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79" name="Straight Connector 878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9" name="Rectangle 888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890" name="Straight Connector 889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2" name="Group 891"/>
          <p:cNvGrpSpPr/>
          <p:nvPr/>
        </p:nvGrpSpPr>
        <p:grpSpPr>
          <a:xfrm rot="3603301" flipH="1">
            <a:off x="2316370" y="1586883"/>
            <a:ext cx="5688383" cy="494414"/>
            <a:chOff x="1515075" y="1268751"/>
            <a:chExt cx="6558727" cy="570595"/>
          </a:xfrm>
        </p:grpSpPr>
        <p:sp>
          <p:nvSpPr>
            <p:cNvPr id="893" name="Rectangle 892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94" name="Straight Connector 893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2" name="Rectangle 901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03" name="Straight Connector 902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Rectangle 912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14" name="Straight Connector 913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" name="Rectangle 923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25" name="Straight Connector 924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5" name="Rectangle 934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36" name="Straight Connector 935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6" name="Rectangle 945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47" name="Straight Connector 946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7" name="Rectangle 956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6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58" name="Straight Connector 957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8" name="Rectangle 967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7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69" name="Straight Connector 968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9" name="Rectangle 978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8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80" name="Straight Connector 979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Rectangle 989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latin typeface="Symbol"/>
                </a:rPr>
                <a:t>9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991" name="Straight Connector 990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1" name="Rectangle 1000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10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02" name="Straight Connector 1001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3" name="Rectangle 1012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11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14" name="Straight Connector 1013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Rectangle 1023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12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25" name="Straight Connector 1024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Rectangle 1034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13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36" name="Straight Connector 1035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Rectangle 1045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14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47" name="Straight Connector 1046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latin typeface="Symbol"/>
                </a:rPr>
                <a:t>15</a:t>
              </a:r>
              <a:endParaRPr lang="en-US" sz="1000" b="1" baseline="50000" dirty="0">
                <a:latin typeface="Bookman Old Style" pitchFamily="18" charset="0"/>
              </a:endParaRPr>
            </a:p>
          </p:txBody>
        </p:sp>
        <p:cxnSp>
          <p:nvCxnSpPr>
            <p:cNvPr id="1058" name="Straight Connector 1057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4" name="TextBox 1073"/>
          <p:cNvSpPr txBox="1"/>
          <p:nvPr/>
        </p:nvSpPr>
        <p:spPr>
          <a:xfrm>
            <a:off x="5836701" y="242792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075" name="TextBox 1074"/>
          <p:cNvSpPr txBox="1"/>
          <p:nvPr/>
        </p:nvSpPr>
        <p:spPr>
          <a:xfrm>
            <a:off x="5014958" y="413096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B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076" name="TextBox 1075"/>
          <p:cNvSpPr txBox="1"/>
          <p:nvPr/>
        </p:nvSpPr>
        <p:spPr>
          <a:xfrm>
            <a:off x="6652092" y="4130962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C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083" name="TextBox 1082"/>
          <p:cNvSpPr txBox="1"/>
          <p:nvPr/>
        </p:nvSpPr>
        <p:spPr>
          <a:xfrm>
            <a:off x="5682588" y="4182348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Bookman Old Style" pitchFamily="18" charset="0"/>
              </a:rPr>
              <a:t>4.5 cm</a:t>
            </a:r>
            <a:endParaRPr lang="en-US" sz="1050" b="1" dirty="0">
              <a:latin typeface="Bookman Old Style" pitchFamily="18" charset="0"/>
            </a:endParaRPr>
          </a:p>
        </p:txBody>
      </p:sp>
      <p:sp>
        <p:nvSpPr>
          <p:cNvPr id="1087" name="Isosceles Triangle 1086"/>
          <p:cNvSpPr/>
          <p:nvPr/>
        </p:nvSpPr>
        <p:spPr>
          <a:xfrm>
            <a:off x="6927266" y="1127168"/>
            <a:ext cx="1421119" cy="122510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8" name="TextBox 1087"/>
          <p:cNvSpPr txBox="1"/>
          <p:nvPr/>
        </p:nvSpPr>
        <p:spPr>
          <a:xfrm>
            <a:off x="7477349" y="87187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1089" name="TextBox 1088"/>
          <p:cNvSpPr txBox="1"/>
          <p:nvPr/>
        </p:nvSpPr>
        <p:spPr>
          <a:xfrm>
            <a:off x="6732240" y="23122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B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1090" name="TextBox 1089"/>
          <p:cNvSpPr txBox="1"/>
          <p:nvPr/>
        </p:nvSpPr>
        <p:spPr>
          <a:xfrm>
            <a:off x="8237368" y="2312293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C</a:t>
            </a:r>
            <a:endParaRPr lang="en-IN" sz="1400" b="1" dirty="0">
              <a:latin typeface="Bookman Old Style" pitchFamily="18" charset="0"/>
            </a:endParaRPr>
          </a:p>
        </p:txBody>
      </p:sp>
      <p:sp>
        <p:nvSpPr>
          <p:cNvPr id="1091" name="TextBox 1090"/>
          <p:cNvSpPr txBox="1"/>
          <p:nvPr/>
        </p:nvSpPr>
        <p:spPr>
          <a:xfrm>
            <a:off x="6381494" y="76684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ookman Old Style" pitchFamily="18" charset="0"/>
              </a:rPr>
              <a:t>Rough fig.</a:t>
            </a:r>
            <a:endParaRPr lang="en-IN" sz="1400" dirty="0">
              <a:latin typeface="Bookman Old Style" pitchFamily="18" charset="0"/>
            </a:endParaRPr>
          </a:p>
        </p:txBody>
      </p:sp>
      <p:sp>
        <p:nvSpPr>
          <p:cNvPr id="1092" name="Cloud 1091"/>
          <p:cNvSpPr/>
          <p:nvPr/>
        </p:nvSpPr>
        <p:spPr>
          <a:xfrm>
            <a:off x="847885" y="987574"/>
            <a:ext cx="2411720" cy="76633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TextBox 1092"/>
          <p:cNvSpPr txBox="1"/>
          <p:nvPr/>
        </p:nvSpPr>
        <p:spPr>
          <a:xfrm>
            <a:off x="759255" y="1171231"/>
            <a:ext cx="261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itchFamily="18" charset="0"/>
              </a:rPr>
              <a:t>Draw BC = 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4.5 </a:t>
            </a:r>
            <a:r>
              <a:rPr lang="en-IN" b="1" dirty="0">
                <a:solidFill>
                  <a:schemeClr val="bg1"/>
                </a:solidFill>
                <a:latin typeface="Bookman Old Style" pitchFamily="18" charset="0"/>
              </a:rPr>
              <a:t>cm.</a:t>
            </a:r>
            <a:endParaRPr lang="en-IN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94" name="Cloud 1093"/>
          <p:cNvSpPr/>
          <p:nvPr/>
        </p:nvSpPr>
        <p:spPr>
          <a:xfrm>
            <a:off x="593110" y="1563638"/>
            <a:ext cx="2854381" cy="128517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TextBox 1094"/>
          <p:cNvSpPr txBox="1"/>
          <p:nvPr/>
        </p:nvSpPr>
        <p:spPr>
          <a:xfrm>
            <a:off x="564974" y="1705127"/>
            <a:ext cx="2992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itchFamily="18" charset="0"/>
              </a:rPr>
              <a:t>With B </a:t>
            </a:r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 as centre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and  r = 4.5cm,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effectLst/>
                <a:latin typeface="Bookman Old Style" pitchFamily="18" charset="0"/>
              </a:rPr>
              <a:t>Draw an arc</a:t>
            </a:r>
            <a:endParaRPr lang="en-IN" b="1" dirty="0">
              <a:solidFill>
                <a:schemeClr val="bg1"/>
              </a:solidFill>
              <a:effectLst/>
              <a:latin typeface="Bookman Old Style" pitchFamily="18" charset="0"/>
            </a:endParaRPr>
          </a:p>
        </p:txBody>
      </p:sp>
      <p:sp>
        <p:nvSpPr>
          <p:cNvPr id="1096" name="Cloud 1095"/>
          <p:cNvSpPr/>
          <p:nvPr/>
        </p:nvSpPr>
        <p:spPr>
          <a:xfrm>
            <a:off x="948491" y="1203598"/>
            <a:ext cx="2594892" cy="72544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/>
          <p:cNvSpPr txBox="1"/>
          <p:nvPr/>
        </p:nvSpPr>
        <p:spPr>
          <a:xfrm>
            <a:off x="715565" y="1343124"/>
            <a:ext cx="299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Draw </a:t>
            </a:r>
            <a:r>
              <a:rPr lang="en-IN" b="1" dirty="0">
                <a:solidFill>
                  <a:schemeClr val="bg1"/>
                </a:solidFill>
                <a:latin typeface="Bookman Old Style" pitchFamily="18" charset="0"/>
              </a:rPr>
              <a:t>AB and AC</a:t>
            </a:r>
            <a:endParaRPr lang="en-IN" b="1" dirty="0">
              <a:solidFill>
                <a:schemeClr val="bg1"/>
              </a:solidFill>
              <a:effectLst/>
              <a:latin typeface="Bookman Old Style" pitchFamily="18" charset="0"/>
            </a:endParaRPr>
          </a:p>
        </p:txBody>
      </p:sp>
      <p:pic>
        <p:nvPicPr>
          <p:cNvPr id="1099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05025" y="2998321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6025" y="2991971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" name="Cloud 540"/>
          <p:cNvSpPr/>
          <p:nvPr/>
        </p:nvSpPr>
        <p:spPr>
          <a:xfrm>
            <a:off x="323528" y="770983"/>
            <a:ext cx="3799181" cy="1555063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TextBox 541"/>
          <p:cNvSpPr txBox="1"/>
          <p:nvPr/>
        </p:nvSpPr>
        <p:spPr>
          <a:xfrm>
            <a:off x="494250" y="1008768"/>
            <a:ext cx="3360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  <a:latin typeface="Bookman Old Style" pitchFamily="18" charset="0"/>
              </a:rPr>
              <a:t>   Now, with C  as centre and same radius (4.5cm),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effectLst/>
                <a:latin typeface="Bookman Old Style" pitchFamily="18" charset="0"/>
              </a:rPr>
              <a:t>Draw an intersecting arc</a:t>
            </a:r>
            <a:endParaRPr lang="en-IN" b="1" dirty="0">
              <a:solidFill>
                <a:schemeClr val="bg1"/>
              </a:solidFill>
              <a:effectLst/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08940" y="1718185"/>
            <a:ext cx="142823" cy="31557"/>
            <a:chOff x="7208940" y="1718185"/>
            <a:chExt cx="142823" cy="31557"/>
          </a:xfrm>
        </p:grpSpPr>
        <p:cxnSp>
          <p:nvCxnSpPr>
            <p:cNvPr id="3" name="Straight Connector 2"/>
            <p:cNvCxnSpPr/>
            <p:nvPr/>
          </p:nvCxnSpPr>
          <p:spPr>
            <a:xfrm rot="-3600000">
              <a:off x="7291257" y="1657678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>
            <a:xfrm rot="-3600000">
              <a:off x="7269447" y="1689235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40047" y="2286608"/>
            <a:ext cx="36132" cy="121013"/>
            <a:chOff x="7640047" y="2286608"/>
            <a:chExt cx="36132" cy="121013"/>
          </a:xfrm>
        </p:grpSpPr>
        <p:cxnSp>
          <p:nvCxnSpPr>
            <p:cNvPr id="1060" name="Straight Connector 1059"/>
            <p:cNvCxnSpPr/>
            <p:nvPr/>
          </p:nvCxnSpPr>
          <p:spPr>
            <a:xfrm>
              <a:off x="7640047" y="2286608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>
              <a:off x="7676179" y="2286608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945532" y="1747649"/>
            <a:ext cx="137586" cy="31475"/>
            <a:chOff x="7945532" y="1747649"/>
            <a:chExt cx="137586" cy="31475"/>
          </a:xfrm>
        </p:grpSpPr>
        <p:cxnSp>
          <p:nvCxnSpPr>
            <p:cNvPr id="547" name="Straight Connector 546"/>
            <p:cNvCxnSpPr/>
            <p:nvPr/>
          </p:nvCxnSpPr>
          <p:spPr>
            <a:xfrm rot="3600000">
              <a:off x="8006039" y="1687142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3" name="Straight Connector 1062"/>
            <p:cNvCxnSpPr/>
            <p:nvPr/>
          </p:nvCxnSpPr>
          <p:spPr>
            <a:xfrm rot="3600000">
              <a:off x="8022612" y="1718617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4" name="Group 1063"/>
          <p:cNvGrpSpPr/>
          <p:nvPr/>
        </p:nvGrpSpPr>
        <p:grpSpPr>
          <a:xfrm>
            <a:off x="5579952" y="3298782"/>
            <a:ext cx="142823" cy="31557"/>
            <a:chOff x="7208940" y="1718185"/>
            <a:chExt cx="142823" cy="31557"/>
          </a:xfrm>
        </p:grpSpPr>
        <p:cxnSp>
          <p:nvCxnSpPr>
            <p:cNvPr id="1065" name="Straight Connector 1064"/>
            <p:cNvCxnSpPr/>
            <p:nvPr/>
          </p:nvCxnSpPr>
          <p:spPr>
            <a:xfrm rot="-3600000">
              <a:off x="7291257" y="1657678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 rot="-3600000">
              <a:off x="7269447" y="1689235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7" name="Group 1066"/>
          <p:cNvGrpSpPr/>
          <p:nvPr/>
        </p:nvGrpSpPr>
        <p:grpSpPr>
          <a:xfrm>
            <a:off x="6011059" y="4083918"/>
            <a:ext cx="36132" cy="121013"/>
            <a:chOff x="7640047" y="2286608"/>
            <a:chExt cx="36132" cy="121013"/>
          </a:xfrm>
        </p:grpSpPr>
        <p:cxnSp>
          <p:nvCxnSpPr>
            <p:cNvPr id="1068" name="Straight Connector 1067"/>
            <p:cNvCxnSpPr/>
            <p:nvPr/>
          </p:nvCxnSpPr>
          <p:spPr>
            <a:xfrm>
              <a:off x="7640047" y="2286608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>
              <a:off x="7676179" y="2286608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0" name="Group 1069"/>
          <p:cNvGrpSpPr/>
          <p:nvPr/>
        </p:nvGrpSpPr>
        <p:grpSpPr>
          <a:xfrm>
            <a:off x="6283203" y="3352061"/>
            <a:ext cx="137586" cy="31475"/>
            <a:chOff x="7945532" y="1747649"/>
            <a:chExt cx="137586" cy="31475"/>
          </a:xfrm>
        </p:grpSpPr>
        <p:cxnSp>
          <p:nvCxnSpPr>
            <p:cNvPr id="1071" name="Straight Connector 1070"/>
            <p:cNvCxnSpPr/>
            <p:nvPr/>
          </p:nvCxnSpPr>
          <p:spPr>
            <a:xfrm rot="3600000">
              <a:off x="8006039" y="1687142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 rot="3600000">
              <a:off x="8022612" y="1718617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656030" y="629884"/>
            <a:ext cx="3453801" cy="1285176"/>
            <a:chOff x="997109" y="5160492"/>
            <a:chExt cx="3453801" cy="1285176"/>
          </a:xfrm>
        </p:grpSpPr>
        <p:sp>
          <p:nvSpPr>
            <p:cNvPr id="1077" name="Cloud 1076"/>
            <p:cNvSpPr/>
            <p:nvPr/>
          </p:nvSpPr>
          <p:spPr>
            <a:xfrm>
              <a:off x="997109" y="5160492"/>
              <a:ext cx="3453801" cy="128517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TextBox 1077"/>
            <p:cNvSpPr txBox="1"/>
            <p:nvPr/>
          </p:nvSpPr>
          <p:spPr>
            <a:xfrm>
              <a:off x="1219621" y="5308054"/>
              <a:ext cx="29923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Let us consider that side of an equilateral triangle is 4.5 cm</a:t>
              </a:r>
              <a:endParaRPr lang="en-IN" b="1" dirty="0">
                <a:solidFill>
                  <a:schemeClr val="bg1"/>
                </a:solidFill>
                <a:effectLst/>
                <a:latin typeface="Bookman Old Style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64288" y="2366194"/>
            <a:ext cx="97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Bookman Old Style" panose="02050604050505020204" pitchFamily="18" charset="0"/>
              </a:rPr>
              <a:t>4.5 cm</a:t>
            </a:r>
            <a:endParaRPr lang="en-US" sz="1200" b="1" dirty="0">
              <a:latin typeface="Bookman Old Style" panose="02050604050505020204" pitchFamily="18" charset="0"/>
            </a:endParaRPr>
          </a:p>
        </p:txBody>
      </p:sp>
      <p:sp>
        <p:nvSpPr>
          <p:cNvPr id="662" name="Rectangle 661"/>
          <p:cNvSpPr/>
          <p:nvPr/>
        </p:nvSpPr>
        <p:spPr>
          <a:xfrm>
            <a:off x="1399689" y="1611087"/>
            <a:ext cx="135806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u="sng" dirty="0" smtClean="0">
                <a:latin typeface="Bookman Old Style" pitchFamily="18" charset="0"/>
              </a:rPr>
              <a:t>Justification</a:t>
            </a:r>
            <a:endParaRPr lang="en-IN" sz="1500" u="sng" dirty="0">
              <a:latin typeface="Bookman Old Style" pitchFamily="18" charset="0"/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1119935" y="1942617"/>
            <a:ext cx="336181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 smtClean="0">
                <a:latin typeface="Bookman Old Style" pitchFamily="18" charset="0"/>
              </a:rPr>
              <a:t>    AB = BC = AC</a:t>
            </a:r>
          </a:p>
          <a:p>
            <a:pPr marL="285750" indent="-285750">
              <a:buFont typeface="Symbol"/>
              <a:buChar char="\"/>
            </a:pPr>
            <a:r>
              <a:rPr lang="en-IN" sz="1500" dirty="0" smtClean="0">
                <a:latin typeface="Symbol" panose="05050102010706020507" pitchFamily="18" charset="2"/>
              </a:rPr>
              <a:t>D</a:t>
            </a:r>
            <a:r>
              <a:rPr lang="en-IN" sz="1500" dirty="0" smtClean="0">
                <a:latin typeface="Bookman Old Style" pitchFamily="18" charset="0"/>
              </a:rPr>
              <a:t>ABC is an equilateral triangle</a:t>
            </a:r>
          </a:p>
          <a:p>
            <a:r>
              <a:rPr lang="en-IN" sz="1500" dirty="0" smtClean="0">
                <a:latin typeface="Bookman Old Style" pitchFamily="18" charset="0"/>
              </a:rPr>
              <a:t>     [by definition]</a:t>
            </a:r>
            <a:endParaRPr lang="en-IN" sz="15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7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7284E-6 L 0.17986 1.7284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960000">
                                      <p:cBhvr>
                                        <p:cTn id="135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1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960000">
                                      <p:cBhvr>
                                        <p:cTn id="166" dur="7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8.64198E-7 L 0.08889 -0.27407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-1370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4.5679E-6 L -0.0915 -0.2679 " pathEditMode="relative" rAng="0" ptsTypes="AA">
                                      <p:cBhvr>
                                        <p:cTn id="231" dur="1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13395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uiExpand="1" build="p"/>
      <p:bldP spid="545" grpId="0"/>
      <p:bldP spid="720" grpId="0" animBg="1"/>
      <p:bldP spid="722" grpId="0" animBg="1"/>
      <p:bldP spid="1074" grpId="0"/>
      <p:bldP spid="1075" grpId="0"/>
      <p:bldP spid="1076" grpId="0"/>
      <p:bldP spid="1083" grpId="0"/>
      <p:bldP spid="1087" grpId="0" animBg="1"/>
      <p:bldP spid="1088" grpId="0"/>
      <p:bldP spid="1089" grpId="0"/>
      <p:bldP spid="1090" grpId="0"/>
      <p:bldP spid="1091" grpId="0"/>
      <p:bldP spid="1092" grpId="0" animBg="1"/>
      <p:bldP spid="1092" grpId="1" animBg="1"/>
      <p:bldP spid="1093" grpId="0"/>
      <p:bldP spid="1093" grpId="1"/>
      <p:bldP spid="1094" grpId="0" animBg="1"/>
      <p:bldP spid="1094" grpId="1" animBg="1"/>
      <p:bldP spid="1095" grpId="0"/>
      <p:bldP spid="1095" grpId="1"/>
      <p:bldP spid="1096" grpId="0" animBg="1"/>
      <p:bldP spid="1096" grpId="1" animBg="1"/>
      <p:bldP spid="1097" grpId="0"/>
      <p:bldP spid="1097" grpId="1"/>
      <p:bldP spid="541" grpId="0" animBg="1"/>
      <p:bldP spid="541" grpId="1" animBg="1"/>
      <p:bldP spid="542" grpId="0"/>
      <p:bldP spid="542" grpId="1"/>
      <p:bldP spid="9" grpId="0"/>
      <p:bldP spid="6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10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ie 1282"/>
          <p:cNvSpPr/>
          <p:nvPr/>
        </p:nvSpPr>
        <p:spPr>
          <a:xfrm rot="5400000">
            <a:off x="1422669" y="4384409"/>
            <a:ext cx="410242" cy="410242"/>
          </a:xfrm>
          <a:prstGeom prst="pie">
            <a:avLst>
              <a:gd name="adj1" fmla="val 11706754"/>
              <a:gd name="adj2" fmla="val 1620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21" name="TextBox 920"/>
          <p:cNvSpPr txBox="1"/>
          <p:nvPr/>
        </p:nvSpPr>
        <p:spPr>
          <a:xfrm>
            <a:off x="2235906" y="459870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7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89" name="Group 388"/>
          <p:cNvGrpSpPr/>
          <p:nvPr/>
        </p:nvGrpSpPr>
        <p:grpSpPr>
          <a:xfrm>
            <a:off x="3648786" y="3988269"/>
            <a:ext cx="4154604" cy="359664"/>
            <a:chOff x="1515075" y="1268751"/>
            <a:chExt cx="6584985" cy="570595"/>
          </a:xfrm>
        </p:grpSpPr>
        <p:sp>
          <p:nvSpPr>
            <p:cNvPr id="390" name="Rectangle 389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91" name="Straight Connector 390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Rectangle 398"/>
            <p:cNvSpPr/>
            <p:nvPr/>
          </p:nvSpPr>
          <p:spPr>
            <a:xfrm>
              <a:off x="1940391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00" name="Straight Connector 399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Rectangle 409"/>
            <p:cNvSpPr/>
            <p:nvPr/>
          </p:nvSpPr>
          <p:spPr>
            <a:xfrm>
              <a:off x="2373823" y="13255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11" name="Straight Connector 410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2783100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22" name="Straight Connector 421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Rectangle 431"/>
            <p:cNvSpPr/>
            <p:nvPr/>
          </p:nvSpPr>
          <p:spPr>
            <a:xfrm>
              <a:off x="3200794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33" name="Straight Connector 432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Rectangle 442"/>
            <p:cNvSpPr/>
            <p:nvPr/>
          </p:nvSpPr>
          <p:spPr>
            <a:xfrm>
              <a:off x="3623768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44" name="Straight Connector 443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tangle 453"/>
            <p:cNvSpPr/>
            <p:nvPr/>
          </p:nvSpPr>
          <p:spPr>
            <a:xfrm>
              <a:off x="4041915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55" name="Straight Connector 454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Rectangle 464"/>
            <p:cNvSpPr/>
            <p:nvPr/>
          </p:nvSpPr>
          <p:spPr>
            <a:xfrm>
              <a:off x="4474493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66" name="Straight Connector 465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/>
            <p:cNvSpPr/>
            <p:nvPr/>
          </p:nvSpPr>
          <p:spPr>
            <a:xfrm>
              <a:off x="4896097" y="1331935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77" name="Straight Connector 476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Rectangle 486"/>
            <p:cNvSpPr/>
            <p:nvPr/>
          </p:nvSpPr>
          <p:spPr>
            <a:xfrm>
              <a:off x="5314245" y="1329091"/>
              <a:ext cx="98034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88" name="Straight Connector 487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ectangle 497"/>
            <p:cNvSpPr/>
            <p:nvPr/>
          </p:nvSpPr>
          <p:spPr>
            <a:xfrm>
              <a:off x="5595858" y="1337616"/>
              <a:ext cx="433829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99" name="Straight Connector 498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angle 509"/>
            <p:cNvSpPr/>
            <p:nvPr/>
          </p:nvSpPr>
          <p:spPr>
            <a:xfrm>
              <a:off x="600846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11" name="Straight Connector 510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Rectangle 520"/>
            <p:cNvSpPr/>
            <p:nvPr/>
          </p:nvSpPr>
          <p:spPr>
            <a:xfrm>
              <a:off x="642359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22" name="Straight Connector 521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531"/>
            <p:cNvSpPr/>
            <p:nvPr/>
          </p:nvSpPr>
          <p:spPr>
            <a:xfrm>
              <a:off x="6839428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33" name="Straight Connector 532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" name="Rectangle 542"/>
            <p:cNvSpPr/>
            <p:nvPr/>
          </p:nvSpPr>
          <p:spPr>
            <a:xfrm>
              <a:off x="725659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44" name="Straight Connector 543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Rectangle 553"/>
            <p:cNvSpPr/>
            <p:nvPr/>
          </p:nvSpPr>
          <p:spPr>
            <a:xfrm>
              <a:off x="766623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55" name="Straight Connector 554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Arrow Connector 203"/>
          <p:cNvCxnSpPr/>
          <p:nvPr/>
        </p:nvCxnSpPr>
        <p:spPr>
          <a:xfrm flipV="1">
            <a:off x="1628454" y="2861005"/>
            <a:ext cx="0" cy="17368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32997" y="161619"/>
            <a:ext cx="757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Construct a triangle ABC in which BC = 7 cm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,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B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=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75º</a:t>
            </a:r>
          </a:p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AB + AC = 13 cm.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942" y="146056"/>
            <a:ext cx="598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IN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580813" y="2695686"/>
            <a:ext cx="1116374" cy="833441"/>
          </a:xfrm>
          <a:prstGeom prst="triangle">
            <a:avLst>
              <a:gd name="adj" fmla="val 363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4533" y="2469902"/>
            <a:ext cx="53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4007" y="333416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7085" y="3334169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0400" y="877716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Rough fig.</a:t>
            </a:r>
            <a:endParaRPr lang="en-IN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03582" y="4605456"/>
            <a:ext cx="4154604" cy="359664"/>
            <a:chOff x="1515075" y="1268751"/>
            <a:chExt cx="6584985" cy="570595"/>
          </a:xfrm>
        </p:grpSpPr>
        <p:sp>
          <p:nvSpPr>
            <p:cNvPr id="13" name="Rectangle 12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40391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373823" y="13255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783100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200794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3623768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4041915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4474493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4896097" y="1331935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5314245" y="1329091"/>
              <a:ext cx="98034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595858" y="1337616"/>
              <a:ext cx="433829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600846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642359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6839428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725659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 176"/>
            <p:cNvSpPr/>
            <p:nvPr/>
          </p:nvSpPr>
          <p:spPr>
            <a:xfrm>
              <a:off x="766623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Connector 179"/>
          <p:cNvCxnSpPr/>
          <p:nvPr/>
        </p:nvCxnSpPr>
        <p:spPr>
          <a:xfrm>
            <a:off x="1633795" y="4595429"/>
            <a:ext cx="18375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9" y="3435846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Arc 184"/>
          <p:cNvSpPr/>
          <p:nvPr/>
        </p:nvSpPr>
        <p:spPr>
          <a:xfrm>
            <a:off x="1126566" y="4100212"/>
            <a:ext cx="989136" cy="989136"/>
          </a:xfrm>
          <a:prstGeom prst="arc">
            <a:avLst>
              <a:gd name="adj1" fmla="val 1081034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86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783066" y="3840824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188"/>
          <p:cNvSpPr txBox="1"/>
          <p:nvPr/>
        </p:nvSpPr>
        <p:spPr>
          <a:xfrm>
            <a:off x="1433211" y="455298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2" name="Arc 191"/>
          <p:cNvSpPr/>
          <p:nvPr/>
        </p:nvSpPr>
        <p:spPr>
          <a:xfrm>
            <a:off x="1622240" y="4100212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91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2876">
            <a:off x="1279620" y="3840824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Arc 192"/>
          <p:cNvSpPr/>
          <p:nvPr/>
        </p:nvSpPr>
        <p:spPr>
          <a:xfrm rot="17936934">
            <a:off x="1376970" y="3673970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94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19810">
            <a:off x="1034350" y="3414582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Arc 194"/>
          <p:cNvSpPr/>
          <p:nvPr/>
        </p:nvSpPr>
        <p:spPr>
          <a:xfrm>
            <a:off x="1376971" y="3673114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96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2876">
            <a:off x="1034351" y="3413726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Arc 198"/>
          <p:cNvSpPr/>
          <p:nvPr/>
        </p:nvSpPr>
        <p:spPr>
          <a:xfrm rot="3592218">
            <a:off x="884054" y="3673114"/>
            <a:ext cx="989136" cy="989136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200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75094">
            <a:off x="541434" y="3413726"/>
            <a:ext cx="1676136" cy="150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Arc 206"/>
          <p:cNvSpPr/>
          <p:nvPr/>
        </p:nvSpPr>
        <p:spPr>
          <a:xfrm rot="1552991">
            <a:off x="1460216" y="3754635"/>
            <a:ext cx="826094" cy="826094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208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35867">
            <a:off x="1174216" y="3538003"/>
            <a:ext cx="1399854" cy="12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Arc 208"/>
          <p:cNvSpPr/>
          <p:nvPr/>
        </p:nvSpPr>
        <p:spPr>
          <a:xfrm rot="3777291">
            <a:off x="1215824" y="3692729"/>
            <a:ext cx="826094" cy="826094"/>
          </a:xfrm>
          <a:prstGeom prst="arc">
            <a:avLst>
              <a:gd name="adj1" fmla="val 13579884"/>
              <a:gd name="adj2" fmla="val 1547633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210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60167">
            <a:off x="929824" y="3476097"/>
            <a:ext cx="1399854" cy="12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" name="Group 210"/>
          <p:cNvGrpSpPr/>
          <p:nvPr/>
        </p:nvGrpSpPr>
        <p:grpSpPr>
          <a:xfrm rot="17100000">
            <a:off x="268488" y="2472605"/>
            <a:ext cx="4154604" cy="359664"/>
            <a:chOff x="1515075" y="1268751"/>
            <a:chExt cx="6584985" cy="570595"/>
          </a:xfrm>
        </p:grpSpPr>
        <p:sp>
          <p:nvSpPr>
            <p:cNvPr id="212" name="Rectangle 211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20"/>
            <p:cNvSpPr/>
            <p:nvPr/>
          </p:nvSpPr>
          <p:spPr>
            <a:xfrm>
              <a:off x="1940391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22" name="Straight Connector 221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2373823" y="13255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33" name="Straight Connector 232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2783100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44" name="Straight Connector 243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ectangle 253"/>
            <p:cNvSpPr/>
            <p:nvPr/>
          </p:nvSpPr>
          <p:spPr>
            <a:xfrm>
              <a:off x="3200794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5" name="Straight Connector 254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/>
            <p:nvPr/>
          </p:nvSpPr>
          <p:spPr>
            <a:xfrm>
              <a:off x="3623768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66" name="Straight Connector 265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Rectangle 275"/>
            <p:cNvSpPr/>
            <p:nvPr/>
          </p:nvSpPr>
          <p:spPr>
            <a:xfrm>
              <a:off x="4041915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Rectangle 286"/>
            <p:cNvSpPr/>
            <p:nvPr/>
          </p:nvSpPr>
          <p:spPr>
            <a:xfrm>
              <a:off x="4474493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Rectangle 297"/>
            <p:cNvSpPr/>
            <p:nvPr/>
          </p:nvSpPr>
          <p:spPr>
            <a:xfrm>
              <a:off x="4896097" y="1331935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99" name="Straight Connector 298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Rectangle 308"/>
            <p:cNvSpPr/>
            <p:nvPr/>
          </p:nvSpPr>
          <p:spPr>
            <a:xfrm>
              <a:off x="5314245" y="1329091"/>
              <a:ext cx="98034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10" name="Straight Connector 309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Rectangle 319"/>
            <p:cNvSpPr/>
            <p:nvPr/>
          </p:nvSpPr>
          <p:spPr>
            <a:xfrm>
              <a:off x="5595858" y="1337616"/>
              <a:ext cx="433829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21" name="Straight Connector 320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600846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Rectangle 342"/>
            <p:cNvSpPr/>
            <p:nvPr/>
          </p:nvSpPr>
          <p:spPr>
            <a:xfrm>
              <a:off x="642359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44" name="Straight Connector 343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Rectangle 353"/>
            <p:cNvSpPr/>
            <p:nvPr/>
          </p:nvSpPr>
          <p:spPr>
            <a:xfrm>
              <a:off x="6839428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55" name="Straight Connector 354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/>
            <p:cNvSpPr/>
            <p:nvPr/>
          </p:nvSpPr>
          <p:spPr>
            <a:xfrm>
              <a:off x="725659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66" name="Straight Connector 365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Rectangle 375"/>
            <p:cNvSpPr/>
            <p:nvPr/>
          </p:nvSpPr>
          <p:spPr>
            <a:xfrm>
              <a:off x="766623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77" name="Straight Connector 376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9" name="Straight Connector 378"/>
          <p:cNvCxnSpPr/>
          <p:nvPr/>
        </p:nvCxnSpPr>
        <p:spPr>
          <a:xfrm flipV="1">
            <a:off x="1629034" y="777219"/>
            <a:ext cx="1023724" cy="38205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0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00000">
            <a:off x="255691" y="3846894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" name="Arc 386"/>
          <p:cNvSpPr/>
          <p:nvPr/>
        </p:nvSpPr>
        <p:spPr>
          <a:xfrm rot="2897237">
            <a:off x="-1796111" y="1171216"/>
            <a:ext cx="6840490" cy="6840490"/>
          </a:xfrm>
          <a:prstGeom prst="arc">
            <a:avLst>
              <a:gd name="adj1" fmla="val 13992930"/>
              <a:gd name="adj2" fmla="val 14499257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2286713" y="101165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58" name="Group 557"/>
          <p:cNvGrpSpPr/>
          <p:nvPr/>
        </p:nvGrpSpPr>
        <p:grpSpPr>
          <a:xfrm rot="4440470" flipH="1">
            <a:off x="634742" y="2480106"/>
            <a:ext cx="4154604" cy="359664"/>
            <a:chOff x="1515075" y="1268751"/>
            <a:chExt cx="6584985" cy="570595"/>
          </a:xfrm>
        </p:grpSpPr>
        <p:sp>
          <p:nvSpPr>
            <p:cNvPr id="559" name="Rectangle 558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560" name="Straight Connector 559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Rectangle 567"/>
            <p:cNvSpPr/>
            <p:nvPr/>
          </p:nvSpPr>
          <p:spPr>
            <a:xfrm>
              <a:off x="1940391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Rectangle 578"/>
            <p:cNvSpPr/>
            <p:nvPr/>
          </p:nvSpPr>
          <p:spPr>
            <a:xfrm>
              <a:off x="2373823" y="13255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Rectangle 589"/>
            <p:cNvSpPr/>
            <p:nvPr/>
          </p:nvSpPr>
          <p:spPr>
            <a:xfrm>
              <a:off x="2783100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91" name="Straight Connector 590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Rectangle 600"/>
            <p:cNvSpPr/>
            <p:nvPr/>
          </p:nvSpPr>
          <p:spPr>
            <a:xfrm>
              <a:off x="3200794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02" name="Straight Connector 601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Rectangle 611"/>
            <p:cNvSpPr/>
            <p:nvPr/>
          </p:nvSpPr>
          <p:spPr>
            <a:xfrm>
              <a:off x="3623768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13" name="Straight Connector 612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Rectangle 622"/>
            <p:cNvSpPr/>
            <p:nvPr/>
          </p:nvSpPr>
          <p:spPr>
            <a:xfrm>
              <a:off x="4041915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24" name="Straight Connector 623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ectangle 633"/>
            <p:cNvSpPr/>
            <p:nvPr/>
          </p:nvSpPr>
          <p:spPr>
            <a:xfrm>
              <a:off x="4474493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35" name="Straight Connector 634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Rectangle 644"/>
            <p:cNvSpPr/>
            <p:nvPr/>
          </p:nvSpPr>
          <p:spPr>
            <a:xfrm>
              <a:off x="4896097" y="1331935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46" name="Straight Connector 645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Rectangle 655"/>
            <p:cNvSpPr/>
            <p:nvPr/>
          </p:nvSpPr>
          <p:spPr>
            <a:xfrm>
              <a:off x="5314245" y="1329091"/>
              <a:ext cx="98034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57" name="Straight Connector 656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ectangle 666"/>
            <p:cNvSpPr/>
            <p:nvPr/>
          </p:nvSpPr>
          <p:spPr>
            <a:xfrm>
              <a:off x="5595858" y="1337616"/>
              <a:ext cx="433829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68" name="Straight Connector 667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Rectangle 678"/>
            <p:cNvSpPr/>
            <p:nvPr/>
          </p:nvSpPr>
          <p:spPr>
            <a:xfrm>
              <a:off x="600846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80" name="Straight Connector 679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Rectangle 689"/>
            <p:cNvSpPr/>
            <p:nvPr/>
          </p:nvSpPr>
          <p:spPr>
            <a:xfrm>
              <a:off x="642359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91" name="Straight Connector 690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Rectangle 700"/>
            <p:cNvSpPr/>
            <p:nvPr/>
          </p:nvSpPr>
          <p:spPr>
            <a:xfrm>
              <a:off x="6839428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02" name="Straight Connector 701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Rectangle 711"/>
            <p:cNvSpPr/>
            <p:nvPr/>
          </p:nvSpPr>
          <p:spPr>
            <a:xfrm>
              <a:off x="725659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13" name="Straight Connector 712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Rectangle 722"/>
            <p:cNvSpPr/>
            <p:nvPr/>
          </p:nvSpPr>
          <p:spPr>
            <a:xfrm>
              <a:off x="766623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24" name="Straight Connector 723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6" name="Straight Connector 725"/>
          <p:cNvCxnSpPr/>
          <p:nvPr/>
        </p:nvCxnSpPr>
        <p:spPr>
          <a:xfrm flipH="1" flipV="1">
            <a:off x="2514646" y="1290638"/>
            <a:ext cx="949161" cy="330564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7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40470" flipH="1">
            <a:off x="3147888" y="3835463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5" name="TextBox 904"/>
          <p:cNvSpPr txBox="1"/>
          <p:nvPr/>
        </p:nvSpPr>
        <p:spPr>
          <a:xfrm>
            <a:off x="3357882" y="4552989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06" name="Straight Connector 905"/>
          <p:cNvCxnSpPr/>
          <p:nvPr/>
        </p:nvCxnSpPr>
        <p:spPr>
          <a:xfrm>
            <a:off x="1621677" y="4587809"/>
            <a:ext cx="1850231" cy="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" name="Arc 910"/>
          <p:cNvSpPr/>
          <p:nvPr/>
        </p:nvSpPr>
        <p:spPr>
          <a:xfrm rot="16764890">
            <a:off x="1602123" y="2739187"/>
            <a:ext cx="3719748" cy="371974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12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24939">
            <a:off x="1808695" y="3388851"/>
            <a:ext cx="3306604" cy="24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5" name="Arc 914"/>
          <p:cNvSpPr/>
          <p:nvPr/>
        </p:nvSpPr>
        <p:spPr>
          <a:xfrm rot="19519473">
            <a:off x="1602123" y="2737290"/>
            <a:ext cx="3719748" cy="371974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16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9522">
            <a:off x="1808695" y="3386954"/>
            <a:ext cx="3306604" cy="24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7" name="Arc 916"/>
          <p:cNvSpPr/>
          <p:nvPr/>
        </p:nvSpPr>
        <p:spPr>
          <a:xfrm rot="5954162">
            <a:off x="654773" y="-567341"/>
            <a:ext cx="3719748" cy="371974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18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4211">
            <a:off x="861345" y="82323"/>
            <a:ext cx="3306604" cy="24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9" name="Arc 918"/>
          <p:cNvSpPr/>
          <p:nvPr/>
        </p:nvSpPr>
        <p:spPr>
          <a:xfrm rot="8685518">
            <a:off x="654773" y="-569238"/>
            <a:ext cx="3719748" cy="3719748"/>
          </a:xfrm>
          <a:prstGeom prst="arc">
            <a:avLst>
              <a:gd name="adj1" fmla="val 18460758"/>
              <a:gd name="adj2" fmla="val 18998162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920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6488" flipH="1">
            <a:off x="861345" y="80426"/>
            <a:ext cx="3306604" cy="24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3" name="Group 922"/>
          <p:cNvGrpSpPr/>
          <p:nvPr/>
        </p:nvGrpSpPr>
        <p:grpSpPr>
          <a:xfrm rot="20635138">
            <a:off x="1166568" y="2891515"/>
            <a:ext cx="4154604" cy="359664"/>
            <a:chOff x="1515075" y="1268751"/>
            <a:chExt cx="6584985" cy="570595"/>
          </a:xfrm>
        </p:grpSpPr>
        <p:sp>
          <p:nvSpPr>
            <p:cNvPr id="924" name="Rectangle 923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925" name="Straight Connector 924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" name="Rectangle 932"/>
            <p:cNvSpPr/>
            <p:nvPr/>
          </p:nvSpPr>
          <p:spPr>
            <a:xfrm>
              <a:off x="1940391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34" name="Straight Connector 933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4" name="Rectangle 943"/>
            <p:cNvSpPr/>
            <p:nvPr/>
          </p:nvSpPr>
          <p:spPr>
            <a:xfrm>
              <a:off x="2373823" y="13255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45" name="Straight Connector 944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945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946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5" name="Rectangle 954"/>
            <p:cNvSpPr/>
            <p:nvPr/>
          </p:nvSpPr>
          <p:spPr>
            <a:xfrm>
              <a:off x="2783100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56" name="Straight Connector 955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6" name="Rectangle 965"/>
            <p:cNvSpPr/>
            <p:nvPr/>
          </p:nvSpPr>
          <p:spPr>
            <a:xfrm>
              <a:off x="3200794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67" name="Straight Connector 966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7" name="Rectangle 976"/>
            <p:cNvSpPr/>
            <p:nvPr/>
          </p:nvSpPr>
          <p:spPr>
            <a:xfrm>
              <a:off x="3623768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78" name="Straight Connector 977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8" name="Rectangle 987"/>
            <p:cNvSpPr/>
            <p:nvPr/>
          </p:nvSpPr>
          <p:spPr>
            <a:xfrm>
              <a:off x="4041915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89" name="Straight Connector 988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9" name="Rectangle 998"/>
            <p:cNvSpPr/>
            <p:nvPr/>
          </p:nvSpPr>
          <p:spPr>
            <a:xfrm>
              <a:off x="4474493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00" name="Straight Connector 999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0" name="Rectangle 1009"/>
            <p:cNvSpPr/>
            <p:nvPr/>
          </p:nvSpPr>
          <p:spPr>
            <a:xfrm>
              <a:off x="4896097" y="1331935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11" name="Straight Connector 1010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Straight Connector 1013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Connector 1014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Rectangle 1020"/>
            <p:cNvSpPr/>
            <p:nvPr/>
          </p:nvSpPr>
          <p:spPr>
            <a:xfrm>
              <a:off x="5314245" y="1329091"/>
              <a:ext cx="98034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22" name="Straight Connector 1021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Rectangle 1031"/>
            <p:cNvSpPr/>
            <p:nvPr/>
          </p:nvSpPr>
          <p:spPr>
            <a:xfrm>
              <a:off x="5595858" y="1337616"/>
              <a:ext cx="433829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33" name="Straight Connector 1032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1043"/>
            <p:cNvSpPr/>
            <p:nvPr/>
          </p:nvSpPr>
          <p:spPr>
            <a:xfrm>
              <a:off x="600846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45" name="Straight Connector 1044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/>
            <p:cNvSpPr/>
            <p:nvPr/>
          </p:nvSpPr>
          <p:spPr>
            <a:xfrm>
              <a:off x="642359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56" name="Straight Connector 1055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Rectangle 1065"/>
            <p:cNvSpPr/>
            <p:nvPr/>
          </p:nvSpPr>
          <p:spPr>
            <a:xfrm>
              <a:off x="6839428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67" name="Straight Connector 1066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7" name="Rectangle 1076"/>
            <p:cNvSpPr/>
            <p:nvPr/>
          </p:nvSpPr>
          <p:spPr>
            <a:xfrm>
              <a:off x="725659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78" name="Straight Connector 1077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Rectangle 1087"/>
            <p:cNvSpPr/>
            <p:nvPr/>
          </p:nvSpPr>
          <p:spPr>
            <a:xfrm>
              <a:off x="766623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89" name="Straight Connector 1088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1" name="Straight Connector 1090"/>
          <p:cNvCxnSpPr/>
          <p:nvPr/>
        </p:nvCxnSpPr>
        <p:spPr>
          <a:xfrm flipV="1">
            <a:off x="1355001" y="2438400"/>
            <a:ext cx="3392280" cy="97791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2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138">
            <a:off x="359425" y="2277801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8" name="TextBox 1097"/>
          <p:cNvSpPr txBox="1"/>
          <p:nvPr/>
        </p:nvSpPr>
        <p:spPr>
          <a:xfrm rot="17100000">
            <a:off x="1687173" y="2500524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13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0" name="TextBox 1099"/>
          <p:cNvSpPr txBox="1"/>
          <p:nvPr/>
        </p:nvSpPr>
        <p:spPr>
          <a:xfrm>
            <a:off x="1750988" y="298550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A</a:t>
            </a:r>
            <a:endParaRPr lang="en-US" sz="1400" b="1" dirty="0">
              <a:latin typeface="Bookman Old Style" pitchFamily="18" charset="0"/>
            </a:endParaRPr>
          </a:p>
        </p:txBody>
      </p:sp>
      <p:grpSp>
        <p:nvGrpSpPr>
          <p:cNvPr id="1101" name="Group 1100"/>
          <p:cNvGrpSpPr/>
          <p:nvPr/>
        </p:nvGrpSpPr>
        <p:grpSpPr>
          <a:xfrm rot="2582765">
            <a:off x="867968" y="4193550"/>
            <a:ext cx="4154604" cy="359664"/>
            <a:chOff x="1515075" y="1268751"/>
            <a:chExt cx="6584985" cy="570595"/>
          </a:xfrm>
        </p:grpSpPr>
        <p:sp>
          <p:nvSpPr>
            <p:cNvPr id="1102" name="Rectangle 1101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03" name="Straight Connector 1102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1" name="Rectangle 1110"/>
            <p:cNvSpPr/>
            <p:nvPr/>
          </p:nvSpPr>
          <p:spPr>
            <a:xfrm>
              <a:off x="1940391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12" name="Straight Connector 1111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2" name="Rectangle 1121"/>
            <p:cNvSpPr/>
            <p:nvPr/>
          </p:nvSpPr>
          <p:spPr>
            <a:xfrm>
              <a:off x="2373823" y="13255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23" name="Straight Connector 1122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Rectangle 1132"/>
            <p:cNvSpPr/>
            <p:nvPr/>
          </p:nvSpPr>
          <p:spPr>
            <a:xfrm>
              <a:off x="2783100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34" name="Straight Connector 1133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4" name="Rectangle 1143"/>
            <p:cNvSpPr/>
            <p:nvPr/>
          </p:nvSpPr>
          <p:spPr>
            <a:xfrm>
              <a:off x="3200794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45" name="Straight Connector 1144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5" name="Rectangle 1154"/>
            <p:cNvSpPr/>
            <p:nvPr/>
          </p:nvSpPr>
          <p:spPr>
            <a:xfrm>
              <a:off x="3623768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56" name="Straight Connector 1155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6" name="Rectangle 1165"/>
            <p:cNvSpPr/>
            <p:nvPr/>
          </p:nvSpPr>
          <p:spPr>
            <a:xfrm>
              <a:off x="4041915" y="1334778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67" name="Straight Connector 1166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Connector 1173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Connector 1174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Connector 1175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7" name="Rectangle 1176"/>
            <p:cNvSpPr/>
            <p:nvPr/>
          </p:nvSpPr>
          <p:spPr>
            <a:xfrm>
              <a:off x="4474493" y="1329092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78" name="Straight Connector 1177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Connector 1178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Connector 1179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Connector 1180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Rectangle 1187"/>
            <p:cNvSpPr/>
            <p:nvPr/>
          </p:nvSpPr>
          <p:spPr>
            <a:xfrm>
              <a:off x="4896097" y="1331935"/>
              <a:ext cx="98038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89" name="Straight Connector 1188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Connector 1194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Connector 1197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9" name="Rectangle 1198"/>
            <p:cNvSpPr/>
            <p:nvPr/>
          </p:nvSpPr>
          <p:spPr>
            <a:xfrm>
              <a:off x="5314245" y="1329091"/>
              <a:ext cx="98034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00" name="Straight Connector 1199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Rectangle 1209"/>
            <p:cNvSpPr/>
            <p:nvPr/>
          </p:nvSpPr>
          <p:spPr>
            <a:xfrm>
              <a:off x="5595858" y="1337616"/>
              <a:ext cx="433829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11" name="Straight Connector 1210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Connector 1214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Straight Connector 1215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Connector 1216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Connector 1217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2" name="Rectangle 1221"/>
            <p:cNvSpPr/>
            <p:nvPr/>
          </p:nvSpPr>
          <p:spPr>
            <a:xfrm>
              <a:off x="600846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23" name="Straight Connector 1222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Connector 1224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Connector 1226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Connector 1228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" name="Rectangle 1232"/>
            <p:cNvSpPr/>
            <p:nvPr/>
          </p:nvSpPr>
          <p:spPr>
            <a:xfrm>
              <a:off x="6423593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34" name="Straight Connector 1233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4" name="Rectangle 1243"/>
            <p:cNvSpPr/>
            <p:nvPr/>
          </p:nvSpPr>
          <p:spPr>
            <a:xfrm>
              <a:off x="6839428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45" name="Straight Connector 1244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Connector 1253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5" name="Rectangle 1254"/>
            <p:cNvSpPr/>
            <p:nvPr/>
          </p:nvSpPr>
          <p:spPr>
            <a:xfrm>
              <a:off x="725659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56" name="Straight Connector 1255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Connector 1256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Connector 1257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Connector 1258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Connector 1259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Straight Connector 1260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Connector 1261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Connector 1264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6" name="Rectangle 1265"/>
            <p:cNvSpPr/>
            <p:nvPr/>
          </p:nvSpPr>
          <p:spPr>
            <a:xfrm>
              <a:off x="7666234" y="1337616"/>
              <a:ext cx="433826" cy="31738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7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67" name="Straight Connector 1266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9" name="Straight Connector 1268"/>
          <p:cNvCxnSpPr/>
          <p:nvPr/>
        </p:nvCxnSpPr>
        <p:spPr>
          <a:xfrm>
            <a:off x="1997698" y="3229475"/>
            <a:ext cx="1470397" cy="13733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0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2765">
            <a:off x="1524162" y="2216788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6" name="Straight Connector 1275"/>
          <p:cNvCxnSpPr/>
          <p:nvPr/>
        </p:nvCxnSpPr>
        <p:spPr>
          <a:xfrm flipV="1">
            <a:off x="1629034" y="3219450"/>
            <a:ext cx="369330" cy="1378362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/>
          <p:cNvCxnSpPr/>
          <p:nvPr/>
        </p:nvCxnSpPr>
        <p:spPr>
          <a:xfrm>
            <a:off x="1990771" y="3223005"/>
            <a:ext cx="1459706" cy="1363393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4" name="TextBox 1283"/>
          <p:cNvSpPr txBox="1"/>
          <p:nvPr/>
        </p:nvSpPr>
        <p:spPr>
          <a:xfrm>
            <a:off x="1692415" y="428406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75</a:t>
            </a:r>
            <a:r>
              <a:rPr lang="en-US" sz="12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IN" sz="12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7" name="Cloud 1286"/>
          <p:cNvSpPr/>
          <p:nvPr/>
        </p:nvSpPr>
        <p:spPr>
          <a:xfrm>
            <a:off x="5719427" y="823520"/>
            <a:ext cx="3099594" cy="779775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8" name="TextBox 1287"/>
          <p:cNvSpPr txBox="1"/>
          <p:nvPr/>
        </p:nvSpPr>
        <p:spPr>
          <a:xfrm>
            <a:off x="6021241" y="1027212"/>
            <a:ext cx="264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Draw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BC = 7 cm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89" name="Cloud 1288"/>
          <p:cNvSpPr/>
          <p:nvPr/>
        </p:nvSpPr>
        <p:spPr>
          <a:xfrm>
            <a:off x="3133034" y="1245943"/>
            <a:ext cx="2388394" cy="860648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0" name="TextBox 1289"/>
          <p:cNvSpPr txBox="1"/>
          <p:nvPr/>
        </p:nvSpPr>
        <p:spPr>
          <a:xfrm>
            <a:off x="3066548" y="1321496"/>
            <a:ext cx="26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</a:rPr>
              <a:t>Construct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 = 75</a:t>
            </a:r>
            <a:r>
              <a:rPr lang="en-US" b="1" dirty="0" smtClean="0">
                <a:solidFill>
                  <a:prstClr val="white"/>
                </a:solidFill>
                <a:latin typeface="Tahoma"/>
                <a:ea typeface="Tahoma"/>
                <a:cs typeface="Tahoma"/>
                <a:sym typeface="Symbol"/>
              </a:rPr>
              <a:t>°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4" name="Cloud 1293"/>
          <p:cNvSpPr/>
          <p:nvPr/>
        </p:nvSpPr>
        <p:spPr>
          <a:xfrm>
            <a:off x="6122236" y="877846"/>
            <a:ext cx="2010892" cy="725449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5" name="TextBox 1294"/>
          <p:cNvSpPr txBox="1"/>
          <p:nvPr/>
        </p:nvSpPr>
        <p:spPr>
          <a:xfrm>
            <a:off x="6123849" y="1037970"/>
            <a:ext cx="19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Join CD</a:t>
            </a:r>
            <a:endParaRPr lang="en-IN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96" name="Cloud 1295"/>
          <p:cNvSpPr/>
          <p:nvPr/>
        </p:nvSpPr>
        <p:spPr>
          <a:xfrm>
            <a:off x="5796136" y="645936"/>
            <a:ext cx="3099594" cy="1116926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7" name="TextBox 1296"/>
          <p:cNvSpPr txBox="1"/>
          <p:nvPr/>
        </p:nvSpPr>
        <p:spPr>
          <a:xfrm>
            <a:off x="6034450" y="862328"/>
            <a:ext cx="264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Draw perpendicular</a:t>
            </a:r>
          </a:p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bisector</a:t>
            </a:r>
            <a:r>
              <a: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of CD</a:t>
            </a:r>
          </a:p>
        </p:txBody>
      </p:sp>
      <p:sp>
        <p:nvSpPr>
          <p:cNvPr id="1303" name="Cloud 1302"/>
          <p:cNvSpPr/>
          <p:nvPr/>
        </p:nvSpPr>
        <p:spPr>
          <a:xfrm>
            <a:off x="3017444" y="1313540"/>
            <a:ext cx="2119878" cy="76389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4" name="TextBox 1303"/>
          <p:cNvSpPr txBox="1"/>
          <p:nvPr/>
        </p:nvSpPr>
        <p:spPr>
          <a:xfrm>
            <a:off x="3375500" y="1493114"/>
            <a:ext cx="14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Join AC</a:t>
            </a:r>
          </a:p>
        </p:txBody>
      </p:sp>
      <p:sp>
        <p:nvSpPr>
          <p:cNvPr id="1305" name="Cloud 1304"/>
          <p:cNvSpPr/>
          <p:nvPr/>
        </p:nvSpPr>
        <p:spPr>
          <a:xfrm>
            <a:off x="3017444" y="1108394"/>
            <a:ext cx="2746810" cy="98980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6" name="TextBox 1305"/>
          <p:cNvSpPr txBox="1"/>
          <p:nvPr/>
        </p:nvSpPr>
        <p:spPr>
          <a:xfrm>
            <a:off x="3231766" y="1235824"/>
            <a:ext cx="228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 ABC is the required triangle</a:t>
            </a:r>
          </a:p>
        </p:txBody>
      </p:sp>
      <p:sp>
        <p:nvSpPr>
          <p:cNvPr id="1271" name="TextBox 1270"/>
          <p:cNvSpPr txBox="1"/>
          <p:nvPr/>
        </p:nvSpPr>
        <p:spPr>
          <a:xfrm>
            <a:off x="5845490" y="3514530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7cm</a:t>
            </a:r>
            <a:endParaRPr lang="en-IN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2" name="TextBox 1271"/>
          <p:cNvSpPr txBox="1"/>
          <p:nvPr/>
        </p:nvSpPr>
        <p:spPr>
          <a:xfrm>
            <a:off x="5616969" y="330279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75</a:t>
            </a:r>
            <a:r>
              <a:rPr lang="en-US" sz="11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IN" sz="11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rot="-780000" flipV="1">
            <a:off x="5880870" y="1804818"/>
            <a:ext cx="693427" cy="832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4" name="TextBox 1273"/>
          <p:cNvSpPr txBox="1"/>
          <p:nvPr/>
        </p:nvSpPr>
        <p:spPr>
          <a:xfrm>
            <a:off x="6183818" y="1563638"/>
            <a:ext cx="38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3892695" y="598786"/>
            <a:ext cx="1969815" cy="125288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TextBox 1274"/>
          <p:cNvSpPr txBox="1"/>
          <p:nvPr/>
        </p:nvSpPr>
        <p:spPr>
          <a:xfrm>
            <a:off x="4016581" y="678308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AB + AC = 13 cm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8" name="TextBox 1277"/>
          <p:cNvSpPr txBox="1"/>
          <p:nvPr/>
        </p:nvSpPr>
        <p:spPr>
          <a:xfrm>
            <a:off x="4009775" y="946595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But AD = 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9" name="TextBox 1278"/>
          <p:cNvSpPr txBox="1"/>
          <p:nvPr/>
        </p:nvSpPr>
        <p:spPr>
          <a:xfrm>
            <a:off x="4009387" y="121488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AB + AD = 13 cm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0" name="TextBox 1279"/>
          <p:cNvSpPr txBox="1"/>
          <p:nvPr/>
        </p:nvSpPr>
        <p:spPr>
          <a:xfrm>
            <a:off x="4008999" y="1483169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BD = 13 cm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281" name="Group 1280"/>
          <p:cNvGrpSpPr/>
          <p:nvPr/>
        </p:nvGrpSpPr>
        <p:grpSpPr>
          <a:xfrm rot="3474909">
            <a:off x="6152219" y="2251128"/>
            <a:ext cx="137586" cy="31475"/>
            <a:chOff x="7945532" y="1747649"/>
            <a:chExt cx="137586" cy="31475"/>
          </a:xfrm>
        </p:grpSpPr>
        <p:cxnSp>
          <p:nvCxnSpPr>
            <p:cNvPr id="1282" name="Straight Connector 1281"/>
            <p:cNvCxnSpPr/>
            <p:nvPr/>
          </p:nvCxnSpPr>
          <p:spPr>
            <a:xfrm rot="3600000">
              <a:off x="8006039" y="1687142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8" name="Straight Connector 1297"/>
            <p:cNvCxnSpPr/>
            <p:nvPr/>
          </p:nvCxnSpPr>
          <p:spPr>
            <a:xfrm rot="3600000">
              <a:off x="8022612" y="1718617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9" name="Group 1298"/>
          <p:cNvGrpSpPr/>
          <p:nvPr/>
        </p:nvGrpSpPr>
        <p:grpSpPr>
          <a:xfrm rot="21287755">
            <a:off x="6252003" y="3072854"/>
            <a:ext cx="137586" cy="31475"/>
            <a:chOff x="7945532" y="1747649"/>
            <a:chExt cx="137586" cy="31475"/>
          </a:xfrm>
        </p:grpSpPr>
        <p:cxnSp>
          <p:nvCxnSpPr>
            <p:cNvPr id="1300" name="Straight Connector 1299"/>
            <p:cNvCxnSpPr/>
            <p:nvPr/>
          </p:nvCxnSpPr>
          <p:spPr>
            <a:xfrm rot="3600000">
              <a:off x="8006039" y="1687142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7" name="Straight Connector 1306"/>
            <p:cNvCxnSpPr/>
            <p:nvPr/>
          </p:nvCxnSpPr>
          <p:spPr>
            <a:xfrm rot="3600000">
              <a:off x="8022612" y="1718617"/>
              <a:ext cx="0" cy="12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355935" y="1701211"/>
            <a:ext cx="922935" cy="1704479"/>
            <a:chOff x="5355935" y="1701211"/>
            <a:chExt cx="922935" cy="1704479"/>
          </a:xfrm>
        </p:grpSpPr>
        <p:cxnSp>
          <p:nvCxnSpPr>
            <p:cNvPr id="1308" name="Straight Connector 1307"/>
            <p:cNvCxnSpPr/>
            <p:nvPr/>
          </p:nvCxnSpPr>
          <p:spPr>
            <a:xfrm flipV="1">
              <a:off x="5355935" y="2858788"/>
              <a:ext cx="274710" cy="54690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9" name="Straight Connector 1308"/>
            <p:cNvCxnSpPr/>
            <p:nvPr/>
          </p:nvCxnSpPr>
          <p:spPr>
            <a:xfrm flipV="1">
              <a:off x="5873913" y="1701211"/>
              <a:ext cx="404957" cy="71546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0" name="TextBox 1309"/>
            <p:cNvSpPr txBox="1"/>
            <p:nvPr/>
          </p:nvSpPr>
          <p:spPr>
            <a:xfrm rot="17941298">
              <a:off x="5416641" y="2492094"/>
              <a:ext cx="6415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13 cm</a:t>
              </a:r>
              <a:endParaRPr lang="en-IN" sz="11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311" name="Straight Connector 1310"/>
          <p:cNvCxnSpPr/>
          <p:nvPr/>
        </p:nvCxnSpPr>
        <p:spPr>
          <a:xfrm flipH="1" flipV="1">
            <a:off x="6470134" y="1737904"/>
            <a:ext cx="230534" cy="1819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2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1466">
            <a:off x="604238" y="1757916"/>
            <a:ext cx="6080732" cy="44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3" name="Straight Connector 1312"/>
          <p:cNvCxnSpPr/>
          <p:nvPr/>
        </p:nvCxnSpPr>
        <p:spPr>
          <a:xfrm flipV="1">
            <a:off x="5467616" y="2600917"/>
            <a:ext cx="1461958" cy="1495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5" name="TextBox 1314"/>
          <p:cNvSpPr txBox="1"/>
          <p:nvPr/>
        </p:nvSpPr>
        <p:spPr>
          <a:xfrm>
            <a:off x="6767111" y="2461642"/>
            <a:ext cx="392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IN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316" name="Group 1315"/>
          <p:cNvGrpSpPr/>
          <p:nvPr/>
        </p:nvGrpSpPr>
        <p:grpSpPr>
          <a:xfrm>
            <a:off x="1022388" y="868133"/>
            <a:ext cx="3855214" cy="1352864"/>
            <a:chOff x="2802730" y="-511184"/>
            <a:chExt cx="3855214" cy="1352864"/>
          </a:xfrm>
        </p:grpSpPr>
        <p:sp>
          <p:nvSpPr>
            <p:cNvPr id="1317" name="Cloud 1316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TextBox 1317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B as the centre and any suitable radius, draw an arc</a:t>
              </a:r>
            </a:p>
          </p:txBody>
        </p:sp>
      </p:grpSp>
      <p:grpSp>
        <p:nvGrpSpPr>
          <p:cNvPr id="1319" name="Group 1318"/>
          <p:cNvGrpSpPr/>
          <p:nvPr/>
        </p:nvGrpSpPr>
        <p:grpSpPr>
          <a:xfrm>
            <a:off x="990212" y="876939"/>
            <a:ext cx="3855214" cy="1352864"/>
            <a:chOff x="2802730" y="-511184"/>
            <a:chExt cx="3855214" cy="1352864"/>
          </a:xfrm>
        </p:grpSpPr>
        <p:sp>
          <p:nvSpPr>
            <p:cNvPr id="1320" name="Cloud 1319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1" name="TextBox 1320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P as the centre and same radius, draw an arc intersecting at R.</a:t>
              </a:r>
            </a:p>
          </p:txBody>
        </p:sp>
      </p:grpSp>
      <p:sp>
        <p:nvSpPr>
          <p:cNvPr id="1322" name="TextBox 1321"/>
          <p:cNvSpPr txBox="1"/>
          <p:nvPr/>
        </p:nvSpPr>
        <p:spPr>
          <a:xfrm>
            <a:off x="1962677" y="4558705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P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24" name="TextBox 1323"/>
          <p:cNvSpPr txBox="1"/>
          <p:nvPr/>
        </p:nvSpPr>
        <p:spPr>
          <a:xfrm>
            <a:off x="1727917" y="3949059"/>
            <a:ext cx="295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325" name="Group 1324"/>
          <p:cNvGrpSpPr/>
          <p:nvPr/>
        </p:nvGrpSpPr>
        <p:grpSpPr>
          <a:xfrm>
            <a:off x="1183817" y="920352"/>
            <a:ext cx="3356891" cy="1352864"/>
            <a:chOff x="2950776" y="-511184"/>
            <a:chExt cx="3356891" cy="1352864"/>
          </a:xfrm>
        </p:grpSpPr>
        <p:sp>
          <p:nvSpPr>
            <p:cNvPr id="1326" name="Cloud 1325"/>
            <p:cNvSpPr/>
            <p:nvPr/>
          </p:nvSpPr>
          <p:spPr>
            <a:xfrm>
              <a:off x="2950776" y="-511184"/>
              <a:ext cx="3356891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7" name="TextBox 1326"/>
            <p:cNvSpPr txBox="1"/>
            <p:nvPr/>
          </p:nvSpPr>
          <p:spPr>
            <a:xfrm>
              <a:off x="3235759" y="-313336"/>
              <a:ext cx="27103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R as the centre and same radius, draw an arc.</a:t>
              </a:r>
            </a:p>
          </p:txBody>
        </p:sp>
      </p:grpSp>
      <p:sp>
        <p:nvSpPr>
          <p:cNvPr id="1328" name="TextBox 1327"/>
          <p:cNvSpPr txBox="1"/>
          <p:nvPr/>
        </p:nvSpPr>
        <p:spPr>
          <a:xfrm>
            <a:off x="1142553" y="3949497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Q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1330" name="Group 1329"/>
          <p:cNvGrpSpPr/>
          <p:nvPr/>
        </p:nvGrpSpPr>
        <p:grpSpPr>
          <a:xfrm>
            <a:off x="1979712" y="1131590"/>
            <a:ext cx="1674413" cy="854383"/>
            <a:chOff x="3161319" y="-511184"/>
            <a:chExt cx="1674413" cy="854383"/>
          </a:xfrm>
        </p:grpSpPr>
        <p:sp>
          <p:nvSpPr>
            <p:cNvPr id="1331" name="Cloud 1330"/>
            <p:cNvSpPr/>
            <p:nvPr/>
          </p:nvSpPr>
          <p:spPr>
            <a:xfrm>
              <a:off x="3161319" y="-511184"/>
              <a:ext cx="1674413" cy="85438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" name="TextBox 1331"/>
            <p:cNvSpPr txBox="1"/>
            <p:nvPr/>
          </p:nvSpPr>
          <p:spPr>
            <a:xfrm>
              <a:off x="3265109" y="-279715"/>
              <a:ext cx="133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QR</a:t>
              </a:r>
            </a:p>
          </p:txBody>
        </p:sp>
      </p:grpSp>
      <p:cxnSp>
        <p:nvCxnSpPr>
          <p:cNvPr id="1333" name="Straight Connector 1332"/>
          <p:cNvCxnSpPr/>
          <p:nvPr/>
        </p:nvCxnSpPr>
        <p:spPr>
          <a:xfrm flipV="1">
            <a:off x="1381473" y="4167681"/>
            <a:ext cx="492048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4" name="Group 1333"/>
          <p:cNvGrpSpPr/>
          <p:nvPr/>
        </p:nvGrpSpPr>
        <p:grpSpPr>
          <a:xfrm>
            <a:off x="925007" y="823520"/>
            <a:ext cx="4128438" cy="1440160"/>
            <a:chOff x="4155741" y="-553098"/>
            <a:chExt cx="4128438" cy="1440160"/>
          </a:xfrm>
        </p:grpSpPr>
        <p:sp>
          <p:nvSpPr>
            <p:cNvPr id="1335" name="Cloud 1334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6" name="TextBox 1335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R as the centre and radius more than half of QR,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37" name="Group 1336"/>
          <p:cNvGrpSpPr/>
          <p:nvPr/>
        </p:nvGrpSpPr>
        <p:grpSpPr>
          <a:xfrm>
            <a:off x="978410" y="912004"/>
            <a:ext cx="4128438" cy="1162219"/>
            <a:chOff x="4155741" y="-553098"/>
            <a:chExt cx="4128438" cy="1162219"/>
          </a:xfrm>
        </p:grpSpPr>
        <p:sp>
          <p:nvSpPr>
            <p:cNvPr id="1338" name="Cloud 1337"/>
            <p:cNvSpPr/>
            <p:nvPr/>
          </p:nvSpPr>
          <p:spPr>
            <a:xfrm>
              <a:off x="4155741" y="-553098"/>
              <a:ext cx="4128438" cy="116221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" name="TextBox 1338"/>
            <p:cNvSpPr txBox="1"/>
            <p:nvPr/>
          </p:nvSpPr>
          <p:spPr>
            <a:xfrm>
              <a:off x="4512438" y="-415994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Q as the centre and same radius, draw an intersecting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40" name="TextBox 1339"/>
          <p:cNvSpPr txBox="1"/>
          <p:nvPr/>
        </p:nvSpPr>
        <p:spPr>
          <a:xfrm>
            <a:off x="1446111" y="3466632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S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341" name="TextBox 1340"/>
          <p:cNvSpPr txBox="1"/>
          <p:nvPr/>
        </p:nvSpPr>
        <p:spPr>
          <a:xfrm>
            <a:off x="1413978" y="3892599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T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343" name="Straight Connector 1342"/>
          <p:cNvCxnSpPr/>
          <p:nvPr/>
        </p:nvCxnSpPr>
        <p:spPr>
          <a:xfrm>
            <a:off x="1643902" y="4103699"/>
            <a:ext cx="223830" cy="6515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4" name="Group 1343"/>
          <p:cNvGrpSpPr/>
          <p:nvPr/>
        </p:nvGrpSpPr>
        <p:grpSpPr>
          <a:xfrm>
            <a:off x="1919400" y="1333002"/>
            <a:ext cx="1713585" cy="823090"/>
            <a:chOff x="4272940" y="-527697"/>
            <a:chExt cx="1713585" cy="823090"/>
          </a:xfrm>
        </p:grpSpPr>
        <p:sp>
          <p:nvSpPr>
            <p:cNvPr id="1345" name="Cloud 1344"/>
            <p:cNvSpPr/>
            <p:nvPr/>
          </p:nvSpPr>
          <p:spPr>
            <a:xfrm>
              <a:off x="4272940" y="-527697"/>
              <a:ext cx="1713585" cy="82309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" name="TextBox 1345"/>
            <p:cNvSpPr txBox="1"/>
            <p:nvPr/>
          </p:nvSpPr>
          <p:spPr>
            <a:xfrm>
              <a:off x="4512438" y="-313336"/>
              <a:ext cx="1248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TR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47" name="Group 1346"/>
          <p:cNvGrpSpPr/>
          <p:nvPr/>
        </p:nvGrpSpPr>
        <p:grpSpPr>
          <a:xfrm>
            <a:off x="791595" y="823520"/>
            <a:ext cx="4128438" cy="1440160"/>
            <a:chOff x="4155741" y="-553098"/>
            <a:chExt cx="4128438" cy="1440160"/>
          </a:xfrm>
        </p:grpSpPr>
        <p:sp>
          <p:nvSpPr>
            <p:cNvPr id="1348" name="Cloud 1347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9" name="TextBox 1348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R as the centre and radius more than half of TR,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50" name="Group 1349"/>
          <p:cNvGrpSpPr/>
          <p:nvPr/>
        </p:nvGrpSpPr>
        <p:grpSpPr>
          <a:xfrm>
            <a:off x="702621" y="940829"/>
            <a:ext cx="4128438" cy="1162219"/>
            <a:chOff x="4155741" y="-553098"/>
            <a:chExt cx="4128438" cy="1162219"/>
          </a:xfrm>
        </p:grpSpPr>
        <p:sp>
          <p:nvSpPr>
            <p:cNvPr id="1351" name="Cloud 1350"/>
            <p:cNvSpPr/>
            <p:nvPr/>
          </p:nvSpPr>
          <p:spPr>
            <a:xfrm>
              <a:off x="4155741" y="-553098"/>
              <a:ext cx="4128438" cy="116221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2" name="TextBox 1351"/>
            <p:cNvSpPr txBox="1"/>
            <p:nvPr/>
          </p:nvSpPr>
          <p:spPr>
            <a:xfrm>
              <a:off x="4493388" y="-398025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T as the centre and same radius, draw an intersecting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53" name="TextBox 1352"/>
          <p:cNvSpPr txBox="1"/>
          <p:nvPr/>
        </p:nvSpPr>
        <p:spPr>
          <a:xfrm>
            <a:off x="1681356" y="3526209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</a:rPr>
              <a:t>V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83" name="Rectangle 382"/>
          <p:cNvSpPr/>
          <p:nvPr/>
        </p:nvSpPr>
        <p:spPr>
          <a:xfrm rot="21187140">
            <a:off x="6434663" y="2507872"/>
            <a:ext cx="141178" cy="133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6" name="Straight Connector 1355"/>
          <p:cNvCxnSpPr/>
          <p:nvPr/>
        </p:nvCxnSpPr>
        <p:spPr>
          <a:xfrm flipH="1">
            <a:off x="6470401" y="2221236"/>
            <a:ext cx="118971" cy="30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7" name="Straight Connector 1356"/>
          <p:cNvCxnSpPr/>
          <p:nvPr/>
        </p:nvCxnSpPr>
        <p:spPr>
          <a:xfrm flipH="1">
            <a:off x="6568368" y="2973878"/>
            <a:ext cx="118971" cy="30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58" name="Group 1357"/>
          <p:cNvGrpSpPr/>
          <p:nvPr/>
        </p:nvGrpSpPr>
        <p:grpSpPr>
          <a:xfrm>
            <a:off x="753480" y="864784"/>
            <a:ext cx="4128438" cy="1440160"/>
            <a:chOff x="4155741" y="-553098"/>
            <a:chExt cx="4128438" cy="1440160"/>
          </a:xfrm>
        </p:grpSpPr>
        <p:sp>
          <p:nvSpPr>
            <p:cNvPr id="1359" name="Cloud 1358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0" name="TextBox 1359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radius more than half of CD,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601068" y="3396486"/>
            <a:ext cx="4128438" cy="1162219"/>
            <a:chOff x="4155741" y="-553098"/>
            <a:chExt cx="4128438" cy="1162219"/>
          </a:xfrm>
        </p:grpSpPr>
        <p:sp>
          <p:nvSpPr>
            <p:cNvPr id="1362" name="Cloud 1361"/>
            <p:cNvSpPr/>
            <p:nvPr/>
          </p:nvSpPr>
          <p:spPr>
            <a:xfrm>
              <a:off x="4155741" y="-553098"/>
              <a:ext cx="4128438" cy="116221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3" name="TextBox 1362"/>
            <p:cNvSpPr txBox="1"/>
            <p:nvPr/>
          </p:nvSpPr>
          <p:spPr>
            <a:xfrm>
              <a:off x="4480688" y="-436125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centre and same radius, draw  intersecting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64" name="TextBox 1363"/>
          <p:cNvSpPr txBox="1"/>
          <p:nvPr/>
        </p:nvSpPr>
        <p:spPr>
          <a:xfrm>
            <a:off x="4577728" y="2238132"/>
            <a:ext cx="392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>
                <a:solidFill>
                  <a:srgbClr val="FF0000"/>
                </a:solidFill>
                <a:latin typeface="Bookman Old Style" pitchFamily="18" charset="0"/>
              </a:rPr>
              <a:t>l</a:t>
            </a:r>
            <a:endParaRPr lang="en-IN" sz="11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213" name="Straight Arrow Connector 1212"/>
          <p:cNvCxnSpPr/>
          <p:nvPr/>
        </p:nvCxnSpPr>
        <p:spPr>
          <a:xfrm flipV="1">
            <a:off x="2634162" y="722250"/>
            <a:ext cx="31125" cy="1247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Arrow Connector 1272"/>
          <p:cNvCxnSpPr/>
          <p:nvPr/>
        </p:nvCxnSpPr>
        <p:spPr>
          <a:xfrm flipH="1">
            <a:off x="1257781" y="3411742"/>
            <a:ext cx="127115" cy="348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Arrow Connector 1284"/>
          <p:cNvCxnSpPr/>
          <p:nvPr/>
        </p:nvCxnSpPr>
        <p:spPr>
          <a:xfrm flipV="1">
            <a:off x="4644008" y="2431405"/>
            <a:ext cx="129120" cy="35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545319" y="716578"/>
            <a:ext cx="373481" cy="231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Rounded Rectangle 1285"/>
          <p:cNvSpPr/>
          <p:nvPr/>
        </p:nvSpPr>
        <p:spPr>
          <a:xfrm>
            <a:off x="3216494" y="609832"/>
            <a:ext cx="2817956" cy="152520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TextBox 1290"/>
          <p:cNvSpPr txBox="1"/>
          <p:nvPr/>
        </p:nvSpPr>
        <p:spPr>
          <a:xfrm>
            <a:off x="3495561" y="621911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Justification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2" name="TextBox 1291"/>
          <p:cNvSpPr txBox="1"/>
          <p:nvPr/>
        </p:nvSpPr>
        <p:spPr>
          <a:xfrm>
            <a:off x="3483512" y="858104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AED </a:t>
            </a: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@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AEC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3" name="TextBox 1292"/>
          <p:cNvSpPr txBox="1"/>
          <p:nvPr/>
        </p:nvSpPr>
        <p:spPr>
          <a:xfrm>
            <a:off x="4809183" y="858104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[SAS criterion]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1" name="TextBox 1300"/>
          <p:cNvSpPr txBox="1"/>
          <p:nvPr/>
        </p:nvSpPr>
        <p:spPr>
          <a:xfrm>
            <a:off x="3219862" y="1086704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AD = AC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2" name="TextBox 1301"/>
          <p:cNvSpPr txBox="1"/>
          <p:nvPr/>
        </p:nvSpPr>
        <p:spPr>
          <a:xfrm>
            <a:off x="4809182" y="10867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[CPCT]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3" name="TextBox 1322"/>
          <p:cNvSpPr txBox="1"/>
          <p:nvPr/>
        </p:nvSpPr>
        <p:spPr>
          <a:xfrm>
            <a:off x="3467636" y="1338916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+ AD = BD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9" name="TextBox 1328"/>
          <p:cNvSpPr txBox="1"/>
          <p:nvPr/>
        </p:nvSpPr>
        <p:spPr>
          <a:xfrm>
            <a:off x="3219862" y="1549607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+ AD = 13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5" name="TextBox 1354"/>
          <p:cNvSpPr txBox="1"/>
          <p:nvPr/>
        </p:nvSpPr>
        <p:spPr>
          <a:xfrm>
            <a:off x="2794232" y="2652887"/>
            <a:ext cx="53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7" name="Rectangle 1366"/>
          <p:cNvSpPr/>
          <p:nvPr/>
        </p:nvSpPr>
        <p:spPr>
          <a:xfrm rot="20411854">
            <a:off x="2824117" y="2832388"/>
            <a:ext cx="141178" cy="133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8" name="Straight Connector 1367"/>
          <p:cNvCxnSpPr/>
          <p:nvPr/>
        </p:nvCxnSpPr>
        <p:spPr>
          <a:xfrm flipH="1">
            <a:off x="2687432" y="2318339"/>
            <a:ext cx="207274" cy="450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9" name="Straight Connector 1368"/>
          <p:cNvCxnSpPr/>
          <p:nvPr/>
        </p:nvCxnSpPr>
        <p:spPr>
          <a:xfrm flipH="1">
            <a:off x="3063709" y="3628988"/>
            <a:ext cx="195690" cy="441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0" name="TextBox 1369"/>
          <p:cNvSpPr txBox="1"/>
          <p:nvPr/>
        </p:nvSpPr>
        <p:spPr>
          <a:xfrm>
            <a:off x="3195556" y="1786035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+ AC = 13 cm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1" name="TextBox 1370"/>
          <p:cNvSpPr txBox="1"/>
          <p:nvPr/>
        </p:nvSpPr>
        <p:spPr>
          <a:xfrm>
            <a:off x="6353150" y="2596133"/>
            <a:ext cx="68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2" name="Oval 1371"/>
          <p:cNvSpPr/>
          <p:nvPr/>
        </p:nvSpPr>
        <p:spPr>
          <a:xfrm>
            <a:off x="3850873" y="1582930"/>
            <a:ext cx="373481" cy="231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3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2099E-6 L 0.19966 -0.0015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3" y="-9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4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9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3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6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1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4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277 L 0.11284 -0.74537 " pathEditMode="relative" rAng="0" ptsTypes="AA">
                                      <p:cBhvr>
                                        <p:cTn id="372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-3713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25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00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1605E-6 L -0.22187 0.11883 " pathEditMode="relative" rAng="0" ptsTypes="AA">
                                      <p:cBhvr>
                                        <p:cTn id="484" dur="10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5926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740000">
                                      <p:cBhvr>
                                        <p:cTn id="486" dur="10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490" dur="5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000"/>
                            </p:stCondLst>
                            <p:childTnLst>
                              <p:par>
                                <p:cTn id="5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0"/>
                            </p:stCondLst>
                            <p:childTnLst>
                              <p:par>
                                <p:cTn id="5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2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45679E-6 L -0.10486 -0.64135 " pathEditMode="relative" rAng="0" ptsTypes="AA">
                                      <p:cBhvr>
                                        <p:cTn id="556" dur="5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-32068"/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9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1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500"/>
                            </p:stCondLst>
                            <p:childTnLst>
                              <p:par>
                                <p:cTn id="5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000"/>
                            </p:stCondLst>
                            <p:childTnLst>
                              <p:par>
                                <p:cTn id="5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630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5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647" dur="5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5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4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">
                                      <p:cBhvr>
                                        <p:cTn id="672" dur="5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5" dur="55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">
                                      <p:cBhvr>
                                        <p:cTn id="689" dur="5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2" dur="55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32099E-6 L 0.36736 -0.18828 " pathEditMode="relative" rAng="0" ptsTypes="AA">
                                      <p:cBhvr>
                                        <p:cTn id="714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8" y="-9414"/>
                                    </p:animMotion>
                                  </p:childTnLst>
                                </p:cTn>
                              </p:par>
                              <p:par>
                                <p:cTn id="7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500"/>
                            </p:stCondLst>
                            <p:childTnLst>
                              <p:par>
                                <p:cTn id="7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9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1000"/>
                            </p:stCondLst>
                            <p:childTnLst>
                              <p:par>
                                <p:cTn id="7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1500"/>
                            </p:stCondLst>
                            <p:childTnLst>
                              <p:par>
                                <p:cTn id="7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8" fill="hold">
                            <p:stCondLst>
                              <p:cond delay="2000"/>
                            </p:stCondLst>
                            <p:childTnLst>
                              <p:par>
                                <p:cTn id="7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9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5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1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4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0.15781 0.26481 " pathEditMode="relative" rAng="0" ptsTypes="AA">
                                      <p:cBhvr>
                                        <p:cTn id="783" dur="5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13241"/>
                                    </p:animMotion>
                                  </p:childTnLst>
                                </p:cTn>
                              </p:par>
                              <p:par>
                                <p:cTn id="7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6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8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1"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500"/>
                            </p:stCondLst>
                            <p:childTnLst>
                              <p:par>
                                <p:cTn id="8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4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500"/>
                            </p:stCondLst>
                            <p:childTnLst>
                              <p:par>
                                <p:cTn id="8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1000"/>
                            </p:stCondLst>
                            <p:childTnLst>
                              <p:par>
                                <p:cTn id="8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2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6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9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0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5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6" fill="hold">
                      <p:stCondLst>
                        <p:cond delay="indefinite"/>
                      </p:stCondLst>
                      <p:childTnLst>
                        <p:par>
                          <p:cTn id="847" fill="hold">
                            <p:stCondLst>
                              <p:cond delay="0"/>
                            </p:stCondLst>
                            <p:childTnLst>
                              <p:par>
                                <p:cTn id="8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0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5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>
                      <p:stCondLst>
                        <p:cond delay="indefinite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0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5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6" fill="hold">
                      <p:stCondLst>
                        <p:cond delay="indefinite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0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6" fill="hold">
                      <p:stCondLst>
                        <p:cond delay="indefinite"/>
                      </p:stCondLst>
                      <p:childTnLst>
                        <p:par>
                          <p:cTn id="877" fill="hold">
                            <p:stCondLst>
                              <p:cond delay="0"/>
                            </p:stCondLst>
                            <p:childTnLst>
                              <p:par>
                                <p:cTn id="8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0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" grpId="0" animBg="1"/>
      <p:bldP spid="921" grpId="0"/>
      <p:bldP spid="4" grpId="0" build="p"/>
      <p:bldP spid="5" grpId="0"/>
      <p:bldP spid="7" grpId="0" animBg="1"/>
      <p:bldP spid="8" grpId="0"/>
      <p:bldP spid="9" grpId="0"/>
      <p:bldP spid="10" grpId="0"/>
      <p:bldP spid="11" grpId="0"/>
      <p:bldP spid="185" grpId="0" animBg="1"/>
      <p:bldP spid="189" grpId="0"/>
      <p:bldP spid="192" grpId="0" animBg="1"/>
      <p:bldP spid="193" grpId="0" animBg="1"/>
      <p:bldP spid="195" grpId="0" animBg="1"/>
      <p:bldP spid="199" grpId="0" animBg="1"/>
      <p:bldP spid="207" grpId="0" animBg="1"/>
      <p:bldP spid="209" grpId="0" animBg="1"/>
      <p:bldP spid="387" grpId="0" animBg="1"/>
      <p:bldP spid="557" grpId="0"/>
      <p:bldP spid="905" grpId="0"/>
      <p:bldP spid="911" grpId="0" animBg="1"/>
      <p:bldP spid="915" grpId="0" animBg="1"/>
      <p:bldP spid="917" grpId="0" animBg="1"/>
      <p:bldP spid="919" grpId="0" animBg="1"/>
      <p:bldP spid="1098" grpId="0"/>
      <p:bldP spid="1100" grpId="0"/>
      <p:bldP spid="1284" grpId="0"/>
      <p:bldP spid="1287" grpId="0" animBg="1"/>
      <p:bldP spid="1287" grpId="1" animBg="1"/>
      <p:bldP spid="1288" grpId="0"/>
      <p:bldP spid="1288" grpId="1"/>
      <p:bldP spid="1289" grpId="0" animBg="1"/>
      <p:bldP spid="1289" grpId="1" animBg="1"/>
      <p:bldP spid="1290" grpId="0"/>
      <p:bldP spid="1290" grpId="1"/>
      <p:bldP spid="1294" grpId="0" animBg="1"/>
      <p:bldP spid="1294" grpId="1" animBg="1"/>
      <p:bldP spid="1295" grpId="0"/>
      <p:bldP spid="1295" grpId="1"/>
      <p:bldP spid="1296" grpId="0" animBg="1"/>
      <p:bldP spid="1296" grpId="1" animBg="1"/>
      <p:bldP spid="1297" grpId="0"/>
      <p:bldP spid="1297" grpId="1"/>
      <p:bldP spid="1303" grpId="0" animBg="1"/>
      <p:bldP spid="1303" grpId="1" animBg="1"/>
      <p:bldP spid="1304" grpId="0"/>
      <p:bldP spid="1304" grpId="1"/>
      <p:bldP spid="1305" grpId="0" animBg="1"/>
      <p:bldP spid="1305" grpId="1" animBg="1"/>
      <p:bldP spid="1306" grpId="0"/>
      <p:bldP spid="1306" grpId="1"/>
      <p:bldP spid="1271" grpId="0"/>
      <p:bldP spid="1272" grpId="0"/>
      <p:bldP spid="1274" grpId="0"/>
      <p:bldP spid="182" grpId="0" animBg="1"/>
      <p:bldP spid="182" grpId="1" animBg="1"/>
      <p:bldP spid="1275" grpId="0"/>
      <p:bldP spid="1275" grpId="1"/>
      <p:bldP spid="1278" grpId="0"/>
      <p:bldP spid="1278" grpId="1"/>
      <p:bldP spid="1279" grpId="0"/>
      <p:bldP spid="1279" grpId="1"/>
      <p:bldP spid="1280" grpId="0"/>
      <p:bldP spid="1280" grpId="1"/>
      <p:bldP spid="1315" grpId="0"/>
      <p:bldP spid="1322" grpId="0"/>
      <p:bldP spid="1324" grpId="0"/>
      <p:bldP spid="1324" grpId="1"/>
      <p:bldP spid="1328" grpId="0"/>
      <p:bldP spid="1328" grpId="1"/>
      <p:bldP spid="1340" grpId="0"/>
      <p:bldP spid="1340" grpId="1"/>
      <p:bldP spid="1341" grpId="0"/>
      <p:bldP spid="1341" grpId="1"/>
      <p:bldP spid="1353" grpId="0"/>
      <p:bldP spid="1353" grpId="1"/>
      <p:bldP spid="383" grpId="0" animBg="1"/>
      <p:bldP spid="1364" grpId="0"/>
      <p:bldP spid="2" grpId="0" animBg="1"/>
      <p:bldP spid="2" grpId="1" animBg="1"/>
      <p:bldP spid="1286" grpId="0" animBg="1"/>
      <p:bldP spid="1291" grpId="0"/>
      <p:bldP spid="1292" grpId="0"/>
      <p:bldP spid="1293" grpId="0"/>
      <p:bldP spid="1301" grpId="0"/>
      <p:bldP spid="1302" grpId="0"/>
      <p:bldP spid="1323" grpId="0"/>
      <p:bldP spid="1329" grpId="0"/>
      <p:bldP spid="1355" grpId="0"/>
      <p:bldP spid="1367" grpId="0" animBg="1"/>
      <p:bldP spid="1370" grpId="0"/>
      <p:bldP spid="1371" grpId="0"/>
      <p:bldP spid="13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11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extBox 759"/>
          <p:cNvSpPr txBox="1"/>
          <p:nvPr/>
        </p:nvSpPr>
        <p:spPr>
          <a:xfrm>
            <a:off x="1851891" y="404867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P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87" name="TextBox 786"/>
          <p:cNvSpPr txBox="1"/>
          <p:nvPr/>
        </p:nvSpPr>
        <p:spPr>
          <a:xfrm>
            <a:off x="1436989" y="3219129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709693" y="328165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S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04" name="TextBox 803"/>
          <p:cNvSpPr txBox="1"/>
          <p:nvPr/>
        </p:nvSpPr>
        <p:spPr>
          <a:xfrm>
            <a:off x="1226382" y="2780055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T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08" name="TextBox 807"/>
          <p:cNvSpPr txBox="1"/>
          <p:nvPr/>
        </p:nvSpPr>
        <p:spPr>
          <a:xfrm>
            <a:off x="1062660" y="315099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1890952" y="3093272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2186" y="3922085"/>
            <a:ext cx="164049" cy="14913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8" name="Pie 767"/>
          <p:cNvSpPr/>
          <p:nvPr/>
        </p:nvSpPr>
        <p:spPr>
          <a:xfrm rot="5400000">
            <a:off x="1051603" y="3828825"/>
            <a:ext cx="480806" cy="480806"/>
          </a:xfrm>
          <a:prstGeom prst="pie">
            <a:avLst>
              <a:gd name="adj1" fmla="val 13514455"/>
              <a:gd name="adj2" fmla="val 16200000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 rot="5400000" flipH="1">
            <a:off x="-1797566" y="1012147"/>
            <a:ext cx="5688383" cy="494414"/>
            <a:chOff x="1515075" y="1268751"/>
            <a:chExt cx="6558727" cy="570595"/>
          </a:xfrm>
        </p:grpSpPr>
        <p:sp>
          <p:nvSpPr>
            <p:cNvPr id="6" name="Rectangle 5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/>
          <p:nvPr/>
        </p:nvCxnSpPr>
        <p:spPr>
          <a:xfrm flipH="1">
            <a:off x="1293767" y="415925"/>
            <a:ext cx="3757788" cy="364864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293762" y="2108398"/>
            <a:ext cx="0" cy="197279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c 174"/>
          <p:cNvSpPr/>
          <p:nvPr/>
        </p:nvSpPr>
        <p:spPr>
          <a:xfrm>
            <a:off x="609625" y="3387524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6" name="Arc 175"/>
          <p:cNvSpPr/>
          <p:nvPr/>
        </p:nvSpPr>
        <p:spPr>
          <a:xfrm rot="1664863">
            <a:off x="1448865" y="3339570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177" name="Arc 176"/>
          <p:cNvSpPr/>
          <p:nvPr/>
        </p:nvSpPr>
        <p:spPr>
          <a:xfrm rot="19976834">
            <a:off x="962099" y="3082705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1291382" y="4071155"/>
            <a:ext cx="29260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1291382" y="4069280"/>
            <a:ext cx="5688383" cy="494414"/>
            <a:chOff x="1515075" y="1268751"/>
            <a:chExt cx="6558727" cy="570595"/>
          </a:xfrm>
        </p:grpSpPr>
        <p:sp>
          <p:nvSpPr>
            <p:cNvPr id="180" name="Rectangle 179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188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 232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45" name="Straight Connector 244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78" name="Straight Connector 277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89" name="Straight Connector 288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01" name="Straight Connector 300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12" name="Straight Connector 311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Rectangle 321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23" name="Straight Connector 322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332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34" name="Straight Connector 333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ctangle 343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45" name="Straight Connector 344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8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2" y="2907629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" name="TextBox 348"/>
          <p:cNvSpPr txBox="1"/>
          <p:nvPr/>
        </p:nvSpPr>
        <p:spPr>
          <a:xfrm>
            <a:off x="1108695" y="404020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351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129580" y="3022351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4418">
            <a:off x="458713" y="242151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Arc 352"/>
          <p:cNvSpPr/>
          <p:nvPr/>
        </p:nvSpPr>
        <p:spPr>
          <a:xfrm rot="2897181">
            <a:off x="1121965" y="2905416"/>
            <a:ext cx="714380" cy="927836"/>
          </a:xfrm>
          <a:prstGeom prst="arc">
            <a:avLst>
              <a:gd name="adj1" fmla="val 10110956"/>
              <a:gd name="adj2" fmla="val 13094905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354" name="Arc 353"/>
          <p:cNvSpPr/>
          <p:nvPr/>
        </p:nvSpPr>
        <p:spPr>
          <a:xfrm rot="7001054">
            <a:off x="722994" y="2874071"/>
            <a:ext cx="714380" cy="927836"/>
          </a:xfrm>
          <a:prstGeom prst="arc">
            <a:avLst>
              <a:gd name="adj1" fmla="val 9986206"/>
              <a:gd name="adj2" fmla="val 1350890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355" name="Picture 7" descr="D:\ankur\ppt\compass\round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79486">
            <a:off x="23575" y="2652795"/>
            <a:ext cx="1879104" cy="16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" name="Oval 355"/>
          <p:cNvSpPr/>
          <p:nvPr/>
        </p:nvSpPr>
        <p:spPr>
          <a:xfrm>
            <a:off x="1937645" y="403118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1257470" y="335396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8" name="Arc 357"/>
          <p:cNvSpPr/>
          <p:nvPr/>
        </p:nvSpPr>
        <p:spPr>
          <a:xfrm rot="5400000">
            <a:off x="1661764" y="3267225"/>
            <a:ext cx="714380" cy="927836"/>
          </a:xfrm>
          <a:prstGeom prst="arc">
            <a:avLst>
              <a:gd name="adj1" fmla="val 7950965"/>
              <a:gd name="adj2" fmla="val 1335193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sp>
        <p:nvSpPr>
          <p:cNvPr id="359" name="Arc 358"/>
          <p:cNvSpPr/>
          <p:nvPr/>
        </p:nvSpPr>
        <p:spPr>
          <a:xfrm rot="8809809">
            <a:off x="1259176" y="2874709"/>
            <a:ext cx="714380" cy="927836"/>
          </a:xfrm>
          <a:prstGeom prst="arc">
            <a:avLst>
              <a:gd name="adj1" fmla="val 10453689"/>
              <a:gd name="adj2" fmla="val 14209944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pic>
        <p:nvPicPr>
          <p:cNvPr id="360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9774">
            <a:off x="138105" y="2354382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1" y="2938173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8327">
            <a:off x="828509" y="303137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65619">
            <a:off x="824473" y="3031119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8" name="Straight Connector 367"/>
          <p:cNvCxnSpPr/>
          <p:nvPr/>
        </p:nvCxnSpPr>
        <p:spPr>
          <a:xfrm flipV="1">
            <a:off x="947089" y="3478213"/>
            <a:ext cx="659429" cy="59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2068582" y="2874070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370" name="Picture 7" descr="D:\ankur\ppt\compass\roun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23252">
            <a:off x="748094" y="2679659"/>
            <a:ext cx="1754130" cy="15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2" name="TextBox 371"/>
          <p:cNvSpPr txBox="1"/>
          <p:nvPr/>
        </p:nvSpPr>
        <p:spPr>
          <a:xfrm>
            <a:off x="4067944" y="4033818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52" name="Group 551"/>
          <p:cNvGrpSpPr/>
          <p:nvPr/>
        </p:nvGrpSpPr>
        <p:grpSpPr>
          <a:xfrm>
            <a:off x="2741795" y="3384633"/>
            <a:ext cx="5688383" cy="494414"/>
            <a:chOff x="1515075" y="1268751"/>
            <a:chExt cx="6558727" cy="570595"/>
          </a:xfrm>
        </p:grpSpPr>
        <p:sp>
          <p:nvSpPr>
            <p:cNvPr id="553" name="Rectangle 552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554" name="Straight Connector 553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Rectangle 561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63" name="Straight Connector 562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Rectangle 572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74" name="Straight Connector 573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Rectangle 583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85" name="Straight Connector 584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Rectangle 594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596" name="Straight Connector 595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Rectangle 605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07" name="Straight Connector 606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Rectangle 616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18" name="Straight Connector 617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Rectangle 627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29" name="Straight Connector 628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" name="Rectangle 638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Rectangle 649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51" name="Straight Connector 650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Rectangle 660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62" name="Straight Connector 661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Rectangle 672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74" name="Straight Connector 673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Rectangle 683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85" name="Straight Connector 684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5" name="Rectangle 694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96" name="Straight Connector 695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Rectangle 705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07" name="Straight Connector 706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Rectangle 716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18" name="Straight Connector 717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3" name="Freeform 722"/>
          <p:cNvSpPr/>
          <p:nvPr/>
        </p:nvSpPr>
        <p:spPr>
          <a:xfrm rot="21100904">
            <a:off x="2133500" y="3088966"/>
            <a:ext cx="190504" cy="255222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" h="133350">
                <a:moveTo>
                  <a:pt x="0" y="0"/>
                </a:moveTo>
                <a:cubicBezTo>
                  <a:pt x="46831" y="23019"/>
                  <a:pt x="79375" y="76994"/>
                  <a:pt x="90487" y="133350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72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890659">
            <a:off x="1617764" y="2475549"/>
            <a:ext cx="2240424" cy="18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5" name="Straight Connector 724"/>
          <p:cNvCxnSpPr/>
          <p:nvPr/>
        </p:nvCxnSpPr>
        <p:spPr>
          <a:xfrm>
            <a:off x="2220749" y="3160613"/>
            <a:ext cx="1994535" cy="917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Freeform 730"/>
          <p:cNvSpPr/>
          <p:nvPr/>
        </p:nvSpPr>
        <p:spPr>
          <a:xfrm rot="1491957" flipV="1">
            <a:off x="2892444" y="4059941"/>
            <a:ext cx="154166" cy="294142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73227"/>
              <a:gd name="connsiteY0" fmla="*/ 0 h 153685"/>
              <a:gd name="connsiteX1" fmla="*/ 73227 w 73227"/>
              <a:gd name="connsiteY1" fmla="*/ 153685 h 153685"/>
              <a:gd name="connsiteX0" fmla="*/ 0 w 73227"/>
              <a:gd name="connsiteY0" fmla="*/ 0 h 153685"/>
              <a:gd name="connsiteX1" fmla="*/ 73227 w 73227"/>
              <a:gd name="connsiteY1" fmla="*/ 153685 h 15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227" h="153685">
                <a:moveTo>
                  <a:pt x="0" y="0"/>
                </a:moveTo>
                <a:cubicBezTo>
                  <a:pt x="26661" y="41889"/>
                  <a:pt x="62115" y="97329"/>
                  <a:pt x="73227" y="153685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32" name="Freeform 731"/>
          <p:cNvSpPr/>
          <p:nvPr/>
        </p:nvSpPr>
        <p:spPr>
          <a:xfrm rot="7384758" flipV="1">
            <a:off x="2820166" y="4108489"/>
            <a:ext cx="263184" cy="208987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105741"/>
              <a:gd name="connsiteY0" fmla="*/ 0 h 128054"/>
              <a:gd name="connsiteX1" fmla="*/ 105741 w 105741"/>
              <a:gd name="connsiteY1" fmla="*/ 128054 h 128054"/>
              <a:gd name="connsiteX0" fmla="*/ 0 w 105741"/>
              <a:gd name="connsiteY0" fmla="*/ 0 h 128054"/>
              <a:gd name="connsiteX1" fmla="*/ 105741 w 105741"/>
              <a:gd name="connsiteY1" fmla="*/ 128054 h 128054"/>
              <a:gd name="connsiteX0" fmla="*/ 0 w 125009"/>
              <a:gd name="connsiteY0" fmla="*/ 0 h 109193"/>
              <a:gd name="connsiteX1" fmla="*/ 125009 w 125009"/>
              <a:gd name="connsiteY1" fmla="*/ 109193 h 109193"/>
              <a:gd name="connsiteX0" fmla="*/ 0 w 125009"/>
              <a:gd name="connsiteY0" fmla="*/ 0 h 109193"/>
              <a:gd name="connsiteX1" fmla="*/ 125009 w 125009"/>
              <a:gd name="connsiteY1" fmla="*/ 109193 h 10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009" h="109193">
                <a:moveTo>
                  <a:pt x="0" y="0"/>
                </a:moveTo>
                <a:cubicBezTo>
                  <a:pt x="46831" y="23019"/>
                  <a:pt x="77328" y="58227"/>
                  <a:pt x="125009" y="109193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28" name="Freeform 727"/>
          <p:cNvSpPr/>
          <p:nvPr/>
        </p:nvSpPr>
        <p:spPr>
          <a:xfrm rot="1223963">
            <a:off x="3410911" y="2841587"/>
            <a:ext cx="154166" cy="294142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73227"/>
              <a:gd name="connsiteY0" fmla="*/ 0 h 153685"/>
              <a:gd name="connsiteX1" fmla="*/ 73227 w 73227"/>
              <a:gd name="connsiteY1" fmla="*/ 153685 h 153685"/>
              <a:gd name="connsiteX0" fmla="*/ 0 w 73227"/>
              <a:gd name="connsiteY0" fmla="*/ 0 h 153685"/>
              <a:gd name="connsiteX1" fmla="*/ 73227 w 73227"/>
              <a:gd name="connsiteY1" fmla="*/ 153685 h 15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227" h="153685">
                <a:moveTo>
                  <a:pt x="0" y="0"/>
                </a:moveTo>
                <a:cubicBezTo>
                  <a:pt x="26661" y="41889"/>
                  <a:pt x="62115" y="97329"/>
                  <a:pt x="73227" y="153685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730" name="Freeform 729"/>
          <p:cNvSpPr/>
          <p:nvPr/>
        </p:nvSpPr>
        <p:spPr>
          <a:xfrm rot="16763115">
            <a:off x="3388485" y="2879692"/>
            <a:ext cx="222619" cy="245086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105741"/>
              <a:gd name="connsiteY0" fmla="*/ 0 h 128054"/>
              <a:gd name="connsiteX1" fmla="*/ 105741 w 105741"/>
              <a:gd name="connsiteY1" fmla="*/ 128054 h 128054"/>
              <a:gd name="connsiteX0" fmla="*/ 0 w 105741"/>
              <a:gd name="connsiteY0" fmla="*/ 0 h 128054"/>
              <a:gd name="connsiteX1" fmla="*/ 105741 w 105741"/>
              <a:gd name="connsiteY1" fmla="*/ 128054 h 12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41" h="128054">
                <a:moveTo>
                  <a:pt x="0" y="0"/>
                </a:moveTo>
                <a:cubicBezTo>
                  <a:pt x="46831" y="23019"/>
                  <a:pt x="83101" y="71272"/>
                  <a:pt x="105741" y="128054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7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20857">
            <a:off x="1097202" y="2254487"/>
            <a:ext cx="2240424" cy="18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4151981">
            <a:off x="3104725" y="3163286"/>
            <a:ext cx="2240424" cy="18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4151066">
            <a:off x="3109599" y="3167953"/>
            <a:ext cx="2240424" cy="18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617459">
            <a:off x="1110433" y="2250322"/>
            <a:ext cx="2240424" cy="18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6" name="Straight Connector 735"/>
          <p:cNvCxnSpPr/>
          <p:nvPr/>
        </p:nvCxnSpPr>
        <p:spPr>
          <a:xfrm flipH="1">
            <a:off x="2762192" y="781731"/>
            <a:ext cx="1686228" cy="385027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 flipH="1">
            <a:off x="4208893" y="1157288"/>
            <a:ext cx="72431" cy="29260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4032008" y="955421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8" name="Rectangle 747"/>
          <p:cNvSpPr/>
          <p:nvPr/>
        </p:nvSpPr>
        <p:spPr>
          <a:xfrm>
            <a:off x="187428" y="110149"/>
            <a:ext cx="632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Q.  Construct a triangle ABC in which BC = 8 cm, </a:t>
            </a:r>
          </a:p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   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B = 45º and AB – AC = 3.5 cm</a:t>
            </a:r>
            <a:endParaRPr lang="en-IN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50" name="Cloud 749"/>
          <p:cNvSpPr/>
          <p:nvPr/>
        </p:nvSpPr>
        <p:spPr>
          <a:xfrm>
            <a:off x="1447001" y="1074689"/>
            <a:ext cx="2411720" cy="101789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1" name="TextBox 750"/>
          <p:cNvSpPr txBox="1"/>
          <p:nvPr/>
        </p:nvSpPr>
        <p:spPr>
          <a:xfrm>
            <a:off x="1659617" y="1258056"/>
            <a:ext cx="202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Draw segment BC = 8 cm </a:t>
            </a:r>
          </a:p>
        </p:txBody>
      </p:sp>
      <p:sp>
        <p:nvSpPr>
          <p:cNvPr id="752" name="Cloud 751"/>
          <p:cNvSpPr/>
          <p:nvPr/>
        </p:nvSpPr>
        <p:spPr>
          <a:xfrm>
            <a:off x="1482678" y="1031321"/>
            <a:ext cx="2192473" cy="766334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3" name="TextBox 752"/>
          <p:cNvSpPr txBox="1"/>
          <p:nvPr/>
        </p:nvSpPr>
        <p:spPr>
          <a:xfrm>
            <a:off x="1554686" y="1249534"/>
            <a:ext cx="202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Draw 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prstClr val="white"/>
                </a:solidFill>
                <a:latin typeface="Bookman Old Style" pitchFamily="18" charset="0"/>
              </a:rPr>
              <a:t>B </a:t>
            </a:r>
            <a:r>
              <a:rPr lang="en-IN" b="1" dirty="0">
                <a:solidFill>
                  <a:prstClr val="white"/>
                </a:solidFill>
                <a:latin typeface="Bookman Old Style" pitchFamily="18" charset="0"/>
              </a:rPr>
              <a:t>= 45º</a:t>
            </a:r>
          </a:p>
        </p:txBody>
      </p:sp>
      <p:sp>
        <p:nvSpPr>
          <p:cNvPr id="347" name="Oval 346"/>
          <p:cNvSpPr/>
          <p:nvPr/>
        </p:nvSpPr>
        <p:spPr>
          <a:xfrm>
            <a:off x="1253286" y="403515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1460286" y="383659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45</a:t>
            </a:r>
            <a:r>
              <a:rPr lang="en-US" sz="11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0</a:t>
            </a:r>
            <a:endParaRPr lang="en-US" sz="11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4" name="Line 8"/>
          <p:cNvSpPr>
            <a:spLocks noChangeShapeType="1"/>
          </p:cNvSpPr>
          <p:nvPr/>
        </p:nvSpPr>
        <p:spPr bwMode="auto">
          <a:xfrm>
            <a:off x="5861875" y="2165791"/>
            <a:ext cx="1806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720" name="Line 9"/>
          <p:cNvSpPr>
            <a:spLocks noChangeShapeType="1"/>
          </p:cNvSpPr>
          <p:nvPr/>
        </p:nvSpPr>
        <p:spPr bwMode="auto">
          <a:xfrm flipH="1" flipV="1">
            <a:off x="7263637" y="1072004"/>
            <a:ext cx="393700" cy="1098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722" name="Line 10"/>
          <p:cNvSpPr>
            <a:spLocks noChangeShapeType="1"/>
          </p:cNvSpPr>
          <p:nvPr/>
        </p:nvSpPr>
        <p:spPr bwMode="auto">
          <a:xfrm flipH="1">
            <a:off x="5871400" y="1081529"/>
            <a:ext cx="1392237" cy="1090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724" name="Text Box 11"/>
          <p:cNvSpPr txBox="1">
            <a:spLocks noChangeArrowheads="1"/>
          </p:cNvSpPr>
          <p:nvPr/>
        </p:nvSpPr>
        <p:spPr bwMode="auto">
          <a:xfrm>
            <a:off x="5652120" y="2028716"/>
            <a:ext cx="3208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Bookman Old Style" pitchFamily="18" charset="0"/>
              </a:rPr>
              <a:t>B</a:t>
            </a:r>
            <a:endParaRPr lang="en-US" altLang="en-US" sz="1000" dirty="0">
              <a:latin typeface="Bookman Old Style" pitchFamily="18" charset="0"/>
            </a:endParaRPr>
          </a:p>
        </p:txBody>
      </p:sp>
      <p:sp>
        <p:nvSpPr>
          <p:cNvPr id="726" name="Text Box 12"/>
          <p:cNvSpPr txBox="1">
            <a:spLocks noChangeArrowheads="1"/>
          </p:cNvSpPr>
          <p:nvPr/>
        </p:nvSpPr>
        <p:spPr bwMode="auto">
          <a:xfrm>
            <a:off x="7610126" y="2040418"/>
            <a:ext cx="255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Bookman Old Style" pitchFamily="18" charset="0"/>
              </a:rPr>
              <a:t>C</a:t>
            </a:r>
            <a:endParaRPr lang="en-US" altLang="en-US" sz="1000" dirty="0">
              <a:latin typeface="Bookman Old Style" pitchFamily="18" charset="0"/>
            </a:endParaRPr>
          </a:p>
        </p:txBody>
      </p:sp>
      <p:sp>
        <p:nvSpPr>
          <p:cNvPr id="733" name="Text Box 13"/>
          <p:cNvSpPr txBox="1">
            <a:spLocks noChangeArrowheads="1"/>
          </p:cNvSpPr>
          <p:nvPr/>
        </p:nvSpPr>
        <p:spPr bwMode="auto">
          <a:xfrm>
            <a:off x="7026377" y="889346"/>
            <a:ext cx="258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Bookman Old Style" pitchFamily="18" charset="0"/>
              </a:rPr>
              <a:t>A</a:t>
            </a:r>
            <a:endParaRPr lang="en-US" altLang="en-US" sz="1000" dirty="0">
              <a:latin typeface="Bookman Old Style" pitchFamily="18" charset="0"/>
            </a:endParaRPr>
          </a:p>
        </p:txBody>
      </p:sp>
      <p:sp>
        <p:nvSpPr>
          <p:cNvPr id="737" name="Text Box 25"/>
          <p:cNvSpPr txBox="1">
            <a:spLocks noChangeArrowheads="1"/>
          </p:cNvSpPr>
          <p:nvPr/>
        </p:nvSpPr>
        <p:spPr bwMode="auto">
          <a:xfrm rot="19389891">
            <a:off x="5827683" y="1753006"/>
            <a:ext cx="482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Bookman Old Style" pitchFamily="18" charset="0"/>
              </a:rPr>
              <a:t>3.5</a:t>
            </a:r>
            <a:endParaRPr lang="en-US" altLang="en-US" sz="1000" dirty="0">
              <a:latin typeface="Bookman Old Style" pitchFamily="18" charset="0"/>
            </a:endParaRPr>
          </a:p>
        </p:txBody>
      </p:sp>
      <p:sp>
        <p:nvSpPr>
          <p:cNvPr id="738" name="Text Box 26"/>
          <p:cNvSpPr txBox="1">
            <a:spLocks noChangeArrowheads="1"/>
          </p:cNvSpPr>
          <p:nvPr/>
        </p:nvSpPr>
        <p:spPr bwMode="auto">
          <a:xfrm>
            <a:off x="5983302" y="1954121"/>
            <a:ext cx="4172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>
                <a:latin typeface="Bookman Old Style" pitchFamily="18" charset="0"/>
              </a:rPr>
              <a:t>45</a:t>
            </a:r>
            <a:r>
              <a:rPr lang="en-US" altLang="en-US" sz="1000" baseline="30000" dirty="0">
                <a:latin typeface="Bookman Old Style" pitchFamily="18" charset="0"/>
              </a:rPr>
              <a:t>o</a:t>
            </a:r>
          </a:p>
        </p:txBody>
      </p:sp>
      <p:sp>
        <p:nvSpPr>
          <p:cNvPr id="739" name="Text Box 27"/>
          <p:cNvSpPr txBox="1">
            <a:spLocks noChangeArrowheads="1"/>
          </p:cNvSpPr>
          <p:nvPr/>
        </p:nvSpPr>
        <p:spPr bwMode="auto">
          <a:xfrm>
            <a:off x="7320333" y="609784"/>
            <a:ext cx="2554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i="1">
                <a:latin typeface="Bookman Old Style" pitchFamily="18" charset="0"/>
              </a:rPr>
              <a:t>l</a:t>
            </a:r>
          </a:p>
        </p:txBody>
      </p:sp>
      <p:sp>
        <p:nvSpPr>
          <p:cNvPr id="740" name="Text Box 28"/>
          <p:cNvSpPr txBox="1">
            <a:spLocks noChangeArrowheads="1"/>
          </p:cNvSpPr>
          <p:nvPr/>
        </p:nvSpPr>
        <p:spPr bwMode="auto">
          <a:xfrm>
            <a:off x="6325414" y="2135381"/>
            <a:ext cx="609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Bookman Old Style" pitchFamily="18" charset="0"/>
              </a:rPr>
              <a:t>8 cm</a:t>
            </a:r>
            <a:endParaRPr lang="en-US" altLang="en-US" sz="1000" baseline="30000" dirty="0">
              <a:latin typeface="Bookman Old Style" pitchFamily="18" charset="0"/>
            </a:endParaRPr>
          </a:p>
        </p:txBody>
      </p:sp>
      <p:sp>
        <p:nvSpPr>
          <p:cNvPr id="742" name="Line 61"/>
          <p:cNvSpPr>
            <a:spLocks noChangeShapeType="1"/>
          </p:cNvSpPr>
          <p:nvPr/>
        </p:nvSpPr>
        <p:spPr bwMode="auto">
          <a:xfrm>
            <a:off x="6440277" y="1738754"/>
            <a:ext cx="1221823" cy="427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sp>
        <p:nvSpPr>
          <p:cNvPr id="743" name="Oval 62"/>
          <p:cNvSpPr>
            <a:spLocks noChangeArrowheads="1"/>
          </p:cNvSpPr>
          <p:nvPr/>
        </p:nvSpPr>
        <p:spPr bwMode="auto">
          <a:xfrm>
            <a:off x="6400589" y="1693684"/>
            <a:ext cx="79375" cy="793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IN" altLang="en-US">
              <a:latin typeface="Bookman Old Style" pitchFamily="18" charset="0"/>
            </a:endParaRPr>
          </a:p>
        </p:txBody>
      </p:sp>
      <p:sp>
        <p:nvSpPr>
          <p:cNvPr id="744" name="Line 63"/>
          <p:cNvSpPr>
            <a:spLocks noChangeShapeType="1"/>
          </p:cNvSpPr>
          <p:nvPr/>
        </p:nvSpPr>
        <p:spPr bwMode="auto">
          <a:xfrm rot="16200000">
            <a:off x="5944735" y="1421816"/>
            <a:ext cx="2175128" cy="7008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5" name="Freeform 64"/>
          <p:cNvSpPr>
            <a:spLocks/>
          </p:cNvSpPr>
          <p:nvPr/>
        </p:nvSpPr>
        <p:spPr bwMode="auto">
          <a:xfrm rot="246324">
            <a:off x="7018046" y="1808646"/>
            <a:ext cx="100012" cy="153988"/>
          </a:xfrm>
          <a:custGeom>
            <a:avLst/>
            <a:gdLst>
              <a:gd name="T0" fmla="*/ 0 w 63"/>
              <a:gd name="T1" fmla="*/ 0 h 97"/>
              <a:gd name="T2" fmla="*/ 100012 w 63"/>
              <a:gd name="T3" fmla="*/ 25400 h 97"/>
              <a:gd name="T4" fmla="*/ 61912 w 63"/>
              <a:gd name="T5" fmla="*/ 153988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" h="97">
                <a:moveTo>
                  <a:pt x="0" y="0"/>
                </a:moveTo>
                <a:lnTo>
                  <a:pt x="63" y="16"/>
                </a:lnTo>
                <a:lnTo>
                  <a:pt x="39" y="97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grpSp>
        <p:nvGrpSpPr>
          <p:cNvPr id="747" name="Group 67"/>
          <p:cNvGrpSpPr>
            <a:grpSpLocks/>
          </p:cNvGrpSpPr>
          <p:nvPr/>
        </p:nvGrpSpPr>
        <p:grpSpPr bwMode="auto">
          <a:xfrm rot="484361">
            <a:off x="6701416" y="1768942"/>
            <a:ext cx="79375" cy="152400"/>
            <a:chOff x="5020" y="1110"/>
            <a:chExt cx="50" cy="96"/>
          </a:xfrm>
        </p:grpSpPr>
        <p:sp>
          <p:nvSpPr>
            <p:cNvPr id="762" name="Line 65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763" name="Line 66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764" name="Group 68"/>
          <p:cNvGrpSpPr>
            <a:grpSpLocks/>
          </p:cNvGrpSpPr>
          <p:nvPr/>
        </p:nvGrpSpPr>
        <p:grpSpPr bwMode="auto">
          <a:xfrm rot="348632">
            <a:off x="7242206" y="1951481"/>
            <a:ext cx="79375" cy="152400"/>
            <a:chOff x="5020" y="1110"/>
            <a:chExt cx="50" cy="96"/>
          </a:xfrm>
        </p:grpSpPr>
        <p:sp>
          <p:nvSpPr>
            <p:cNvPr id="765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770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771" name="Text Box 243"/>
          <p:cNvSpPr txBox="1">
            <a:spLocks noChangeArrowheads="1"/>
          </p:cNvSpPr>
          <p:nvPr/>
        </p:nvSpPr>
        <p:spPr bwMode="auto">
          <a:xfrm>
            <a:off x="6217888" y="1545888"/>
            <a:ext cx="2576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Bookman Old Style" pitchFamily="18" charset="0"/>
              </a:rPr>
              <a:t>D</a:t>
            </a:r>
            <a:endParaRPr lang="en-US" altLang="en-US" sz="1000" dirty="0">
              <a:latin typeface="Bookman Old Style" pitchFamily="18" charset="0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7531803" y="961626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Rough fig.</a:t>
            </a:r>
            <a:endParaRPr lang="en-IN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78" name="Group 777"/>
          <p:cNvGrpSpPr/>
          <p:nvPr/>
        </p:nvGrpSpPr>
        <p:grpSpPr>
          <a:xfrm>
            <a:off x="1469263" y="834657"/>
            <a:ext cx="3855214" cy="1352864"/>
            <a:chOff x="2802730" y="-511184"/>
            <a:chExt cx="3855214" cy="1352864"/>
          </a:xfrm>
        </p:grpSpPr>
        <p:sp>
          <p:nvSpPr>
            <p:cNvPr id="779" name="Cloud 778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TextBox 779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B as the centre and any suitable radius, draw an arc</a:t>
              </a:r>
            </a:p>
          </p:txBody>
        </p:sp>
      </p:grpSp>
      <p:grpSp>
        <p:nvGrpSpPr>
          <p:cNvPr id="781" name="Group 780"/>
          <p:cNvGrpSpPr/>
          <p:nvPr/>
        </p:nvGrpSpPr>
        <p:grpSpPr>
          <a:xfrm>
            <a:off x="1465463" y="849499"/>
            <a:ext cx="3855214" cy="1352864"/>
            <a:chOff x="2802730" y="-511184"/>
            <a:chExt cx="3855214" cy="1352864"/>
          </a:xfrm>
        </p:grpSpPr>
        <p:sp>
          <p:nvSpPr>
            <p:cNvPr id="782" name="Cloud 781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TextBox 782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P as the centre and same radius, draw an arc intersecting at R</a:t>
              </a:r>
            </a:p>
          </p:txBody>
        </p:sp>
      </p:grpSp>
      <p:grpSp>
        <p:nvGrpSpPr>
          <p:cNvPr id="784" name="Group 783"/>
          <p:cNvGrpSpPr/>
          <p:nvPr/>
        </p:nvGrpSpPr>
        <p:grpSpPr>
          <a:xfrm>
            <a:off x="1598227" y="781731"/>
            <a:ext cx="3855214" cy="1352864"/>
            <a:chOff x="2802730" y="-511184"/>
            <a:chExt cx="3855214" cy="1352864"/>
          </a:xfrm>
        </p:grpSpPr>
        <p:sp>
          <p:nvSpPr>
            <p:cNvPr id="785" name="Cloud 784"/>
            <p:cNvSpPr/>
            <p:nvPr/>
          </p:nvSpPr>
          <p:spPr>
            <a:xfrm>
              <a:off x="2802730" y="-511184"/>
              <a:ext cx="3855214" cy="1352864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TextBox 785"/>
            <p:cNvSpPr txBox="1"/>
            <p:nvPr/>
          </p:nvSpPr>
          <p:spPr>
            <a:xfrm>
              <a:off x="3235759" y="-313336"/>
              <a:ext cx="31715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With R as the centre and same radius, draw an arc intersecting at S</a:t>
              </a:r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1986430" y="1358351"/>
            <a:ext cx="1763109" cy="819939"/>
            <a:chOff x="3022372" y="-540212"/>
            <a:chExt cx="1763109" cy="819939"/>
          </a:xfrm>
        </p:grpSpPr>
        <p:sp>
          <p:nvSpPr>
            <p:cNvPr id="790" name="Cloud 789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Join RS</a:t>
              </a:r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1399218" y="781731"/>
            <a:ext cx="4128438" cy="1440160"/>
            <a:chOff x="4155741" y="-553098"/>
            <a:chExt cx="4128438" cy="1440160"/>
          </a:xfrm>
        </p:grpSpPr>
        <p:sp>
          <p:nvSpPr>
            <p:cNvPr id="793" name="Cloud 792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TextBox 793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R as the centre and radius more than half of RS,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01" name="Group 800"/>
          <p:cNvGrpSpPr/>
          <p:nvPr/>
        </p:nvGrpSpPr>
        <p:grpSpPr>
          <a:xfrm>
            <a:off x="1634568" y="900427"/>
            <a:ext cx="3283933" cy="1349299"/>
            <a:chOff x="4249603" y="-623027"/>
            <a:chExt cx="3283933" cy="1349299"/>
          </a:xfrm>
        </p:grpSpPr>
        <p:sp>
          <p:nvSpPr>
            <p:cNvPr id="802" name="Cloud 801"/>
            <p:cNvSpPr/>
            <p:nvPr/>
          </p:nvSpPr>
          <p:spPr>
            <a:xfrm>
              <a:off x="4249603" y="-623027"/>
              <a:ext cx="3283933" cy="134929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TextBox 802"/>
            <p:cNvSpPr txBox="1"/>
            <p:nvPr/>
          </p:nvSpPr>
          <p:spPr>
            <a:xfrm>
              <a:off x="4513599" y="-398025"/>
              <a:ext cx="2787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S as the centre and same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05" name="Group 804"/>
          <p:cNvGrpSpPr/>
          <p:nvPr/>
        </p:nvGrpSpPr>
        <p:grpSpPr>
          <a:xfrm>
            <a:off x="1987180" y="1131087"/>
            <a:ext cx="1763109" cy="819939"/>
            <a:chOff x="3022372" y="-540212"/>
            <a:chExt cx="1763109" cy="819939"/>
          </a:xfrm>
        </p:grpSpPr>
        <p:sp>
          <p:nvSpPr>
            <p:cNvPr id="806" name="Cloud 805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TextBox 806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Join XP</a:t>
              </a:r>
            </a:p>
          </p:txBody>
        </p:sp>
      </p:grpSp>
      <p:cxnSp>
        <p:nvCxnSpPr>
          <p:cNvPr id="809" name="Straight Connector 808"/>
          <p:cNvCxnSpPr/>
          <p:nvPr/>
        </p:nvCxnSpPr>
        <p:spPr>
          <a:xfrm>
            <a:off x="1287860" y="3375006"/>
            <a:ext cx="685259" cy="69177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/>
          <p:cNvGrpSpPr/>
          <p:nvPr/>
        </p:nvGrpSpPr>
        <p:grpSpPr>
          <a:xfrm>
            <a:off x="1568047" y="915566"/>
            <a:ext cx="4128438" cy="1440160"/>
            <a:chOff x="4155741" y="-553098"/>
            <a:chExt cx="4128438" cy="1440160"/>
          </a:xfrm>
        </p:grpSpPr>
        <p:sp>
          <p:nvSpPr>
            <p:cNvPr id="811" name="Cloud 810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TextBox 811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P as the centre and radius more than half of XP, draw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1791002" y="697684"/>
            <a:ext cx="3283933" cy="1597981"/>
            <a:chOff x="4249603" y="-645768"/>
            <a:chExt cx="3283933" cy="1597981"/>
          </a:xfrm>
        </p:grpSpPr>
        <p:sp>
          <p:nvSpPr>
            <p:cNvPr id="814" name="Cloud 813"/>
            <p:cNvSpPr/>
            <p:nvPr/>
          </p:nvSpPr>
          <p:spPr>
            <a:xfrm>
              <a:off x="4249603" y="-645768"/>
              <a:ext cx="3283933" cy="1597981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TextBox 814"/>
            <p:cNvSpPr txBox="1"/>
            <p:nvPr/>
          </p:nvSpPr>
          <p:spPr>
            <a:xfrm>
              <a:off x="4513599" y="-398025"/>
              <a:ext cx="27874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X as the centre and same radius, draw intersecting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531054" y="1261909"/>
            <a:ext cx="1763109" cy="819939"/>
            <a:chOff x="3022372" y="-540212"/>
            <a:chExt cx="1763109" cy="819939"/>
          </a:xfrm>
        </p:grpSpPr>
        <p:sp>
          <p:nvSpPr>
            <p:cNvPr id="817" name="Cloud 816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TextBox 817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Join BY</a:t>
              </a:r>
            </a:p>
          </p:txBody>
        </p:sp>
      </p:grpSp>
      <p:cxnSp>
        <p:nvCxnSpPr>
          <p:cNvPr id="820" name="Straight Arrow Connector 819"/>
          <p:cNvCxnSpPr/>
          <p:nvPr/>
        </p:nvCxnSpPr>
        <p:spPr>
          <a:xfrm flipV="1">
            <a:off x="5006513" y="380129"/>
            <a:ext cx="78086" cy="822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1" name="Group 820"/>
          <p:cNvGrpSpPr/>
          <p:nvPr/>
        </p:nvGrpSpPr>
        <p:grpSpPr>
          <a:xfrm>
            <a:off x="2297238" y="729359"/>
            <a:ext cx="3283933" cy="1349299"/>
            <a:chOff x="4249603" y="-623027"/>
            <a:chExt cx="3283933" cy="1349299"/>
          </a:xfrm>
        </p:grpSpPr>
        <p:sp>
          <p:nvSpPr>
            <p:cNvPr id="822" name="Cloud Callout 821"/>
            <p:cNvSpPr/>
            <p:nvPr/>
          </p:nvSpPr>
          <p:spPr>
            <a:xfrm>
              <a:off x="4249603" y="-623027"/>
              <a:ext cx="3283933" cy="1349299"/>
            </a:xfrm>
            <a:prstGeom prst="cloudCallout">
              <a:avLst>
                <a:gd name="adj1" fmla="val 68811"/>
                <a:gd name="adj2" fmla="val 22969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TextBox 822"/>
            <p:cNvSpPr txBox="1"/>
            <p:nvPr/>
          </p:nvSpPr>
          <p:spPr>
            <a:xfrm>
              <a:off x="4513599" y="-398025"/>
              <a:ext cx="27874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Take a point D on AB such that BD = 3.5 cm; B-D-A</a:t>
              </a:r>
              <a:endParaRPr lang="en-IN" sz="1600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2875771" y="1264457"/>
            <a:ext cx="1763109" cy="819939"/>
            <a:chOff x="3022372" y="-540212"/>
            <a:chExt cx="1763109" cy="819939"/>
          </a:xfrm>
        </p:grpSpPr>
        <p:sp>
          <p:nvSpPr>
            <p:cNvPr id="828" name="Cloud 827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TextBox 828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Join DC</a:t>
              </a:r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2800235" y="987574"/>
            <a:ext cx="3283933" cy="1048916"/>
            <a:chOff x="4249603" y="-623026"/>
            <a:chExt cx="3283933" cy="1048916"/>
          </a:xfrm>
        </p:grpSpPr>
        <p:sp>
          <p:nvSpPr>
            <p:cNvPr id="831" name="Cloud Callout 830"/>
            <p:cNvSpPr/>
            <p:nvPr/>
          </p:nvSpPr>
          <p:spPr>
            <a:xfrm>
              <a:off x="4249603" y="-623026"/>
              <a:ext cx="3283933" cy="1048916"/>
            </a:xfrm>
            <a:prstGeom prst="cloudCallout">
              <a:avLst>
                <a:gd name="adj1" fmla="val 75076"/>
                <a:gd name="adj2" fmla="val 31020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4513599" y="-398025"/>
              <a:ext cx="2787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Draw perpendicular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bisector of </a:t>
              </a:r>
              <a:r>
                <a:rPr lang="en-US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DC</a:t>
              </a:r>
              <a:endParaRPr lang="en-US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1604013" y="822549"/>
            <a:ext cx="4128438" cy="1440160"/>
            <a:chOff x="4155741" y="-553098"/>
            <a:chExt cx="4128438" cy="1440160"/>
          </a:xfrm>
        </p:grpSpPr>
        <p:sp>
          <p:nvSpPr>
            <p:cNvPr id="834" name="Cloud 833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C as the centre and radius more than half of CD, draw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1616366" y="915566"/>
            <a:ext cx="4128438" cy="1162219"/>
            <a:chOff x="4155741" y="-553098"/>
            <a:chExt cx="4128438" cy="1162219"/>
          </a:xfrm>
        </p:grpSpPr>
        <p:sp>
          <p:nvSpPr>
            <p:cNvPr id="840" name="Cloud 839"/>
            <p:cNvSpPr/>
            <p:nvPr/>
          </p:nvSpPr>
          <p:spPr>
            <a:xfrm>
              <a:off x="4155741" y="-553098"/>
              <a:ext cx="4128438" cy="116221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TextBox 840"/>
            <p:cNvSpPr txBox="1"/>
            <p:nvPr/>
          </p:nvSpPr>
          <p:spPr>
            <a:xfrm>
              <a:off x="4480688" y="-436125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D as the centre and same radius, draw  intersecting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42" name="Group 841"/>
          <p:cNvGrpSpPr/>
          <p:nvPr/>
        </p:nvGrpSpPr>
        <p:grpSpPr>
          <a:xfrm>
            <a:off x="1541227" y="1299055"/>
            <a:ext cx="1763109" cy="819939"/>
            <a:chOff x="3022372" y="-540212"/>
            <a:chExt cx="1763109" cy="819939"/>
          </a:xfrm>
        </p:grpSpPr>
        <p:sp>
          <p:nvSpPr>
            <p:cNvPr id="843" name="Cloud 842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TextBox 843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Join CA</a:t>
              </a:r>
            </a:p>
          </p:txBody>
        </p:sp>
      </p:grpSp>
      <p:cxnSp>
        <p:nvCxnSpPr>
          <p:cNvPr id="845" name="Straight Connector 844"/>
          <p:cNvCxnSpPr/>
          <p:nvPr/>
        </p:nvCxnSpPr>
        <p:spPr>
          <a:xfrm flipH="1">
            <a:off x="1290732" y="1162034"/>
            <a:ext cx="2987557" cy="2907284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Straight Connector 845"/>
          <p:cNvCxnSpPr/>
          <p:nvPr/>
        </p:nvCxnSpPr>
        <p:spPr>
          <a:xfrm>
            <a:off x="1288347" y="4075901"/>
            <a:ext cx="2926080" cy="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846"/>
          <p:cNvCxnSpPr/>
          <p:nvPr/>
        </p:nvCxnSpPr>
        <p:spPr>
          <a:xfrm flipH="1">
            <a:off x="4205858" y="1162034"/>
            <a:ext cx="72431" cy="2926080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9" name="Group 848"/>
          <p:cNvGrpSpPr/>
          <p:nvPr/>
        </p:nvGrpSpPr>
        <p:grpSpPr>
          <a:xfrm>
            <a:off x="4322447" y="522079"/>
            <a:ext cx="2724357" cy="989953"/>
            <a:chOff x="3082247" y="-409822"/>
            <a:chExt cx="2724357" cy="989953"/>
          </a:xfrm>
        </p:grpSpPr>
        <p:sp>
          <p:nvSpPr>
            <p:cNvPr id="850" name="Cloud 849"/>
            <p:cNvSpPr/>
            <p:nvPr/>
          </p:nvSpPr>
          <p:spPr>
            <a:xfrm>
              <a:off x="3082247" y="-409822"/>
              <a:ext cx="2724357" cy="98995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TextBox 850"/>
            <p:cNvSpPr txBox="1"/>
            <p:nvPr/>
          </p:nvSpPr>
          <p:spPr>
            <a:xfrm>
              <a:off x="3235760" y="-313336"/>
              <a:ext cx="2299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Symbol" pitchFamily="18" charset="2"/>
                </a:rPr>
                <a:t>D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ABC is a required triangle</a:t>
              </a:r>
            </a:p>
          </p:txBody>
        </p:sp>
      </p:grpSp>
      <p:sp>
        <p:nvSpPr>
          <p:cNvPr id="853" name="Text Box 243"/>
          <p:cNvSpPr txBox="1">
            <a:spLocks noChangeArrowheads="1"/>
          </p:cNvSpPr>
          <p:nvPr/>
        </p:nvSpPr>
        <p:spPr bwMode="auto">
          <a:xfrm>
            <a:off x="6741885" y="1853535"/>
            <a:ext cx="268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Bookman Old Style" pitchFamily="18" charset="0"/>
              </a:rPr>
              <a:t>E</a:t>
            </a:r>
            <a:endParaRPr lang="en-US" altLang="en-US" sz="1000" dirty="0">
              <a:latin typeface="Bookman Old Style" pitchFamily="18" charset="0"/>
            </a:endParaRPr>
          </a:p>
        </p:txBody>
      </p:sp>
      <p:sp>
        <p:nvSpPr>
          <p:cNvPr id="857" name="Rounded Rectangle 856"/>
          <p:cNvSpPr/>
          <p:nvPr/>
        </p:nvSpPr>
        <p:spPr>
          <a:xfrm>
            <a:off x="4448922" y="2954039"/>
            <a:ext cx="2817956" cy="1476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TextBox 857"/>
          <p:cNvSpPr txBox="1"/>
          <p:nvPr/>
        </p:nvSpPr>
        <p:spPr>
          <a:xfrm>
            <a:off x="4727989" y="2966117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Justification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9" name="TextBox 858"/>
          <p:cNvSpPr txBox="1"/>
          <p:nvPr/>
        </p:nvSpPr>
        <p:spPr>
          <a:xfrm>
            <a:off x="4715940" y="3202310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AED </a:t>
            </a: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@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AEC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0" name="TextBox 859"/>
          <p:cNvSpPr txBox="1"/>
          <p:nvPr/>
        </p:nvSpPr>
        <p:spPr>
          <a:xfrm>
            <a:off x="6041611" y="3202310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[SAS criterion]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1" name="TextBox 860"/>
          <p:cNvSpPr txBox="1"/>
          <p:nvPr/>
        </p:nvSpPr>
        <p:spPr>
          <a:xfrm>
            <a:off x="4452290" y="343091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AD = AC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2" name="TextBox 861"/>
          <p:cNvSpPr txBox="1"/>
          <p:nvPr/>
        </p:nvSpPr>
        <p:spPr>
          <a:xfrm>
            <a:off x="6041610" y="343091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[CPCT]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3" name="TextBox 862"/>
          <p:cNvSpPr txBox="1"/>
          <p:nvPr/>
        </p:nvSpPr>
        <p:spPr>
          <a:xfrm>
            <a:off x="6697187" y="3433885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sz="12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4" name="TextBox 863"/>
          <p:cNvSpPr txBox="1"/>
          <p:nvPr/>
        </p:nvSpPr>
        <p:spPr>
          <a:xfrm>
            <a:off x="4700064" y="3683122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= AD + DB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5" name="TextBox 864"/>
          <p:cNvSpPr txBox="1"/>
          <p:nvPr/>
        </p:nvSpPr>
        <p:spPr>
          <a:xfrm>
            <a:off x="4452290" y="3893813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= AC + 3.5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6" name="TextBox 865"/>
          <p:cNvSpPr txBox="1"/>
          <p:nvPr/>
        </p:nvSpPr>
        <p:spPr>
          <a:xfrm>
            <a:off x="6041610" y="3893813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[From (</a:t>
            </a:r>
            <a:r>
              <a:rPr lang="en-US" sz="1200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)]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7" name="TextBox 866"/>
          <p:cNvSpPr txBox="1"/>
          <p:nvPr/>
        </p:nvSpPr>
        <p:spPr>
          <a:xfrm>
            <a:off x="4445940" y="4153270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AB – AC = 3.5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4" name="Oval 753"/>
          <p:cNvSpPr/>
          <p:nvPr/>
        </p:nvSpPr>
        <p:spPr>
          <a:xfrm>
            <a:off x="5133936" y="3709403"/>
            <a:ext cx="373481" cy="231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23457E-6 L 0.31979 1.23457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4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72" dur="7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00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244" dur="7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3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26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7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45679E-6 L 0.00105 -0.36666 " pathEditMode="relative" rAng="0" ptsTypes="AA">
                                      <p:cBhvr>
                                        <p:cTn id="29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833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349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37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08642E-6 L -0.15903 0.13487 " pathEditMode="relative" rAng="0" ptsTypes="AA">
                                      <p:cBhvr>
                                        <p:cTn id="499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1" y="6728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501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05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7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5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000"/>
                            </p:stCondLst>
                            <p:childTnLst>
                              <p:par>
                                <p:cTn id="5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1500"/>
                            </p:stCondLst>
                            <p:childTnLst>
                              <p:par>
                                <p:cTn id="5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340000">
                                      <p:cBhvr>
                                        <p:cTn id="575" dur="7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4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340000">
                                      <p:cBhvr>
                                        <p:cTn id="592" dur="7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3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5" dur="4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17" dur="75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75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634" dur="7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7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0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500"/>
                            </p:stCondLst>
                            <p:childTnLst>
                              <p:par>
                                <p:cTn id="6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4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9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00"/>
                            </p:stCondLst>
                            <p:childTnLst>
                              <p:par>
                                <p:cTn id="6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1000"/>
                            </p:stCondLst>
                            <p:childTnLst>
                              <p:par>
                                <p:cTn id="6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7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500"/>
                            </p:stCondLst>
                            <p:childTnLst>
                              <p:par>
                                <p:cTn id="6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8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3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8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500"/>
                            </p:stCondLst>
                            <p:childTnLst>
                              <p:par>
                                <p:cTn id="7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" grpId="0"/>
      <p:bldP spid="760" grpId="1"/>
      <p:bldP spid="787" grpId="0"/>
      <p:bldP spid="787" grpId="1"/>
      <p:bldP spid="788" grpId="0"/>
      <p:bldP spid="788" grpId="1"/>
      <p:bldP spid="804" grpId="0"/>
      <p:bldP spid="804" grpId="1"/>
      <p:bldP spid="808" grpId="0"/>
      <p:bldP spid="808" grpId="1"/>
      <p:bldP spid="819" grpId="0"/>
      <p:bldP spid="819" grpId="1"/>
      <p:bldP spid="4" grpId="0" animBg="1"/>
      <p:bldP spid="768" grpId="0" animBg="1"/>
      <p:bldP spid="175" grpId="0" animBg="1"/>
      <p:bldP spid="176" grpId="0" animBg="1"/>
      <p:bldP spid="177" grpId="0" animBg="1"/>
      <p:bldP spid="349" grpId="0"/>
      <p:bldP spid="353" grpId="0" animBg="1"/>
      <p:bldP spid="354" grpId="0" animBg="1"/>
      <p:bldP spid="356" grpId="0" animBg="1"/>
      <p:bldP spid="357" grpId="0" animBg="1"/>
      <p:bldP spid="358" grpId="0" animBg="1"/>
      <p:bldP spid="359" grpId="0" animBg="1"/>
      <p:bldP spid="369" grpId="0"/>
      <p:bldP spid="372" grpId="0"/>
      <p:bldP spid="723" grpId="0" animBg="1"/>
      <p:bldP spid="731" grpId="0" animBg="1"/>
      <p:bldP spid="732" grpId="0" animBg="1"/>
      <p:bldP spid="728" grpId="0" animBg="1"/>
      <p:bldP spid="730" grpId="0" animBg="1"/>
      <p:bldP spid="746" grpId="0"/>
      <p:bldP spid="748" grpId="0" build="p"/>
      <p:bldP spid="750" grpId="0" animBg="1"/>
      <p:bldP spid="750" grpId="1" animBg="1"/>
      <p:bldP spid="751" grpId="0"/>
      <p:bldP spid="751" grpId="1"/>
      <p:bldP spid="752" grpId="0" animBg="1"/>
      <p:bldP spid="752" grpId="1" animBg="1"/>
      <p:bldP spid="753" grpId="0"/>
      <p:bldP spid="753" grpId="1"/>
      <p:bldP spid="347" grpId="0" animBg="1"/>
      <p:bldP spid="347" grpId="1" animBg="1"/>
      <p:bldP spid="769" grpId="0"/>
      <p:bldP spid="664" grpId="0" animBg="1"/>
      <p:bldP spid="720" grpId="0" animBg="1"/>
      <p:bldP spid="722" grpId="0" animBg="1"/>
      <p:bldP spid="724" grpId="0"/>
      <p:bldP spid="726" grpId="0"/>
      <p:bldP spid="737" grpId="0"/>
      <p:bldP spid="738" grpId="0"/>
      <p:bldP spid="739" grpId="0"/>
      <p:bldP spid="740" grpId="0"/>
      <p:bldP spid="742" grpId="0" animBg="1"/>
      <p:bldP spid="743" grpId="0" animBg="1"/>
      <p:bldP spid="744" grpId="0" animBg="1"/>
      <p:bldP spid="745" grpId="0" animBg="1"/>
      <p:bldP spid="771" grpId="0"/>
      <p:bldP spid="774" grpId="0"/>
      <p:bldP spid="853" grpId="0"/>
      <p:bldP spid="857" grpId="0" animBg="1"/>
      <p:bldP spid="858" grpId="0"/>
      <p:bldP spid="859" grpId="0"/>
      <p:bldP spid="860" grpId="0"/>
      <p:bldP spid="861" grpId="0"/>
      <p:bldP spid="862" grpId="0"/>
      <p:bldP spid="863" grpId="0"/>
      <p:bldP spid="864" grpId="0"/>
      <p:bldP spid="865" grpId="0"/>
      <p:bldP spid="866" grpId="0"/>
      <p:bldP spid="867" grpId="0"/>
      <p:bldP spid="754" grpId="0" animBg="1"/>
      <p:bldP spid="75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5936" y="2355726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u="sng" dirty="0" smtClean="0">
                <a:latin typeface="Bookman Old Style" pitchFamily="18" charset="0"/>
              </a:rPr>
              <a:t>Module 12</a:t>
            </a:r>
            <a:endParaRPr lang="en-IN" sz="1400" b="1" u="sng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2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8" name="Straight Connector 607"/>
          <p:cNvCxnSpPr/>
          <p:nvPr/>
        </p:nvCxnSpPr>
        <p:spPr>
          <a:xfrm flipV="1">
            <a:off x="1359288" y="3283158"/>
            <a:ext cx="728480" cy="12211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/>
          <p:cNvCxnSpPr/>
          <p:nvPr/>
        </p:nvCxnSpPr>
        <p:spPr>
          <a:xfrm flipH="1">
            <a:off x="1316788" y="4478112"/>
            <a:ext cx="58441" cy="1029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Arc 175"/>
          <p:cNvSpPr/>
          <p:nvPr/>
        </p:nvSpPr>
        <p:spPr>
          <a:xfrm>
            <a:off x="1400133" y="2601401"/>
            <a:ext cx="1363514" cy="1363514"/>
          </a:xfrm>
          <a:prstGeom prst="arc">
            <a:avLst>
              <a:gd name="adj1" fmla="val 10810348"/>
              <a:gd name="adj2" fmla="val 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7" name="Arc 176"/>
          <p:cNvSpPr/>
          <p:nvPr/>
        </p:nvSpPr>
        <p:spPr>
          <a:xfrm rot="2176047">
            <a:off x="2196506" y="2591551"/>
            <a:ext cx="714380" cy="927836"/>
          </a:xfrm>
          <a:prstGeom prst="arc">
            <a:avLst>
              <a:gd name="adj1" fmla="val 11329547"/>
              <a:gd name="adj2" fmla="val 14255012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prstClr val="black"/>
              </a:solidFill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081890" y="3285032"/>
            <a:ext cx="21945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2081890" y="3283157"/>
            <a:ext cx="5688383" cy="494414"/>
            <a:chOff x="1515075" y="1268751"/>
            <a:chExt cx="6558727" cy="570595"/>
          </a:xfrm>
        </p:grpSpPr>
        <p:sp>
          <p:nvSpPr>
            <p:cNvPr id="181" name="Rectangle 180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233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35" name="Straight Connector 234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244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46" name="Straight Connector 245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7" name="Straight Connector 256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Rectangle 277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90" name="Straight Connector 289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Rectangle 300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Rectangle 311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13" name="Straight Connector 312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Rectangle 322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24" name="Straight Connector 323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35" name="Straight Connector 334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Rectangle 344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46" name="Straight Connector 345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8" name="Picture 4" descr="D:\ankur\ppt\compass\penc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80" y="2121506"/>
            <a:ext cx="1693234" cy="12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" name="TextBox 348"/>
          <p:cNvSpPr txBox="1"/>
          <p:nvPr/>
        </p:nvSpPr>
        <p:spPr>
          <a:xfrm>
            <a:off x="1758925" y="313828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351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26717">
            <a:off x="920088" y="2236228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0012">
            <a:off x="1619017" y="2245256"/>
            <a:ext cx="2327722" cy="20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" name="TextBox 366"/>
          <p:cNvSpPr txBox="1"/>
          <p:nvPr/>
        </p:nvSpPr>
        <p:spPr>
          <a:xfrm>
            <a:off x="4205617" y="3247695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7" name="Oval 736"/>
          <p:cNvSpPr/>
          <p:nvPr/>
        </p:nvSpPr>
        <p:spPr>
          <a:xfrm>
            <a:off x="2043794" y="324902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40" name="Straight Connector 739"/>
          <p:cNvCxnSpPr/>
          <p:nvPr/>
        </p:nvCxnSpPr>
        <p:spPr>
          <a:xfrm flipV="1">
            <a:off x="2086954" y="843558"/>
            <a:ext cx="1456960" cy="24422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7" name="Group 746"/>
          <p:cNvGrpSpPr/>
          <p:nvPr/>
        </p:nvGrpSpPr>
        <p:grpSpPr>
          <a:xfrm>
            <a:off x="2172864" y="4057436"/>
            <a:ext cx="5688383" cy="494414"/>
            <a:chOff x="1515075" y="1268751"/>
            <a:chExt cx="6558727" cy="570595"/>
          </a:xfrm>
        </p:grpSpPr>
        <p:sp>
          <p:nvSpPr>
            <p:cNvPr id="748" name="Rectangle 747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49" name="Straight Connector 748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Rectangle 756"/>
            <p:cNvSpPr/>
            <p:nvPr/>
          </p:nvSpPr>
          <p:spPr>
            <a:xfrm>
              <a:off x="19403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58" name="Straight Connector 757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" name="Rectangle 767"/>
            <p:cNvSpPr/>
            <p:nvPr/>
          </p:nvSpPr>
          <p:spPr>
            <a:xfrm>
              <a:off x="2373823" y="13255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69" name="Straight Connector 768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Rectangle 778"/>
            <p:cNvSpPr/>
            <p:nvPr/>
          </p:nvSpPr>
          <p:spPr>
            <a:xfrm>
              <a:off x="2783100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80" name="Straight Connector 779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" name="Rectangle 789"/>
            <p:cNvSpPr/>
            <p:nvPr/>
          </p:nvSpPr>
          <p:spPr>
            <a:xfrm>
              <a:off x="3200794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91" name="Straight Connector 790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" name="Rectangle 800"/>
            <p:cNvSpPr/>
            <p:nvPr/>
          </p:nvSpPr>
          <p:spPr>
            <a:xfrm>
              <a:off x="3623768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02" name="Straight Connector 801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Rectangle 811"/>
            <p:cNvSpPr/>
            <p:nvPr/>
          </p:nvSpPr>
          <p:spPr>
            <a:xfrm>
              <a:off x="4041915" y="1334778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13" name="Straight Connector 812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Connector 819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" name="Rectangle 822"/>
            <p:cNvSpPr/>
            <p:nvPr/>
          </p:nvSpPr>
          <p:spPr>
            <a:xfrm>
              <a:off x="4474492" y="1329093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24" name="Straight Connector 823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" name="Rectangle 833"/>
            <p:cNvSpPr/>
            <p:nvPr/>
          </p:nvSpPr>
          <p:spPr>
            <a:xfrm>
              <a:off x="4896097" y="1331935"/>
              <a:ext cx="98037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35" name="Straight Connector 834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Rectangle 844"/>
            <p:cNvSpPr/>
            <p:nvPr/>
          </p:nvSpPr>
          <p:spPr>
            <a:xfrm>
              <a:off x="5314245" y="1329091"/>
              <a:ext cx="98035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46" name="Straight Connector 845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6" name="Rectangle 855"/>
            <p:cNvSpPr/>
            <p:nvPr/>
          </p:nvSpPr>
          <p:spPr>
            <a:xfrm>
              <a:off x="5622117" y="1337617"/>
              <a:ext cx="381312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57" name="Straight Connector 856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8" name="Rectangle 867"/>
            <p:cNvSpPr/>
            <p:nvPr/>
          </p:nvSpPr>
          <p:spPr>
            <a:xfrm>
              <a:off x="603472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69" name="Straight Connector 868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Connector 869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Connector 870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Connector 872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Connector 874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9" name="Rectangle 878"/>
            <p:cNvSpPr/>
            <p:nvPr/>
          </p:nvSpPr>
          <p:spPr>
            <a:xfrm>
              <a:off x="6449849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80" name="Straight Connector 879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0" name="Rectangle 889"/>
            <p:cNvSpPr/>
            <p:nvPr/>
          </p:nvSpPr>
          <p:spPr>
            <a:xfrm>
              <a:off x="6865685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91" name="Straight Connector 890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" name="Rectangle 900"/>
            <p:cNvSpPr/>
            <p:nvPr/>
          </p:nvSpPr>
          <p:spPr>
            <a:xfrm>
              <a:off x="7282852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02" name="Straight Connector 901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Rectangle 911"/>
            <p:cNvSpPr/>
            <p:nvPr/>
          </p:nvSpPr>
          <p:spPr>
            <a:xfrm>
              <a:off x="7692491" y="1337617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13" name="Straight Connector 912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7" name="Freeform 706"/>
          <p:cNvSpPr/>
          <p:nvPr/>
        </p:nvSpPr>
        <p:spPr>
          <a:xfrm rot="5242433" flipV="1">
            <a:off x="1609842" y="3791156"/>
            <a:ext cx="190504" cy="255222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" h="133350">
                <a:moveTo>
                  <a:pt x="0" y="0"/>
                </a:moveTo>
                <a:cubicBezTo>
                  <a:pt x="46831" y="23019"/>
                  <a:pt x="79375" y="76994"/>
                  <a:pt x="90487" y="133350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746" name="Picture 7" descr="D:\ankur\ppt\compass\roun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96" y="2902567"/>
            <a:ext cx="2535248" cy="22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5" name="Straight Connector 914"/>
          <p:cNvCxnSpPr/>
          <p:nvPr/>
        </p:nvCxnSpPr>
        <p:spPr>
          <a:xfrm flipV="1">
            <a:off x="1687917" y="3285777"/>
            <a:ext cx="2593975" cy="66674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TextBox 918"/>
          <p:cNvSpPr txBox="1"/>
          <p:nvPr/>
        </p:nvSpPr>
        <p:spPr>
          <a:xfrm>
            <a:off x="1400133" y="383840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2" name="Freeform 921"/>
          <p:cNvSpPr/>
          <p:nvPr/>
        </p:nvSpPr>
        <p:spPr>
          <a:xfrm rot="9761183" flipV="1">
            <a:off x="2772645" y="2850786"/>
            <a:ext cx="153541" cy="296676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72930"/>
              <a:gd name="connsiteY0" fmla="*/ 0 h 155009"/>
              <a:gd name="connsiteX1" fmla="*/ 72930 w 72930"/>
              <a:gd name="connsiteY1" fmla="*/ 155009 h 155009"/>
              <a:gd name="connsiteX0" fmla="*/ 0 w 72930"/>
              <a:gd name="connsiteY0" fmla="*/ 0 h 155009"/>
              <a:gd name="connsiteX1" fmla="*/ 72930 w 72930"/>
              <a:gd name="connsiteY1" fmla="*/ 155009 h 15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930" h="155009">
                <a:moveTo>
                  <a:pt x="0" y="0"/>
                </a:moveTo>
                <a:cubicBezTo>
                  <a:pt x="37819" y="46961"/>
                  <a:pt x="61818" y="98653"/>
                  <a:pt x="72930" y="155009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23" name="Freeform 922"/>
          <p:cNvSpPr/>
          <p:nvPr/>
        </p:nvSpPr>
        <p:spPr>
          <a:xfrm rot="17562604" flipV="1">
            <a:off x="2741657" y="2850786"/>
            <a:ext cx="153541" cy="296676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72930"/>
              <a:gd name="connsiteY0" fmla="*/ 0 h 155009"/>
              <a:gd name="connsiteX1" fmla="*/ 72930 w 72930"/>
              <a:gd name="connsiteY1" fmla="*/ 155009 h 155009"/>
              <a:gd name="connsiteX0" fmla="*/ 0 w 72930"/>
              <a:gd name="connsiteY0" fmla="*/ 0 h 155009"/>
              <a:gd name="connsiteX1" fmla="*/ 72930 w 72930"/>
              <a:gd name="connsiteY1" fmla="*/ 155009 h 15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930" h="155009">
                <a:moveTo>
                  <a:pt x="0" y="0"/>
                </a:moveTo>
                <a:cubicBezTo>
                  <a:pt x="37819" y="46961"/>
                  <a:pt x="61818" y="98653"/>
                  <a:pt x="72930" y="155009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26" name="Freeform 925"/>
          <p:cNvSpPr/>
          <p:nvPr/>
        </p:nvSpPr>
        <p:spPr>
          <a:xfrm rot="9761183" flipH="1">
            <a:off x="3038005" y="4099710"/>
            <a:ext cx="153541" cy="296676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72930"/>
              <a:gd name="connsiteY0" fmla="*/ 0 h 155009"/>
              <a:gd name="connsiteX1" fmla="*/ 72930 w 72930"/>
              <a:gd name="connsiteY1" fmla="*/ 155009 h 155009"/>
              <a:gd name="connsiteX0" fmla="*/ 0 w 72930"/>
              <a:gd name="connsiteY0" fmla="*/ 0 h 155009"/>
              <a:gd name="connsiteX1" fmla="*/ 72930 w 72930"/>
              <a:gd name="connsiteY1" fmla="*/ 155009 h 15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930" h="155009">
                <a:moveTo>
                  <a:pt x="0" y="0"/>
                </a:moveTo>
                <a:cubicBezTo>
                  <a:pt x="37819" y="46961"/>
                  <a:pt x="61818" y="98653"/>
                  <a:pt x="72930" y="155009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927" name="Freeform 926"/>
          <p:cNvSpPr/>
          <p:nvPr/>
        </p:nvSpPr>
        <p:spPr>
          <a:xfrm rot="17562604" flipH="1">
            <a:off x="3068993" y="4099710"/>
            <a:ext cx="153541" cy="296676"/>
          </a:xfrm>
          <a:custGeom>
            <a:avLst/>
            <a:gdLst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0006 w 90487"/>
              <a:gd name="connsiteY6" fmla="*/ 42862 h 133350"/>
              <a:gd name="connsiteX7" fmla="*/ 54769 w 90487"/>
              <a:gd name="connsiteY7" fmla="*/ 50006 h 133350"/>
              <a:gd name="connsiteX8" fmla="*/ 61912 w 90487"/>
              <a:gd name="connsiteY8" fmla="*/ 64294 h 133350"/>
              <a:gd name="connsiteX9" fmla="*/ 66675 w 90487"/>
              <a:gd name="connsiteY9" fmla="*/ 73819 h 133350"/>
              <a:gd name="connsiteX10" fmla="*/ 71437 w 90487"/>
              <a:gd name="connsiteY10" fmla="*/ 80962 h 133350"/>
              <a:gd name="connsiteX11" fmla="*/ 73819 w 90487"/>
              <a:gd name="connsiteY11" fmla="*/ 88106 h 133350"/>
              <a:gd name="connsiteX12" fmla="*/ 78581 w 90487"/>
              <a:gd name="connsiteY12" fmla="*/ 97631 h 133350"/>
              <a:gd name="connsiteX13" fmla="*/ 85725 w 90487"/>
              <a:gd name="connsiteY13" fmla="*/ 119062 h 133350"/>
              <a:gd name="connsiteX14" fmla="*/ 88106 w 90487"/>
              <a:gd name="connsiteY14" fmla="*/ 126206 h 133350"/>
              <a:gd name="connsiteX15" fmla="*/ 90487 w 90487"/>
              <a:gd name="connsiteY1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54769 w 90487"/>
              <a:gd name="connsiteY6" fmla="*/ 50006 h 133350"/>
              <a:gd name="connsiteX7" fmla="*/ 61912 w 90487"/>
              <a:gd name="connsiteY7" fmla="*/ 64294 h 133350"/>
              <a:gd name="connsiteX8" fmla="*/ 66675 w 90487"/>
              <a:gd name="connsiteY8" fmla="*/ 73819 h 133350"/>
              <a:gd name="connsiteX9" fmla="*/ 71437 w 90487"/>
              <a:gd name="connsiteY9" fmla="*/ 80962 h 133350"/>
              <a:gd name="connsiteX10" fmla="*/ 73819 w 90487"/>
              <a:gd name="connsiteY10" fmla="*/ 88106 h 133350"/>
              <a:gd name="connsiteX11" fmla="*/ 78581 w 90487"/>
              <a:gd name="connsiteY11" fmla="*/ 97631 h 133350"/>
              <a:gd name="connsiteX12" fmla="*/ 85725 w 90487"/>
              <a:gd name="connsiteY12" fmla="*/ 119062 h 133350"/>
              <a:gd name="connsiteX13" fmla="*/ 88106 w 90487"/>
              <a:gd name="connsiteY13" fmla="*/ 126206 h 133350"/>
              <a:gd name="connsiteX14" fmla="*/ 90487 w 90487"/>
              <a:gd name="connsiteY1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1912 w 90487"/>
              <a:gd name="connsiteY6" fmla="*/ 64294 h 133350"/>
              <a:gd name="connsiteX7" fmla="*/ 66675 w 90487"/>
              <a:gd name="connsiteY7" fmla="*/ 73819 h 133350"/>
              <a:gd name="connsiteX8" fmla="*/ 71437 w 90487"/>
              <a:gd name="connsiteY8" fmla="*/ 80962 h 133350"/>
              <a:gd name="connsiteX9" fmla="*/ 73819 w 90487"/>
              <a:gd name="connsiteY9" fmla="*/ 88106 h 133350"/>
              <a:gd name="connsiteX10" fmla="*/ 78581 w 90487"/>
              <a:gd name="connsiteY10" fmla="*/ 97631 h 133350"/>
              <a:gd name="connsiteX11" fmla="*/ 85725 w 90487"/>
              <a:gd name="connsiteY11" fmla="*/ 119062 h 133350"/>
              <a:gd name="connsiteX12" fmla="*/ 88106 w 90487"/>
              <a:gd name="connsiteY12" fmla="*/ 126206 h 133350"/>
              <a:gd name="connsiteX13" fmla="*/ 90487 w 90487"/>
              <a:gd name="connsiteY13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1437 w 90487"/>
              <a:gd name="connsiteY7" fmla="*/ 80962 h 133350"/>
              <a:gd name="connsiteX8" fmla="*/ 73819 w 90487"/>
              <a:gd name="connsiteY8" fmla="*/ 88106 h 133350"/>
              <a:gd name="connsiteX9" fmla="*/ 78581 w 90487"/>
              <a:gd name="connsiteY9" fmla="*/ 97631 h 133350"/>
              <a:gd name="connsiteX10" fmla="*/ 85725 w 90487"/>
              <a:gd name="connsiteY10" fmla="*/ 119062 h 133350"/>
              <a:gd name="connsiteX11" fmla="*/ 88106 w 90487"/>
              <a:gd name="connsiteY11" fmla="*/ 126206 h 133350"/>
              <a:gd name="connsiteX12" fmla="*/ 90487 w 90487"/>
              <a:gd name="connsiteY12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66675 w 90487"/>
              <a:gd name="connsiteY6" fmla="*/ 73819 h 133350"/>
              <a:gd name="connsiteX7" fmla="*/ 73819 w 90487"/>
              <a:gd name="connsiteY7" fmla="*/ 88106 h 133350"/>
              <a:gd name="connsiteX8" fmla="*/ 78581 w 90487"/>
              <a:gd name="connsiteY8" fmla="*/ 97631 h 133350"/>
              <a:gd name="connsiteX9" fmla="*/ 85725 w 90487"/>
              <a:gd name="connsiteY9" fmla="*/ 119062 h 133350"/>
              <a:gd name="connsiteX10" fmla="*/ 88106 w 90487"/>
              <a:gd name="connsiteY10" fmla="*/ 126206 h 133350"/>
              <a:gd name="connsiteX11" fmla="*/ 90487 w 90487"/>
              <a:gd name="connsiteY11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3819 w 90487"/>
              <a:gd name="connsiteY6" fmla="*/ 88106 h 133350"/>
              <a:gd name="connsiteX7" fmla="*/ 78581 w 90487"/>
              <a:gd name="connsiteY7" fmla="*/ 97631 h 133350"/>
              <a:gd name="connsiteX8" fmla="*/ 85725 w 90487"/>
              <a:gd name="connsiteY8" fmla="*/ 119062 h 133350"/>
              <a:gd name="connsiteX9" fmla="*/ 88106 w 90487"/>
              <a:gd name="connsiteY9" fmla="*/ 126206 h 133350"/>
              <a:gd name="connsiteX10" fmla="*/ 90487 w 90487"/>
              <a:gd name="connsiteY10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78581 w 90487"/>
              <a:gd name="connsiteY6" fmla="*/ 97631 h 133350"/>
              <a:gd name="connsiteX7" fmla="*/ 85725 w 90487"/>
              <a:gd name="connsiteY7" fmla="*/ 119062 h 133350"/>
              <a:gd name="connsiteX8" fmla="*/ 88106 w 90487"/>
              <a:gd name="connsiteY8" fmla="*/ 126206 h 133350"/>
              <a:gd name="connsiteX9" fmla="*/ 90487 w 90487"/>
              <a:gd name="connsiteY9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5725 w 90487"/>
              <a:gd name="connsiteY6" fmla="*/ 119062 h 133350"/>
              <a:gd name="connsiteX7" fmla="*/ 88106 w 90487"/>
              <a:gd name="connsiteY7" fmla="*/ 126206 h 133350"/>
              <a:gd name="connsiteX8" fmla="*/ 90487 w 90487"/>
              <a:gd name="connsiteY8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88106 w 90487"/>
              <a:gd name="connsiteY6" fmla="*/ 126206 h 133350"/>
              <a:gd name="connsiteX7" fmla="*/ 90487 w 90487"/>
              <a:gd name="connsiteY7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42862 w 90487"/>
              <a:gd name="connsiteY5" fmla="*/ 35719 h 133350"/>
              <a:gd name="connsiteX6" fmla="*/ 90487 w 90487"/>
              <a:gd name="connsiteY6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40481 w 90487"/>
              <a:gd name="connsiteY4" fmla="*/ 28575 h 133350"/>
              <a:gd name="connsiteX5" fmla="*/ 90487 w 90487"/>
              <a:gd name="connsiteY5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33337 w 90487"/>
              <a:gd name="connsiteY3" fmla="*/ 23812 h 133350"/>
              <a:gd name="connsiteX4" fmla="*/ 90487 w 90487"/>
              <a:gd name="connsiteY4" fmla="*/ 133350 h 133350"/>
              <a:gd name="connsiteX0" fmla="*/ 0 w 90487"/>
              <a:gd name="connsiteY0" fmla="*/ 0 h 133350"/>
              <a:gd name="connsiteX1" fmla="*/ 11906 w 90487"/>
              <a:gd name="connsiteY1" fmla="*/ 2381 h 133350"/>
              <a:gd name="connsiteX2" fmla="*/ 28575 w 90487"/>
              <a:gd name="connsiteY2" fmla="*/ 16669 h 133350"/>
              <a:gd name="connsiteX3" fmla="*/ 90487 w 90487"/>
              <a:gd name="connsiteY3" fmla="*/ 133350 h 133350"/>
              <a:gd name="connsiteX0" fmla="*/ 0 w 90487"/>
              <a:gd name="connsiteY0" fmla="*/ 7960 h 141310"/>
              <a:gd name="connsiteX1" fmla="*/ 11906 w 90487"/>
              <a:gd name="connsiteY1" fmla="*/ 10341 h 141310"/>
              <a:gd name="connsiteX2" fmla="*/ 90487 w 90487"/>
              <a:gd name="connsiteY2" fmla="*/ 141310 h 14131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90487"/>
              <a:gd name="connsiteY0" fmla="*/ 0 h 133350"/>
              <a:gd name="connsiteX1" fmla="*/ 90487 w 90487"/>
              <a:gd name="connsiteY1" fmla="*/ 133350 h 133350"/>
              <a:gd name="connsiteX0" fmla="*/ 0 w 72930"/>
              <a:gd name="connsiteY0" fmla="*/ 0 h 155009"/>
              <a:gd name="connsiteX1" fmla="*/ 72930 w 72930"/>
              <a:gd name="connsiteY1" fmla="*/ 155009 h 155009"/>
              <a:gd name="connsiteX0" fmla="*/ 0 w 72930"/>
              <a:gd name="connsiteY0" fmla="*/ 0 h 155009"/>
              <a:gd name="connsiteX1" fmla="*/ 72930 w 72930"/>
              <a:gd name="connsiteY1" fmla="*/ 155009 h 15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930" h="155009">
                <a:moveTo>
                  <a:pt x="0" y="0"/>
                </a:moveTo>
                <a:cubicBezTo>
                  <a:pt x="37819" y="46961"/>
                  <a:pt x="61818" y="98653"/>
                  <a:pt x="72930" y="155009"/>
                </a:cubicBez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92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686529">
            <a:off x="385659" y="2902924"/>
            <a:ext cx="2598090" cy="21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1852664">
            <a:off x="3007288" y="2262391"/>
            <a:ext cx="2549132" cy="206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1" name="Straight Connector 930"/>
          <p:cNvCxnSpPr/>
          <p:nvPr/>
        </p:nvCxnSpPr>
        <p:spPr>
          <a:xfrm flipH="1" flipV="1">
            <a:off x="2503892" y="1588210"/>
            <a:ext cx="795867" cy="33527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TextBox 934"/>
          <p:cNvSpPr txBox="1"/>
          <p:nvPr/>
        </p:nvSpPr>
        <p:spPr>
          <a:xfrm>
            <a:off x="2411760" y="206769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36" name="Straight Connector 935"/>
          <p:cNvCxnSpPr/>
          <p:nvPr/>
        </p:nvCxnSpPr>
        <p:spPr>
          <a:xfrm flipH="1" flipV="1">
            <a:off x="2670580" y="2298351"/>
            <a:ext cx="1614487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686529" flipH="1" flipV="1">
            <a:off x="2980442" y="2235620"/>
            <a:ext cx="2598090" cy="21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1852664" flipH="1" flipV="1">
            <a:off x="407771" y="2915887"/>
            <a:ext cx="2549132" cy="206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6" name="Rectangle 955"/>
          <p:cNvSpPr/>
          <p:nvPr/>
        </p:nvSpPr>
        <p:spPr>
          <a:xfrm>
            <a:off x="225906" y="51470"/>
            <a:ext cx="6722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Q.  Construct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a triangle PQR in which QR = 6 cm, </a:t>
            </a:r>
            <a:endParaRPr lang="en-IN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Q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= 60º and PR – PQ = 2 cm.</a:t>
            </a:r>
          </a:p>
        </p:txBody>
      </p:sp>
      <p:sp>
        <p:nvSpPr>
          <p:cNvPr id="551" name="Isosceles Triangle 550"/>
          <p:cNvSpPr/>
          <p:nvPr/>
        </p:nvSpPr>
        <p:spPr>
          <a:xfrm>
            <a:off x="6709992" y="1588210"/>
            <a:ext cx="1116374" cy="602605"/>
          </a:xfrm>
          <a:prstGeom prst="triangle">
            <a:avLst>
              <a:gd name="adj" fmla="val 204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6861967" y="1389425"/>
            <a:ext cx="27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IN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6483649" y="2010146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IN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776264" y="2043487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IN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6620231" y="81815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Bookman Old Style" pitchFamily="18" charset="0"/>
              </a:rPr>
              <a:t>Rough fig.</a:t>
            </a:r>
            <a:endParaRPr lang="en-IN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6702361" y="2147643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6 cm</a:t>
            </a:r>
            <a:endParaRPr lang="en-IN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6688998" y="1989879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60º</a:t>
            </a:r>
            <a:endParaRPr lang="en-IN" sz="10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76" name="Group 575"/>
          <p:cNvGrpSpPr/>
          <p:nvPr/>
        </p:nvGrpSpPr>
        <p:grpSpPr>
          <a:xfrm>
            <a:off x="3446494" y="1196589"/>
            <a:ext cx="2484678" cy="1062663"/>
            <a:chOff x="4285717" y="-618213"/>
            <a:chExt cx="2484678" cy="1062663"/>
          </a:xfrm>
        </p:grpSpPr>
        <p:sp>
          <p:nvSpPr>
            <p:cNvPr id="577" name="Cloud 576"/>
            <p:cNvSpPr/>
            <p:nvPr/>
          </p:nvSpPr>
          <p:spPr>
            <a:xfrm>
              <a:off x="4285717" y="-618213"/>
              <a:ext cx="2484678" cy="1062663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4480688" y="-436125"/>
              <a:ext cx="2131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segment QR = 6 cm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79" name="Group 578"/>
          <p:cNvGrpSpPr/>
          <p:nvPr/>
        </p:nvGrpSpPr>
        <p:grpSpPr>
          <a:xfrm>
            <a:off x="2641874" y="943669"/>
            <a:ext cx="3668172" cy="1440160"/>
            <a:chOff x="4248291" y="-591198"/>
            <a:chExt cx="3668172" cy="1440160"/>
          </a:xfrm>
        </p:grpSpPr>
        <p:sp>
          <p:nvSpPr>
            <p:cNvPr id="580" name="Cloud 579"/>
            <p:cNvSpPr/>
            <p:nvPr/>
          </p:nvSpPr>
          <p:spPr>
            <a:xfrm>
              <a:off x="4248291" y="-591198"/>
              <a:ext cx="3668172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TextBox 580"/>
            <p:cNvSpPr txBox="1"/>
            <p:nvPr/>
          </p:nvSpPr>
          <p:spPr>
            <a:xfrm>
              <a:off x="4512438" y="-313336"/>
              <a:ext cx="31529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Q as the centre and any suitable radius, draw an arc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82" name="TextBox 581"/>
          <p:cNvSpPr txBox="1"/>
          <p:nvPr/>
        </p:nvSpPr>
        <p:spPr>
          <a:xfrm>
            <a:off x="2624001" y="3231374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583" name="Group 582"/>
          <p:cNvGrpSpPr/>
          <p:nvPr/>
        </p:nvGrpSpPr>
        <p:grpSpPr>
          <a:xfrm>
            <a:off x="2687454" y="882324"/>
            <a:ext cx="3932777" cy="1639036"/>
            <a:chOff x="4217589" y="-618628"/>
            <a:chExt cx="3932777" cy="1639036"/>
          </a:xfrm>
        </p:grpSpPr>
        <p:sp>
          <p:nvSpPr>
            <p:cNvPr id="584" name="Cloud 583"/>
            <p:cNvSpPr/>
            <p:nvPr/>
          </p:nvSpPr>
          <p:spPr>
            <a:xfrm>
              <a:off x="4217589" y="-618628"/>
              <a:ext cx="3932777" cy="1639036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TextBox 584"/>
            <p:cNvSpPr txBox="1"/>
            <p:nvPr/>
          </p:nvSpPr>
          <p:spPr>
            <a:xfrm>
              <a:off x="4512438" y="-313336"/>
              <a:ext cx="31529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X as the centre and same radius, draw an arc intersecting at A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86" name="TextBox 585"/>
          <p:cNvSpPr txBox="1"/>
          <p:nvPr/>
        </p:nvSpPr>
        <p:spPr>
          <a:xfrm>
            <a:off x="2242908" y="2431171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A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587" name="Group 586"/>
          <p:cNvGrpSpPr/>
          <p:nvPr/>
        </p:nvGrpSpPr>
        <p:grpSpPr>
          <a:xfrm>
            <a:off x="3719424" y="1369918"/>
            <a:ext cx="1801829" cy="820897"/>
            <a:chOff x="3155152" y="-422522"/>
            <a:chExt cx="1801829" cy="820897"/>
          </a:xfrm>
        </p:grpSpPr>
        <p:sp>
          <p:nvSpPr>
            <p:cNvPr id="588" name="Cloud 587"/>
            <p:cNvSpPr/>
            <p:nvPr/>
          </p:nvSpPr>
          <p:spPr>
            <a:xfrm>
              <a:off x="3155152" y="-422522"/>
              <a:ext cx="1801829" cy="820897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TextBox 588"/>
            <p:cNvSpPr txBox="1"/>
            <p:nvPr/>
          </p:nvSpPr>
          <p:spPr>
            <a:xfrm>
              <a:off x="3235760" y="-212381"/>
              <a:ext cx="1523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Q = 60º</a:t>
              </a:r>
            </a:p>
          </p:txBody>
        </p:sp>
      </p:grpSp>
      <p:cxnSp>
        <p:nvCxnSpPr>
          <p:cNvPr id="593" name="Straight Arrow Connector 592"/>
          <p:cNvCxnSpPr/>
          <p:nvPr/>
        </p:nvCxnSpPr>
        <p:spPr>
          <a:xfrm flipV="1">
            <a:off x="3519809" y="801491"/>
            <a:ext cx="52972" cy="822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4" name="Group 593"/>
          <p:cNvGrpSpPr/>
          <p:nvPr/>
        </p:nvGrpSpPr>
        <p:grpSpPr>
          <a:xfrm>
            <a:off x="2750907" y="940758"/>
            <a:ext cx="3783678" cy="1639036"/>
            <a:chOff x="4217590" y="-618628"/>
            <a:chExt cx="3783678" cy="1639036"/>
          </a:xfrm>
        </p:grpSpPr>
        <p:sp>
          <p:nvSpPr>
            <p:cNvPr id="595" name="Cloud Callout 594"/>
            <p:cNvSpPr/>
            <p:nvPr/>
          </p:nvSpPr>
          <p:spPr>
            <a:xfrm>
              <a:off x="4217590" y="-618628"/>
              <a:ext cx="3783678" cy="1639036"/>
            </a:xfrm>
            <a:prstGeom prst="cloudCallout">
              <a:avLst>
                <a:gd name="adj1" fmla="val 41263"/>
                <a:gd name="adj2" fmla="val 45453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TextBox 595"/>
            <p:cNvSpPr txBox="1"/>
            <p:nvPr/>
          </p:nvSpPr>
          <p:spPr>
            <a:xfrm>
              <a:off x="4512438" y="-313336"/>
              <a:ext cx="31529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Produce PQ and take a point ‘S’ on it such that QS = 2 cm, P-Q-S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597" name="Straight Connector 596"/>
          <p:cNvCxnSpPr/>
          <p:nvPr/>
        </p:nvCxnSpPr>
        <p:spPr>
          <a:xfrm flipV="1">
            <a:off x="6337943" y="2177684"/>
            <a:ext cx="378917" cy="92044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Oval 62"/>
          <p:cNvSpPr>
            <a:spLocks noChangeArrowheads="1"/>
          </p:cNvSpPr>
          <p:nvPr/>
        </p:nvSpPr>
        <p:spPr bwMode="auto">
          <a:xfrm>
            <a:off x="6475121" y="2614166"/>
            <a:ext cx="79375" cy="793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en-IN" altLang="en-US">
              <a:latin typeface="Bookman Old Style" pitchFamily="18" charset="0"/>
            </a:endParaRPr>
          </a:p>
        </p:txBody>
      </p:sp>
      <p:sp>
        <p:nvSpPr>
          <p:cNvPr id="599" name="Text Box 243"/>
          <p:cNvSpPr txBox="1">
            <a:spLocks noChangeArrowheads="1"/>
          </p:cNvSpPr>
          <p:nvPr/>
        </p:nvSpPr>
        <p:spPr bwMode="auto">
          <a:xfrm>
            <a:off x="6292420" y="2466370"/>
            <a:ext cx="2576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Bookman Old Style" pitchFamily="18" charset="0"/>
              </a:rPr>
              <a:t>S</a:t>
            </a:r>
            <a:endParaRPr lang="en-US" altLang="en-US" sz="1000" dirty="0">
              <a:latin typeface="Bookman Old Style" pitchFamily="18" charset="0"/>
            </a:endParaRPr>
          </a:p>
        </p:txBody>
      </p:sp>
      <p:grpSp>
        <p:nvGrpSpPr>
          <p:cNvPr id="600" name="Group 599"/>
          <p:cNvGrpSpPr/>
          <p:nvPr/>
        </p:nvGrpSpPr>
        <p:grpSpPr>
          <a:xfrm>
            <a:off x="4017622" y="1554509"/>
            <a:ext cx="1763109" cy="819939"/>
            <a:chOff x="3022372" y="-540212"/>
            <a:chExt cx="1763109" cy="819939"/>
          </a:xfrm>
        </p:grpSpPr>
        <p:sp>
          <p:nvSpPr>
            <p:cNvPr id="601" name="Cloud 600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TextBox 601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SR</a:t>
              </a:r>
            </a:p>
          </p:txBody>
        </p:sp>
      </p:grpSp>
      <p:cxnSp>
        <p:nvCxnSpPr>
          <p:cNvPr id="603" name="Straight Connector 602"/>
          <p:cNvCxnSpPr/>
          <p:nvPr/>
        </p:nvCxnSpPr>
        <p:spPr>
          <a:xfrm flipH="1">
            <a:off x="6510583" y="2192026"/>
            <a:ext cx="1331110" cy="4619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2" name="Group 611"/>
          <p:cNvGrpSpPr/>
          <p:nvPr/>
        </p:nvGrpSpPr>
        <p:grpSpPr>
          <a:xfrm>
            <a:off x="3387140" y="1271311"/>
            <a:ext cx="3226260" cy="1132803"/>
            <a:chOff x="4512438" y="-546052"/>
            <a:chExt cx="3226260" cy="1132803"/>
          </a:xfrm>
        </p:grpSpPr>
        <p:sp>
          <p:nvSpPr>
            <p:cNvPr id="613" name="Cloud Callout 612"/>
            <p:cNvSpPr/>
            <p:nvPr/>
          </p:nvSpPr>
          <p:spPr>
            <a:xfrm>
              <a:off x="4592360" y="-546052"/>
              <a:ext cx="3146338" cy="1132803"/>
            </a:xfrm>
            <a:prstGeom prst="cloudCallout">
              <a:avLst>
                <a:gd name="adj1" fmla="val 56097"/>
                <a:gd name="adj2" fmla="val 47135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TextBox 613"/>
            <p:cNvSpPr txBox="1"/>
            <p:nvPr/>
          </p:nvSpPr>
          <p:spPr>
            <a:xfrm>
              <a:off x="4512438" y="-313336"/>
              <a:ext cx="3152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Draw perpendicular bisector of SR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616" name="Straight Connector 615"/>
          <p:cNvCxnSpPr/>
          <p:nvPr/>
        </p:nvCxnSpPr>
        <p:spPr>
          <a:xfrm flipH="1" flipV="1">
            <a:off x="6832829" y="1280635"/>
            <a:ext cx="496066" cy="15363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Freeform 64"/>
          <p:cNvSpPr>
            <a:spLocks/>
          </p:cNvSpPr>
          <p:nvPr/>
        </p:nvSpPr>
        <p:spPr bwMode="auto">
          <a:xfrm rot="19634511">
            <a:off x="7188542" y="2297514"/>
            <a:ext cx="75168" cy="115736"/>
          </a:xfrm>
          <a:custGeom>
            <a:avLst/>
            <a:gdLst>
              <a:gd name="T0" fmla="*/ 0 w 63"/>
              <a:gd name="T1" fmla="*/ 0 h 97"/>
              <a:gd name="T2" fmla="*/ 100012 w 63"/>
              <a:gd name="T3" fmla="*/ 25400 h 97"/>
              <a:gd name="T4" fmla="*/ 61912 w 63"/>
              <a:gd name="T5" fmla="*/ 153988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" h="97">
                <a:moveTo>
                  <a:pt x="0" y="0"/>
                </a:moveTo>
                <a:lnTo>
                  <a:pt x="63" y="16"/>
                </a:lnTo>
                <a:lnTo>
                  <a:pt x="39" y="97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grpSp>
        <p:nvGrpSpPr>
          <p:cNvPr id="621" name="Group 68"/>
          <p:cNvGrpSpPr>
            <a:grpSpLocks/>
          </p:cNvGrpSpPr>
          <p:nvPr/>
        </p:nvGrpSpPr>
        <p:grpSpPr bwMode="auto">
          <a:xfrm rot="19359172">
            <a:off x="7409130" y="2264691"/>
            <a:ext cx="79375" cy="152400"/>
            <a:chOff x="5020" y="1110"/>
            <a:chExt cx="50" cy="96"/>
          </a:xfrm>
        </p:grpSpPr>
        <p:sp>
          <p:nvSpPr>
            <p:cNvPr id="622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623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624" name="Group 68"/>
          <p:cNvGrpSpPr>
            <a:grpSpLocks/>
          </p:cNvGrpSpPr>
          <p:nvPr/>
        </p:nvGrpSpPr>
        <p:grpSpPr bwMode="auto">
          <a:xfrm rot="19359172">
            <a:off x="6830799" y="2456713"/>
            <a:ext cx="79375" cy="152400"/>
            <a:chOff x="5020" y="1110"/>
            <a:chExt cx="50" cy="96"/>
          </a:xfrm>
        </p:grpSpPr>
        <p:sp>
          <p:nvSpPr>
            <p:cNvPr id="625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626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628" name="TextBox 627"/>
          <p:cNvSpPr txBox="1"/>
          <p:nvPr/>
        </p:nvSpPr>
        <p:spPr>
          <a:xfrm rot="17704375">
            <a:off x="6255322" y="2235862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2 cm</a:t>
            </a:r>
            <a:endParaRPr lang="en-IN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29" name="Group 628"/>
          <p:cNvGrpSpPr/>
          <p:nvPr/>
        </p:nvGrpSpPr>
        <p:grpSpPr>
          <a:xfrm>
            <a:off x="2426058" y="818158"/>
            <a:ext cx="4128438" cy="1440160"/>
            <a:chOff x="4155741" y="-553098"/>
            <a:chExt cx="4128438" cy="1440160"/>
          </a:xfrm>
        </p:grpSpPr>
        <p:sp>
          <p:nvSpPr>
            <p:cNvPr id="630" name="Cloud 629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R as the centre and radius more than half of RS, draw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32" name="TextBox 631"/>
          <p:cNvSpPr txBox="1"/>
          <p:nvPr/>
        </p:nvSpPr>
        <p:spPr>
          <a:xfrm>
            <a:off x="6797898" y="1148200"/>
            <a:ext cx="27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IN" sz="10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33" name="Group 632"/>
          <p:cNvGrpSpPr/>
          <p:nvPr/>
        </p:nvGrpSpPr>
        <p:grpSpPr>
          <a:xfrm>
            <a:off x="2370181" y="729220"/>
            <a:ext cx="4128438" cy="1440160"/>
            <a:chOff x="4155741" y="-553098"/>
            <a:chExt cx="4128438" cy="1440160"/>
          </a:xfrm>
        </p:grpSpPr>
        <p:sp>
          <p:nvSpPr>
            <p:cNvPr id="634" name="Cloud 633"/>
            <p:cNvSpPr/>
            <p:nvPr/>
          </p:nvSpPr>
          <p:spPr>
            <a:xfrm>
              <a:off x="4155741" y="-553098"/>
              <a:ext cx="4128438" cy="1440160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TextBox 634"/>
            <p:cNvSpPr txBox="1"/>
            <p:nvPr/>
          </p:nvSpPr>
          <p:spPr>
            <a:xfrm>
              <a:off x="4512438" y="-313336"/>
              <a:ext cx="3505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  <a:sym typeface="Symbol"/>
                </a:rPr>
                <a:t>With S as the centre and same radius, draw  intersecting  arcs</a:t>
              </a:r>
              <a:endParaRPr lang="en-IN" b="1" dirty="0" smtClean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36" name="TextBox 635"/>
          <p:cNvSpPr txBox="1"/>
          <p:nvPr/>
        </p:nvSpPr>
        <p:spPr>
          <a:xfrm>
            <a:off x="2284261" y="1574671"/>
            <a:ext cx="242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l</a:t>
            </a:r>
            <a:endParaRPr lang="en-US" sz="1200" b="1" i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grpSp>
        <p:nvGrpSpPr>
          <p:cNvPr id="637" name="Group 636"/>
          <p:cNvGrpSpPr/>
          <p:nvPr/>
        </p:nvGrpSpPr>
        <p:grpSpPr>
          <a:xfrm>
            <a:off x="3482837" y="1142931"/>
            <a:ext cx="1763109" cy="819939"/>
            <a:chOff x="3022372" y="-540212"/>
            <a:chExt cx="1763109" cy="819939"/>
          </a:xfrm>
        </p:grpSpPr>
        <p:sp>
          <p:nvSpPr>
            <p:cNvPr id="638" name="Cloud 637"/>
            <p:cNvSpPr/>
            <p:nvPr/>
          </p:nvSpPr>
          <p:spPr>
            <a:xfrm>
              <a:off x="3022372" y="-540212"/>
              <a:ext cx="1763109" cy="819939"/>
            </a:xfrm>
            <a:prstGeom prst="cloud">
              <a:avLst/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TextBox 638"/>
            <p:cNvSpPr txBox="1"/>
            <p:nvPr/>
          </p:nvSpPr>
          <p:spPr>
            <a:xfrm>
              <a:off x="3235760" y="-313336"/>
              <a:ext cx="136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chemeClr val="bg1"/>
                  </a:solidFill>
                  <a:latin typeface="Bookman Old Style" pitchFamily="18" charset="0"/>
                </a:rPr>
                <a:t>Draw PR</a:t>
              </a:r>
            </a:p>
          </p:txBody>
        </p:sp>
      </p:grpSp>
      <p:sp>
        <p:nvSpPr>
          <p:cNvPr id="640" name="Rounded Rectangle 639"/>
          <p:cNvSpPr/>
          <p:nvPr/>
        </p:nvSpPr>
        <p:spPr>
          <a:xfrm>
            <a:off x="4644487" y="3191147"/>
            <a:ext cx="2817956" cy="174986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TextBox 640"/>
          <p:cNvSpPr txBox="1"/>
          <p:nvPr/>
        </p:nvSpPr>
        <p:spPr>
          <a:xfrm>
            <a:off x="4923554" y="3203226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Justification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2" name="TextBox 641"/>
          <p:cNvSpPr txBox="1"/>
          <p:nvPr/>
        </p:nvSpPr>
        <p:spPr>
          <a:xfrm>
            <a:off x="4911505" y="3439419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PES </a:t>
            </a: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@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PER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6237176" y="3439419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[SAS criterion]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4" name="TextBox 643"/>
          <p:cNvSpPr txBox="1"/>
          <p:nvPr/>
        </p:nvSpPr>
        <p:spPr>
          <a:xfrm>
            <a:off x="4647855" y="3668019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PS = PR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6237175" y="366801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  <a:latin typeface="Bookman Old Style" pitchFamily="18" charset="0"/>
              </a:rPr>
              <a:t>[CPCT]</a:t>
            </a:r>
            <a:endParaRPr lang="en-IN" sz="12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4867054" y="392023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PS = PQ + QS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4647855" y="4130922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Symbol" pitchFamily="18" charset="2"/>
              </a:rPr>
              <a:t>\ 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PS = PQ + 2cm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0" name="TextBox 649"/>
          <p:cNvSpPr txBox="1"/>
          <p:nvPr/>
        </p:nvSpPr>
        <p:spPr>
          <a:xfrm>
            <a:off x="4641505" y="4390379"/>
            <a:ext cx="172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/>
              <a:buChar char="\"/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PS – PQ = 2cm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1" name="Text Box 243"/>
          <p:cNvSpPr txBox="1">
            <a:spLocks noChangeArrowheads="1"/>
          </p:cNvSpPr>
          <p:nvPr/>
        </p:nvSpPr>
        <p:spPr bwMode="auto">
          <a:xfrm>
            <a:off x="7164793" y="2353087"/>
            <a:ext cx="268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latin typeface="Bookman Old Style" pitchFamily="18" charset="0"/>
              </a:rPr>
              <a:t>E</a:t>
            </a:r>
            <a:endParaRPr lang="en-US" altLang="en-US" sz="1000" dirty="0">
              <a:latin typeface="Bookman Old Style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4644007" y="4628504"/>
            <a:ext cx="216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Symbol"/>
              <a:buChar char="\"/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 PR  – PQ = 2cm </a:t>
            </a:r>
            <a:endParaRPr lang="en-IN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3" name="Freeform 64"/>
          <p:cNvSpPr>
            <a:spLocks/>
          </p:cNvSpPr>
          <p:nvPr/>
        </p:nvSpPr>
        <p:spPr bwMode="auto">
          <a:xfrm rot="19634511">
            <a:off x="2996585" y="3496171"/>
            <a:ext cx="75168" cy="115736"/>
          </a:xfrm>
          <a:custGeom>
            <a:avLst/>
            <a:gdLst>
              <a:gd name="T0" fmla="*/ 0 w 63"/>
              <a:gd name="T1" fmla="*/ 0 h 97"/>
              <a:gd name="T2" fmla="*/ 100012 w 63"/>
              <a:gd name="T3" fmla="*/ 25400 h 97"/>
              <a:gd name="T4" fmla="*/ 61912 w 63"/>
              <a:gd name="T5" fmla="*/ 153988 h 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" h="97">
                <a:moveTo>
                  <a:pt x="0" y="0"/>
                </a:moveTo>
                <a:lnTo>
                  <a:pt x="63" y="16"/>
                </a:lnTo>
                <a:lnTo>
                  <a:pt x="39" y="97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ookman Old Style" pitchFamily="18" charset="0"/>
            </a:endParaRPr>
          </a:p>
        </p:txBody>
      </p:sp>
      <p:grpSp>
        <p:nvGrpSpPr>
          <p:cNvPr id="434" name="Group 68"/>
          <p:cNvGrpSpPr>
            <a:grpSpLocks/>
          </p:cNvGrpSpPr>
          <p:nvPr/>
        </p:nvGrpSpPr>
        <p:grpSpPr bwMode="auto">
          <a:xfrm rot="19359172">
            <a:off x="3217173" y="3463348"/>
            <a:ext cx="79375" cy="152400"/>
            <a:chOff x="5020" y="1110"/>
            <a:chExt cx="50" cy="96"/>
          </a:xfrm>
        </p:grpSpPr>
        <p:sp>
          <p:nvSpPr>
            <p:cNvPr id="435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436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grpSp>
        <p:nvGrpSpPr>
          <p:cNvPr id="437" name="Group 68"/>
          <p:cNvGrpSpPr>
            <a:grpSpLocks/>
          </p:cNvGrpSpPr>
          <p:nvPr/>
        </p:nvGrpSpPr>
        <p:grpSpPr bwMode="auto">
          <a:xfrm rot="19359172">
            <a:off x="2638842" y="3655370"/>
            <a:ext cx="79375" cy="152400"/>
            <a:chOff x="5020" y="1110"/>
            <a:chExt cx="50" cy="96"/>
          </a:xfrm>
        </p:grpSpPr>
        <p:sp>
          <p:nvSpPr>
            <p:cNvPr id="438" name="Line 69"/>
            <p:cNvSpPr>
              <a:spLocks noChangeShapeType="1"/>
            </p:cNvSpPr>
            <p:nvPr/>
          </p:nvSpPr>
          <p:spPr bwMode="auto">
            <a:xfrm flipH="1">
              <a:off x="5020" y="1110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  <p:sp>
          <p:nvSpPr>
            <p:cNvPr id="439" name="Line 70"/>
            <p:cNvSpPr>
              <a:spLocks noChangeShapeType="1"/>
            </p:cNvSpPr>
            <p:nvPr/>
          </p:nvSpPr>
          <p:spPr bwMode="auto">
            <a:xfrm flipH="1">
              <a:off x="5046" y="1118"/>
              <a:ext cx="24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Bookman Old Style" pitchFamily="18" charset="0"/>
              </a:endParaRPr>
            </a:p>
          </p:txBody>
        </p:sp>
      </p:grpSp>
      <p:sp>
        <p:nvSpPr>
          <p:cNvPr id="440" name="TextBox 439"/>
          <p:cNvSpPr txBox="1"/>
          <p:nvPr/>
        </p:nvSpPr>
        <p:spPr>
          <a:xfrm>
            <a:off x="2954490" y="353154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 rot="17904249">
            <a:off x="1466085" y="3466559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2 cm</a:t>
            </a:r>
            <a:endParaRPr lang="en-IN" sz="1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2" name="Oval 441"/>
          <p:cNvSpPr/>
          <p:nvPr/>
        </p:nvSpPr>
        <p:spPr>
          <a:xfrm>
            <a:off x="4861114" y="4410081"/>
            <a:ext cx="373481" cy="2312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3" name="Straight Connector 442"/>
          <p:cNvCxnSpPr/>
          <p:nvPr/>
        </p:nvCxnSpPr>
        <p:spPr>
          <a:xfrm>
            <a:off x="2673613" y="2295618"/>
            <a:ext cx="1589795" cy="987539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H="1">
            <a:off x="2081891" y="2298351"/>
            <a:ext cx="605563" cy="984806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 flipH="1" flipV="1">
            <a:off x="2078698" y="3266843"/>
            <a:ext cx="2183960" cy="29995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2116963" y="300092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60º</a:t>
            </a:r>
            <a:endParaRPr lang="en-IN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23457E-7 L 0.24027 -0.001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-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1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129" dur="7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4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4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19673E-6 L -0.01111 -0.14647 " pathEditMode="relative" rAng="0" ptsTypes="AA">
                                      <p:cBhvr>
                                        <p:cTn id="246" dur="1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-7339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75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800000">
                                      <p:cBhvr>
                                        <p:cTn id="253" dur="1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3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328" dur="1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40000">
                                      <p:cBhvr>
                                        <p:cTn id="345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370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40000">
                                      <p:cBhvr>
                                        <p:cTn id="387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3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000"/>
                            </p:stCondLst>
                            <p:childTnLst>
                              <p:par>
                                <p:cTn id="4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00"/>
                            </p:stCondLst>
                            <p:childTnLst>
                              <p:par>
                                <p:cTn id="5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 animBg="1"/>
      <p:bldP spid="349" grpId="0"/>
      <p:bldP spid="367" grpId="0"/>
      <p:bldP spid="737" grpId="0" animBg="1"/>
      <p:bldP spid="707" grpId="0" animBg="1"/>
      <p:bldP spid="919" grpId="0"/>
      <p:bldP spid="922" grpId="0" animBg="1"/>
      <p:bldP spid="923" grpId="0" animBg="1"/>
      <p:bldP spid="926" grpId="0" animBg="1"/>
      <p:bldP spid="927" grpId="0" animBg="1"/>
      <p:bldP spid="935" grpId="0"/>
      <p:bldP spid="956" grpId="0" build="p"/>
      <p:bldP spid="551" grpId="0" animBg="1"/>
      <p:bldP spid="552" grpId="0"/>
      <p:bldP spid="553" grpId="0"/>
      <p:bldP spid="554" grpId="0"/>
      <p:bldP spid="555" grpId="0"/>
      <p:bldP spid="556" grpId="0"/>
      <p:bldP spid="557" grpId="0"/>
      <p:bldP spid="582" grpId="0"/>
      <p:bldP spid="582" grpId="1"/>
      <p:bldP spid="586" grpId="0"/>
      <p:bldP spid="586" grpId="1"/>
      <p:bldP spid="598" grpId="0" animBg="1"/>
      <p:bldP spid="599" grpId="0"/>
      <p:bldP spid="620" grpId="0" animBg="1"/>
      <p:bldP spid="628" grpId="0"/>
      <p:bldP spid="632" grpId="0"/>
      <p:bldP spid="636" grpId="0"/>
      <p:bldP spid="640" grpId="0" animBg="1"/>
      <p:bldP spid="641" grpId="0"/>
      <p:bldP spid="642" grpId="0"/>
      <p:bldP spid="643" grpId="0"/>
      <p:bldP spid="644" grpId="0"/>
      <p:bldP spid="645" grpId="0"/>
      <p:bldP spid="647" grpId="0"/>
      <p:bldP spid="648" grpId="0"/>
      <p:bldP spid="650" grpId="0"/>
      <p:bldP spid="651" grpId="0"/>
      <p:bldP spid="432" grpId="0"/>
      <p:bldP spid="433" grpId="0" animBg="1"/>
      <p:bldP spid="440" grpId="0"/>
      <p:bldP spid="441" grpId="0"/>
      <p:bldP spid="442" grpId="0" animBg="1"/>
      <p:bldP spid="442" grpId="1" animBg="1"/>
      <p:bldP spid="4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662189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1036</Words>
  <Application>Microsoft Office PowerPoint</Application>
  <PresentationFormat>On-screen Show (16:9)</PresentationFormat>
  <Paragraphs>406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Symbol</vt:lpstr>
      <vt:lpstr>Tahoma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904</cp:revision>
  <dcterms:created xsi:type="dcterms:W3CDTF">2014-07-15T07:40:51Z</dcterms:created>
  <dcterms:modified xsi:type="dcterms:W3CDTF">2022-04-23T04:10:39Z</dcterms:modified>
</cp:coreProperties>
</file>