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3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4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33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72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2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7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6E327F-267A-4442-8734-714D49738ECC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EB31629-2A97-4647-86CD-BD56F355050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3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9700" y="546100"/>
            <a:ext cx="7581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46099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rc 101"/>
          <p:cNvSpPr/>
          <p:nvPr/>
        </p:nvSpPr>
        <p:spPr>
          <a:xfrm>
            <a:off x="6040548" y="2371440"/>
            <a:ext cx="1116087" cy="665217"/>
          </a:xfrm>
          <a:custGeom>
            <a:avLst/>
            <a:gdLst>
              <a:gd name="connsiteX0" fmla="*/ 1116087 w 1116124"/>
              <a:gd name="connsiteY0" fmla="*/ 564500 h 1116124"/>
              <a:gd name="connsiteX1" fmla="*/ 829269 w 1116124"/>
              <a:gd name="connsiteY1" fmla="*/ 1045791 h 1116124"/>
              <a:gd name="connsiteX2" fmla="*/ 269091 w 1116124"/>
              <a:gd name="connsiteY2" fmla="*/ 1035481 h 1116124"/>
              <a:gd name="connsiteX3" fmla="*/ 178 w 1116124"/>
              <a:gd name="connsiteY3" fmla="*/ 543961 h 1116124"/>
              <a:gd name="connsiteX4" fmla="*/ 558062 w 1116124"/>
              <a:gd name="connsiteY4" fmla="*/ 558062 h 1116124"/>
              <a:gd name="connsiteX5" fmla="*/ 1116087 w 1116124"/>
              <a:gd name="connsiteY5" fmla="*/ 564500 h 1116124"/>
              <a:gd name="connsiteX0" fmla="*/ 1116087 w 1116124"/>
              <a:gd name="connsiteY0" fmla="*/ 564500 h 1116124"/>
              <a:gd name="connsiteX1" fmla="*/ 829269 w 1116124"/>
              <a:gd name="connsiteY1" fmla="*/ 1045791 h 1116124"/>
              <a:gd name="connsiteX2" fmla="*/ 269091 w 1116124"/>
              <a:gd name="connsiteY2" fmla="*/ 1035481 h 1116124"/>
              <a:gd name="connsiteX3" fmla="*/ 178 w 1116124"/>
              <a:gd name="connsiteY3" fmla="*/ 543961 h 1116124"/>
              <a:gd name="connsiteX0" fmla="*/ 1116087 w 1116087"/>
              <a:gd name="connsiteY0" fmla="*/ 227894 h 779517"/>
              <a:gd name="connsiteX1" fmla="*/ 829269 w 1116087"/>
              <a:gd name="connsiteY1" fmla="*/ 709185 h 779517"/>
              <a:gd name="connsiteX2" fmla="*/ 269091 w 1116087"/>
              <a:gd name="connsiteY2" fmla="*/ 698875 h 779517"/>
              <a:gd name="connsiteX3" fmla="*/ 178 w 1116087"/>
              <a:gd name="connsiteY3" fmla="*/ 207355 h 779517"/>
              <a:gd name="connsiteX4" fmla="*/ 562825 w 1116087"/>
              <a:gd name="connsiteY4" fmla="*/ 0 h 779517"/>
              <a:gd name="connsiteX5" fmla="*/ 1116087 w 1116087"/>
              <a:gd name="connsiteY5" fmla="*/ 227894 h 779517"/>
              <a:gd name="connsiteX0" fmla="*/ 1116087 w 1116087"/>
              <a:gd name="connsiteY0" fmla="*/ 227894 h 779517"/>
              <a:gd name="connsiteX1" fmla="*/ 829269 w 1116087"/>
              <a:gd name="connsiteY1" fmla="*/ 709185 h 779517"/>
              <a:gd name="connsiteX2" fmla="*/ 269091 w 1116087"/>
              <a:gd name="connsiteY2" fmla="*/ 698875 h 779517"/>
              <a:gd name="connsiteX3" fmla="*/ 178 w 1116087"/>
              <a:gd name="connsiteY3" fmla="*/ 207355 h 7795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087" h="665217" stroke="0" extrusionOk="0">
                <a:moveTo>
                  <a:pt x="1116087" y="113594"/>
                </a:moveTo>
                <a:cubicBezTo>
                  <a:pt x="1113776" y="313870"/>
                  <a:pt x="1004316" y="497549"/>
                  <a:pt x="829269" y="594885"/>
                </a:cubicBezTo>
                <a:cubicBezTo>
                  <a:pt x="654222" y="692222"/>
                  <a:pt x="440438" y="688287"/>
                  <a:pt x="269091" y="584575"/>
                </a:cubicBezTo>
                <a:cubicBezTo>
                  <a:pt x="97745" y="480863"/>
                  <a:pt x="-4883" y="293281"/>
                  <a:pt x="178" y="93055"/>
                </a:cubicBezTo>
                <a:cubicBezTo>
                  <a:pt x="116289" y="9650"/>
                  <a:pt x="413376" y="16730"/>
                  <a:pt x="569969" y="0"/>
                </a:cubicBezTo>
                <a:cubicBezTo>
                  <a:pt x="894090" y="30721"/>
                  <a:pt x="1106291" y="37630"/>
                  <a:pt x="1116087" y="113594"/>
                </a:cubicBezTo>
                <a:close/>
              </a:path>
              <a:path w="1116087" h="665217" fill="none">
                <a:moveTo>
                  <a:pt x="1116087" y="113594"/>
                </a:moveTo>
                <a:cubicBezTo>
                  <a:pt x="1113776" y="313870"/>
                  <a:pt x="1004316" y="497549"/>
                  <a:pt x="829269" y="594885"/>
                </a:cubicBezTo>
                <a:cubicBezTo>
                  <a:pt x="654222" y="692222"/>
                  <a:pt x="440438" y="688287"/>
                  <a:pt x="269091" y="584575"/>
                </a:cubicBezTo>
                <a:cubicBezTo>
                  <a:pt x="97745" y="480863"/>
                  <a:pt x="-4883" y="293281"/>
                  <a:pt x="178" y="93055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035901" y="1390663"/>
            <a:ext cx="1126524" cy="1179842"/>
          </a:xfrm>
          <a:custGeom>
            <a:avLst/>
            <a:gdLst>
              <a:gd name="connsiteX0" fmla="*/ 0 w 1126524"/>
              <a:gd name="connsiteY0" fmla="*/ 1090600 h 1090600"/>
              <a:gd name="connsiteX1" fmla="*/ 563262 w 1126524"/>
              <a:gd name="connsiteY1" fmla="*/ 0 h 1090600"/>
              <a:gd name="connsiteX2" fmla="*/ 1126524 w 1126524"/>
              <a:gd name="connsiteY2" fmla="*/ 1090600 h 1090600"/>
              <a:gd name="connsiteX3" fmla="*/ 0 w 1126524"/>
              <a:gd name="connsiteY3" fmla="*/ 1090600 h 1090600"/>
              <a:gd name="connsiteX0" fmla="*/ 0 w 1126524"/>
              <a:gd name="connsiteY0" fmla="*/ 1090600 h 1178706"/>
              <a:gd name="connsiteX1" fmla="*/ 563262 w 1126524"/>
              <a:gd name="connsiteY1" fmla="*/ 0 h 1178706"/>
              <a:gd name="connsiteX2" fmla="*/ 1126524 w 1126524"/>
              <a:gd name="connsiteY2" fmla="*/ 1090600 h 1178706"/>
              <a:gd name="connsiteX3" fmla="*/ 557780 w 1126524"/>
              <a:gd name="connsiteY3" fmla="*/ 1178706 h 1178706"/>
              <a:gd name="connsiteX4" fmla="*/ 0 w 1126524"/>
              <a:gd name="connsiteY4" fmla="*/ 1090600 h 1178706"/>
              <a:gd name="connsiteX0" fmla="*/ 0 w 1126524"/>
              <a:gd name="connsiteY0" fmla="*/ 1090600 h 1179088"/>
              <a:gd name="connsiteX1" fmla="*/ 563262 w 1126524"/>
              <a:gd name="connsiteY1" fmla="*/ 0 h 1179088"/>
              <a:gd name="connsiteX2" fmla="*/ 1126524 w 1126524"/>
              <a:gd name="connsiteY2" fmla="*/ 1090600 h 1179088"/>
              <a:gd name="connsiteX3" fmla="*/ 557780 w 1126524"/>
              <a:gd name="connsiteY3" fmla="*/ 1178706 h 1179088"/>
              <a:gd name="connsiteX4" fmla="*/ 0 w 1126524"/>
              <a:gd name="connsiteY4" fmla="*/ 1090600 h 1179088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524" h="1179842">
                <a:moveTo>
                  <a:pt x="0" y="1090600"/>
                </a:moveTo>
                <a:lnTo>
                  <a:pt x="563262" y="0"/>
                </a:lnTo>
                <a:lnTo>
                  <a:pt x="1126524" y="1090600"/>
                </a:lnTo>
                <a:cubicBezTo>
                  <a:pt x="1014730" y="1159657"/>
                  <a:pt x="900554" y="1185849"/>
                  <a:pt x="557780" y="1178706"/>
                </a:cubicBezTo>
                <a:cubicBezTo>
                  <a:pt x="364709" y="1170768"/>
                  <a:pt x="159733" y="1189025"/>
                  <a:pt x="0" y="1090600"/>
                </a:cubicBezTo>
                <a:close/>
              </a:path>
            </a:pathLst>
          </a:custGeom>
          <a:solidFill>
            <a:srgbClr val="3A9DB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485530" y="620756"/>
            <a:ext cx="370902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5057" y="608484"/>
            <a:ext cx="3082043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204179" y="361352"/>
            <a:ext cx="1018591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51820" y="361352"/>
            <a:ext cx="379188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95" y="87474"/>
            <a:ext cx="8460941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solid wooden toy is in the shape of a right circular cone mounted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on a hemisphere. If the radius of the hemisphere is 4.2 cm and the total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height of the toy is 10.2 cm find the volume of the wooden toy.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1500" y="863965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60132" y="1095586"/>
            <a:ext cx="1702195" cy="2224628"/>
            <a:chOff x="5873377" y="1029102"/>
            <a:chExt cx="1702195" cy="2224628"/>
          </a:xfrm>
        </p:grpSpPr>
        <p:sp>
          <p:nvSpPr>
            <p:cNvPr id="4" name="Arc 3"/>
            <p:cNvSpPr/>
            <p:nvPr/>
          </p:nvSpPr>
          <p:spPr>
            <a:xfrm>
              <a:off x="6156176" y="1851670"/>
              <a:ext cx="1116124" cy="1116124"/>
            </a:xfrm>
            <a:prstGeom prst="arc">
              <a:avLst>
                <a:gd name="adj1" fmla="val 39661"/>
                <a:gd name="adj2" fmla="val 108868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157447" y="2313957"/>
              <a:ext cx="1113582" cy="191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160664" y="2409732"/>
              <a:ext cx="11123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5896962" y="2137028"/>
              <a:ext cx="163978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154274" y="1317134"/>
              <a:ext cx="562582" cy="1083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6"/>
            </p:cNvCxnSpPr>
            <p:nvPr/>
          </p:nvCxnSpPr>
          <p:spPr>
            <a:xfrm flipH="1" flipV="1">
              <a:off x="6714239" y="1317153"/>
              <a:ext cx="556790" cy="1092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696236" y="238925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73377" y="2223311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0765" y="2226950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4316" y="1029102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49833" y="2915176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29919" y="2233196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551764" y="854440"/>
            <a:ext cx="2148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Height of toy = VC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6030" y="1106468"/>
            <a:ext cx="1881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VC = 10.2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6031" y="1358496"/>
            <a:ext cx="76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VC 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2095" y="1353964"/>
            <a:ext cx="76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 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18159" y="1349432"/>
            <a:ext cx="585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2015" y="1656053"/>
            <a:ext cx="873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10.2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2095" y="1651521"/>
            <a:ext cx="76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 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18159" y="1646989"/>
            <a:ext cx="585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031" y="1944085"/>
            <a:ext cx="76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 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42095" y="1939553"/>
            <a:ext cx="86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10.2 –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6171" y="1935021"/>
            <a:ext cx="585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6031" y="2258596"/>
            <a:ext cx="76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 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42095" y="2254064"/>
            <a:ext cx="6840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6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3548" y="3219822"/>
            <a:ext cx="279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Height of cone h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6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3548" y="2881268"/>
            <a:ext cx="4022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Radius of base of the cone (r) = 4.2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3548" y="3670743"/>
            <a:ext cx="2402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Volume of cone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42182" y="3563053"/>
            <a:ext cx="315311" cy="556869"/>
            <a:chOff x="6742378" y="1743658"/>
            <a:chExt cx="315311" cy="55686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59832" y="3660438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  <a:sym typeface="Symbol"/>
              </a:rPr>
              <a:t>p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2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h</a:t>
            </a:r>
            <a:r>
              <a:rPr lang="en-US" altLang="en-US" sz="1600" baseline="-25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3548" y="4261186"/>
            <a:ext cx="3626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Volume of hemispherical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769544" y="4139117"/>
            <a:ext cx="315311" cy="556869"/>
            <a:chOff x="6742378" y="1743658"/>
            <a:chExt cx="315311" cy="55686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3987194" y="4236502"/>
            <a:ext cx="471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  <a:sym typeface="Symbol"/>
              </a:rPr>
              <a:t>p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768244" y="2931790"/>
            <a:ext cx="807073" cy="274564"/>
          </a:xfrm>
          <a:prstGeom prst="wedgeRoundRectCallout">
            <a:avLst>
              <a:gd name="adj1" fmla="val -61405"/>
              <a:gd name="adj2" fmla="val -113021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4.2cm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605179" y="2463803"/>
            <a:ext cx="0" cy="559602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08354" y="2473328"/>
            <a:ext cx="557784" cy="0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88224" y="1491630"/>
            <a:ext cx="0" cy="1627992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3091" y="1376366"/>
            <a:ext cx="0" cy="16763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11083" y="2034235"/>
            <a:ext cx="76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10.2cm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605179" y="1395413"/>
            <a:ext cx="0" cy="1077912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61"/>
          <p:cNvSpPr/>
          <p:nvPr/>
        </p:nvSpPr>
        <p:spPr>
          <a:xfrm>
            <a:off x="4968044" y="1477131"/>
            <a:ext cx="1181635" cy="430986"/>
          </a:xfrm>
          <a:prstGeom prst="wedgeRoundRectCallout">
            <a:avLst>
              <a:gd name="adj1" fmla="val 86058"/>
              <a:gd name="adj2" fmla="val 73931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10.2 – 4.2 = 6cm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5128260" y="1371600"/>
            <a:ext cx="30708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28260" y="3045326"/>
            <a:ext cx="30708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/>
          <p:cNvSpPr/>
          <p:nvPr/>
        </p:nvSpPr>
        <p:spPr>
          <a:xfrm>
            <a:off x="6768244" y="2931790"/>
            <a:ext cx="807073" cy="274564"/>
          </a:xfrm>
          <a:prstGeom prst="wedgeRoundRectCallout">
            <a:avLst>
              <a:gd name="adj1" fmla="val -34851"/>
              <a:gd name="adj2" fmla="val -20032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4.2cm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3548" y="2571750"/>
            <a:ext cx="1505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 the cone,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Cloud 70"/>
          <p:cNvSpPr/>
          <p:nvPr/>
        </p:nvSpPr>
        <p:spPr>
          <a:xfrm>
            <a:off x="3239852" y="3471850"/>
            <a:ext cx="5549146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Volume of the wooden toy = volume of the cone + volume of the hemisphere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0" name="Cloud 99"/>
          <p:cNvSpPr/>
          <p:nvPr/>
        </p:nvSpPr>
        <p:spPr>
          <a:xfrm>
            <a:off x="3239852" y="3471850"/>
            <a:ext cx="5549146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Here, the radius of the cone is same as the radius of the hemisphere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Cloud 102"/>
          <p:cNvSpPr/>
          <p:nvPr/>
        </p:nvSpPr>
        <p:spPr>
          <a:xfrm>
            <a:off x="3239852" y="3471850"/>
            <a:ext cx="5549146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Height of toy =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height of the cone +  height of hemisphere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70" grpId="0" animBg="1"/>
      <p:bldP spid="70" grpId="1" animBg="1"/>
      <p:bldP spid="68" grpId="0" animBg="1"/>
      <p:bldP spid="57" grpId="0" animBg="1"/>
      <p:bldP spid="57" grpId="1" animBg="1"/>
      <p:bldP spid="56" grpId="0" animBg="1"/>
      <p:bldP spid="56" grpId="1" animBg="1"/>
      <p:bldP spid="6" grpId="0" animBg="1"/>
      <p:bldP spid="6" grpId="1" animBg="1"/>
      <p:bldP spid="2" grpId="0"/>
      <p:bldP spid="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52" grpId="0"/>
      <p:bldP spid="9" grpId="0" animBg="1"/>
      <p:bldP spid="9" grpId="1" animBg="1"/>
      <p:bldP spid="60" grpId="0"/>
      <p:bldP spid="62" grpId="0" animBg="1"/>
      <p:bldP spid="62" grpId="1" animBg="1"/>
      <p:bldP spid="67" grpId="0" animBg="1"/>
      <p:bldP spid="67" grpId="1" animBg="1"/>
      <p:bldP spid="69" grpId="0"/>
      <p:bldP spid="71" grpId="0" animBg="1"/>
      <p:bldP spid="71" grpId="1" animBg="1"/>
      <p:bldP spid="100" grpId="0" animBg="1"/>
      <p:bldP spid="100" grpId="1" animBg="1"/>
      <p:bldP spid="103" grpId="0" animBg="1"/>
      <p:bldP spid="10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3039512" y="1916058"/>
            <a:ext cx="216178" cy="2123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699716" y="1887862"/>
            <a:ext cx="216178" cy="2123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95035" y="4444563"/>
            <a:ext cx="1225963" cy="262886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Arc 101"/>
          <p:cNvSpPr/>
          <p:nvPr/>
        </p:nvSpPr>
        <p:spPr>
          <a:xfrm>
            <a:off x="6040548" y="2371440"/>
            <a:ext cx="1116087" cy="665217"/>
          </a:xfrm>
          <a:custGeom>
            <a:avLst/>
            <a:gdLst>
              <a:gd name="connsiteX0" fmla="*/ 1116087 w 1116124"/>
              <a:gd name="connsiteY0" fmla="*/ 564500 h 1116124"/>
              <a:gd name="connsiteX1" fmla="*/ 829269 w 1116124"/>
              <a:gd name="connsiteY1" fmla="*/ 1045791 h 1116124"/>
              <a:gd name="connsiteX2" fmla="*/ 269091 w 1116124"/>
              <a:gd name="connsiteY2" fmla="*/ 1035481 h 1116124"/>
              <a:gd name="connsiteX3" fmla="*/ 178 w 1116124"/>
              <a:gd name="connsiteY3" fmla="*/ 543961 h 1116124"/>
              <a:gd name="connsiteX4" fmla="*/ 558062 w 1116124"/>
              <a:gd name="connsiteY4" fmla="*/ 558062 h 1116124"/>
              <a:gd name="connsiteX5" fmla="*/ 1116087 w 1116124"/>
              <a:gd name="connsiteY5" fmla="*/ 564500 h 1116124"/>
              <a:gd name="connsiteX0" fmla="*/ 1116087 w 1116124"/>
              <a:gd name="connsiteY0" fmla="*/ 564500 h 1116124"/>
              <a:gd name="connsiteX1" fmla="*/ 829269 w 1116124"/>
              <a:gd name="connsiteY1" fmla="*/ 1045791 h 1116124"/>
              <a:gd name="connsiteX2" fmla="*/ 269091 w 1116124"/>
              <a:gd name="connsiteY2" fmla="*/ 1035481 h 1116124"/>
              <a:gd name="connsiteX3" fmla="*/ 178 w 1116124"/>
              <a:gd name="connsiteY3" fmla="*/ 543961 h 1116124"/>
              <a:gd name="connsiteX0" fmla="*/ 1116087 w 1116087"/>
              <a:gd name="connsiteY0" fmla="*/ 227894 h 779517"/>
              <a:gd name="connsiteX1" fmla="*/ 829269 w 1116087"/>
              <a:gd name="connsiteY1" fmla="*/ 709185 h 779517"/>
              <a:gd name="connsiteX2" fmla="*/ 269091 w 1116087"/>
              <a:gd name="connsiteY2" fmla="*/ 698875 h 779517"/>
              <a:gd name="connsiteX3" fmla="*/ 178 w 1116087"/>
              <a:gd name="connsiteY3" fmla="*/ 207355 h 779517"/>
              <a:gd name="connsiteX4" fmla="*/ 562825 w 1116087"/>
              <a:gd name="connsiteY4" fmla="*/ 0 h 779517"/>
              <a:gd name="connsiteX5" fmla="*/ 1116087 w 1116087"/>
              <a:gd name="connsiteY5" fmla="*/ 227894 h 779517"/>
              <a:gd name="connsiteX0" fmla="*/ 1116087 w 1116087"/>
              <a:gd name="connsiteY0" fmla="*/ 227894 h 779517"/>
              <a:gd name="connsiteX1" fmla="*/ 829269 w 1116087"/>
              <a:gd name="connsiteY1" fmla="*/ 709185 h 779517"/>
              <a:gd name="connsiteX2" fmla="*/ 269091 w 1116087"/>
              <a:gd name="connsiteY2" fmla="*/ 698875 h 779517"/>
              <a:gd name="connsiteX3" fmla="*/ 178 w 1116087"/>
              <a:gd name="connsiteY3" fmla="*/ 207355 h 7795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  <a:gd name="connsiteX4" fmla="*/ 569969 w 1116087"/>
              <a:gd name="connsiteY4" fmla="*/ 0 h 665217"/>
              <a:gd name="connsiteX5" fmla="*/ 1116087 w 1116087"/>
              <a:gd name="connsiteY5" fmla="*/ 113594 h 665217"/>
              <a:gd name="connsiteX0" fmla="*/ 1116087 w 1116087"/>
              <a:gd name="connsiteY0" fmla="*/ 113594 h 665217"/>
              <a:gd name="connsiteX1" fmla="*/ 829269 w 1116087"/>
              <a:gd name="connsiteY1" fmla="*/ 594885 h 665217"/>
              <a:gd name="connsiteX2" fmla="*/ 269091 w 1116087"/>
              <a:gd name="connsiteY2" fmla="*/ 584575 h 665217"/>
              <a:gd name="connsiteX3" fmla="*/ 178 w 1116087"/>
              <a:gd name="connsiteY3" fmla="*/ 93055 h 66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087" h="665217" stroke="0" extrusionOk="0">
                <a:moveTo>
                  <a:pt x="1116087" y="113594"/>
                </a:moveTo>
                <a:cubicBezTo>
                  <a:pt x="1113776" y="313870"/>
                  <a:pt x="1004316" y="497549"/>
                  <a:pt x="829269" y="594885"/>
                </a:cubicBezTo>
                <a:cubicBezTo>
                  <a:pt x="654222" y="692222"/>
                  <a:pt x="440438" y="688287"/>
                  <a:pt x="269091" y="584575"/>
                </a:cubicBezTo>
                <a:cubicBezTo>
                  <a:pt x="97745" y="480863"/>
                  <a:pt x="-4883" y="293281"/>
                  <a:pt x="178" y="93055"/>
                </a:cubicBezTo>
                <a:cubicBezTo>
                  <a:pt x="116289" y="9650"/>
                  <a:pt x="413376" y="16730"/>
                  <a:pt x="569969" y="0"/>
                </a:cubicBezTo>
                <a:cubicBezTo>
                  <a:pt x="894090" y="30721"/>
                  <a:pt x="1106291" y="37630"/>
                  <a:pt x="1116087" y="113594"/>
                </a:cubicBezTo>
                <a:close/>
              </a:path>
              <a:path w="1116087" h="665217" fill="none">
                <a:moveTo>
                  <a:pt x="1116087" y="113594"/>
                </a:moveTo>
                <a:cubicBezTo>
                  <a:pt x="1113776" y="313870"/>
                  <a:pt x="1004316" y="497549"/>
                  <a:pt x="829269" y="594885"/>
                </a:cubicBezTo>
                <a:cubicBezTo>
                  <a:pt x="654222" y="692222"/>
                  <a:pt x="440438" y="688287"/>
                  <a:pt x="269091" y="584575"/>
                </a:cubicBezTo>
                <a:cubicBezTo>
                  <a:pt x="97745" y="480863"/>
                  <a:pt x="-4883" y="293281"/>
                  <a:pt x="178" y="93055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Isosceles Triangle 69"/>
          <p:cNvSpPr/>
          <p:nvPr/>
        </p:nvSpPr>
        <p:spPr>
          <a:xfrm>
            <a:off x="6035901" y="1390663"/>
            <a:ext cx="1126524" cy="1179842"/>
          </a:xfrm>
          <a:custGeom>
            <a:avLst/>
            <a:gdLst>
              <a:gd name="connsiteX0" fmla="*/ 0 w 1126524"/>
              <a:gd name="connsiteY0" fmla="*/ 1090600 h 1090600"/>
              <a:gd name="connsiteX1" fmla="*/ 563262 w 1126524"/>
              <a:gd name="connsiteY1" fmla="*/ 0 h 1090600"/>
              <a:gd name="connsiteX2" fmla="*/ 1126524 w 1126524"/>
              <a:gd name="connsiteY2" fmla="*/ 1090600 h 1090600"/>
              <a:gd name="connsiteX3" fmla="*/ 0 w 1126524"/>
              <a:gd name="connsiteY3" fmla="*/ 1090600 h 1090600"/>
              <a:gd name="connsiteX0" fmla="*/ 0 w 1126524"/>
              <a:gd name="connsiteY0" fmla="*/ 1090600 h 1178706"/>
              <a:gd name="connsiteX1" fmla="*/ 563262 w 1126524"/>
              <a:gd name="connsiteY1" fmla="*/ 0 h 1178706"/>
              <a:gd name="connsiteX2" fmla="*/ 1126524 w 1126524"/>
              <a:gd name="connsiteY2" fmla="*/ 1090600 h 1178706"/>
              <a:gd name="connsiteX3" fmla="*/ 557780 w 1126524"/>
              <a:gd name="connsiteY3" fmla="*/ 1178706 h 1178706"/>
              <a:gd name="connsiteX4" fmla="*/ 0 w 1126524"/>
              <a:gd name="connsiteY4" fmla="*/ 1090600 h 1178706"/>
              <a:gd name="connsiteX0" fmla="*/ 0 w 1126524"/>
              <a:gd name="connsiteY0" fmla="*/ 1090600 h 1179088"/>
              <a:gd name="connsiteX1" fmla="*/ 563262 w 1126524"/>
              <a:gd name="connsiteY1" fmla="*/ 0 h 1179088"/>
              <a:gd name="connsiteX2" fmla="*/ 1126524 w 1126524"/>
              <a:gd name="connsiteY2" fmla="*/ 1090600 h 1179088"/>
              <a:gd name="connsiteX3" fmla="*/ 557780 w 1126524"/>
              <a:gd name="connsiteY3" fmla="*/ 1178706 h 1179088"/>
              <a:gd name="connsiteX4" fmla="*/ 0 w 1126524"/>
              <a:gd name="connsiteY4" fmla="*/ 1090600 h 1179088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  <a:gd name="connsiteX0" fmla="*/ 0 w 1126524"/>
              <a:gd name="connsiteY0" fmla="*/ 1090600 h 1179842"/>
              <a:gd name="connsiteX1" fmla="*/ 563262 w 1126524"/>
              <a:gd name="connsiteY1" fmla="*/ 0 h 1179842"/>
              <a:gd name="connsiteX2" fmla="*/ 1126524 w 1126524"/>
              <a:gd name="connsiteY2" fmla="*/ 1090600 h 1179842"/>
              <a:gd name="connsiteX3" fmla="*/ 557780 w 1126524"/>
              <a:gd name="connsiteY3" fmla="*/ 1178706 h 1179842"/>
              <a:gd name="connsiteX4" fmla="*/ 0 w 1126524"/>
              <a:gd name="connsiteY4" fmla="*/ 1090600 h 117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524" h="1179842">
                <a:moveTo>
                  <a:pt x="0" y="1090600"/>
                </a:moveTo>
                <a:lnTo>
                  <a:pt x="563262" y="0"/>
                </a:lnTo>
                <a:lnTo>
                  <a:pt x="1126524" y="1090600"/>
                </a:lnTo>
                <a:cubicBezTo>
                  <a:pt x="1014730" y="1159657"/>
                  <a:pt x="900554" y="1185849"/>
                  <a:pt x="557780" y="1178706"/>
                </a:cubicBezTo>
                <a:cubicBezTo>
                  <a:pt x="364709" y="1170768"/>
                  <a:pt x="159733" y="1189025"/>
                  <a:pt x="0" y="1090600"/>
                </a:cubicBezTo>
                <a:close/>
              </a:path>
            </a:pathLst>
          </a:custGeom>
          <a:solidFill>
            <a:srgbClr val="3A9DB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500" y="87474"/>
            <a:ext cx="9072500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solid wooden toy is in the shape of a right circular cone mounted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on a hemisphere. If the radius of the hemisphere 154.2 cm and the total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height of the toy is 10.2 cm find the volume of the wooden toy.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7505" y="949592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5081" y="926448"/>
            <a:ext cx="1754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Total volume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5261" y="926448"/>
            <a:ext cx="6729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743" y="926448"/>
            <a:ext cx="468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0423" y="1255477"/>
            <a:ext cx="315311" cy="556869"/>
            <a:chOff x="6742378" y="1743658"/>
            <a:chExt cx="315311" cy="55686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58073" y="1352862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  <a:sym typeface="Symbol"/>
              </a:rPr>
              <a:t>p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2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h</a:t>
            </a:r>
            <a:r>
              <a:rPr lang="en-US" altLang="en-US" sz="1600" baseline="-25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32154" y="1373014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2442" y="1373014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31500" y="1259754"/>
            <a:ext cx="315311" cy="556869"/>
            <a:chOff x="6742378" y="1743658"/>
            <a:chExt cx="315311" cy="55686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449150" y="1357139"/>
            <a:ext cx="471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  <a:sym typeface="Symbol"/>
              </a:rPr>
              <a:t>p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42137" y="1733581"/>
            <a:ext cx="315311" cy="556869"/>
            <a:chOff x="6742378" y="1743658"/>
            <a:chExt cx="315311" cy="55686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59787" y="1830966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Symbol" pitchFamily="18" charset="2"/>
                <a:ea typeface="Cambria Math" pitchFamily="18" charset="0"/>
                <a:sym typeface="Symbol"/>
              </a:rPr>
              <a:t>p </a:t>
            </a:r>
            <a:r>
              <a:rPr lang="en-US" altLang="en-US" sz="1600" i="1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en-US" sz="1600" baseline="300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33868" y="1851118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85434" y="1833746"/>
            <a:ext cx="1038866" cy="337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+ 2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36738" y="2234298"/>
            <a:ext cx="315311" cy="556869"/>
            <a:chOff x="6742378" y="1743658"/>
            <a:chExt cx="315311" cy="55686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928469" y="2351835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70625" y="2359119"/>
            <a:ext cx="34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66964" y="2233518"/>
            <a:ext cx="437940" cy="579656"/>
            <a:chOff x="6742378" y="1743658"/>
            <a:chExt cx="437940" cy="579656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7112" y="19847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957278" y="2361659"/>
            <a:ext cx="34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31841" y="2364199"/>
            <a:ext cx="720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4.2 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1901" y="2366739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31941" y="2351835"/>
            <a:ext cx="432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[6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38834" y="2728802"/>
            <a:ext cx="315311" cy="556869"/>
            <a:chOff x="6742378" y="1743658"/>
            <a:chExt cx="315311" cy="55686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789532" y="2027918"/>
              <a:ext cx="2256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42378" y="174365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6385" y="196197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930565" y="2846339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72721" y="2853623"/>
            <a:ext cx="34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669060" y="2728022"/>
            <a:ext cx="437940" cy="579656"/>
            <a:chOff x="6742378" y="1743658"/>
            <a:chExt cx="437940" cy="57965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07112" y="19847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966994" y="2856163"/>
            <a:ext cx="34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175465" y="2725926"/>
            <a:ext cx="452812" cy="579656"/>
            <a:chOff x="6727506" y="1743658"/>
            <a:chExt cx="452812" cy="57965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27506" y="198476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3514674" y="2856163"/>
            <a:ext cx="348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723145" y="2725926"/>
            <a:ext cx="452812" cy="579656"/>
            <a:chOff x="6727506" y="1743658"/>
            <a:chExt cx="452812" cy="57965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42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7506" y="198476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10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4037465" y="2829136"/>
            <a:ext cx="103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[6 + 8.4]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433392" y="3505053"/>
            <a:ext cx="2159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72149" y="344672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32197" y="3345950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92866" y="322445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35964" y="322050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5857" y="321654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47057" y="345434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4470" y="345362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8013" y="3225346"/>
            <a:ext cx="882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 14.4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269359" y="4060643"/>
            <a:ext cx="2181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28469" y="3901540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89138" y="378004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63830" y="377609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01040" y="377213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74928" y="4009938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51594" y="400921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64886" y="3770042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144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83138" y="400892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10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201999" y="4568244"/>
            <a:ext cx="931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95736" y="4291604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266112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22373" y="4509919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28904" y="4409141"/>
            <a:ext cx="355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52604" y="4407954"/>
            <a:ext cx="2853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 266.112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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266.11 cm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760132" y="1095586"/>
            <a:ext cx="1702195" cy="2224628"/>
            <a:chOff x="5873377" y="1029102"/>
            <a:chExt cx="1702195" cy="2224628"/>
          </a:xfrm>
        </p:grpSpPr>
        <p:sp>
          <p:nvSpPr>
            <p:cNvPr id="96" name="Arc 95"/>
            <p:cNvSpPr/>
            <p:nvPr/>
          </p:nvSpPr>
          <p:spPr>
            <a:xfrm>
              <a:off x="6156176" y="1851670"/>
              <a:ext cx="1116124" cy="1116124"/>
            </a:xfrm>
            <a:prstGeom prst="arc">
              <a:avLst>
                <a:gd name="adj1" fmla="val 39661"/>
                <a:gd name="adj2" fmla="val 108868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6157447" y="2313957"/>
              <a:ext cx="1113582" cy="191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6160664" y="2409732"/>
              <a:ext cx="111238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5896962" y="2137028"/>
              <a:ext cx="163978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154274" y="1317134"/>
              <a:ext cx="562582" cy="1083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7" idx="6"/>
            </p:cNvCxnSpPr>
            <p:nvPr/>
          </p:nvCxnSpPr>
          <p:spPr>
            <a:xfrm flipH="1" flipV="1">
              <a:off x="6714239" y="1317153"/>
              <a:ext cx="556790" cy="1092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6696236" y="238925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3377" y="2223311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20765" y="2226950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554316" y="1029102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49833" y="2915176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29919" y="2233196"/>
              <a:ext cx="3548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sz="1600" b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7483091" y="1376366"/>
            <a:ext cx="0" cy="16763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411083" y="2034235"/>
            <a:ext cx="7613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10.2cm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5128260" y="1371600"/>
            <a:ext cx="30708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28260" y="3045326"/>
            <a:ext cx="30708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795588" y="3071814"/>
            <a:ext cx="190501" cy="128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249378" y="2839205"/>
            <a:ext cx="347664" cy="1238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446853" y="2670238"/>
            <a:ext cx="312979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6</a:t>
            </a:r>
            <a:endParaRPr lang="en-US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2846589" y="3549669"/>
            <a:ext cx="190501" cy="128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3051541" y="3322689"/>
            <a:ext cx="237459" cy="1125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156041" y="3183818"/>
            <a:ext cx="312979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851920" y="987838"/>
            <a:ext cx="2134436" cy="31145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910836" y="1038156"/>
            <a:ext cx="949196" cy="2179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903833" y="1042562"/>
            <a:ext cx="964311" cy="2127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7924" y="1003070"/>
            <a:ext cx="2376264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IN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4.2 cm ,  </a:t>
            </a:r>
            <a:r>
              <a:rPr lang="en-IN" sz="12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IN" sz="1200" b="1" baseline="-32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IN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 6 cm</a:t>
            </a:r>
            <a:endParaRPr lang="en-IN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endParaRPr lang="en-IN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83968" y="2355726"/>
            <a:ext cx="1404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+ 2 × 4.2]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3" grpId="0" animBg="1"/>
      <p:bldP spid="123" grpId="1" animBg="1"/>
      <p:bldP spid="129" grpId="0" animBg="1"/>
      <p:bldP spid="4" grpId="0"/>
      <p:bldP spid="5" grpId="0"/>
      <p:bldP spid="6" grpId="0"/>
      <p:bldP spid="11" grpId="0"/>
      <p:bldP spid="12" grpId="0"/>
      <p:bldP spid="13" grpId="0"/>
      <p:bldP spid="18" grpId="0"/>
      <p:bldP spid="23" grpId="0"/>
      <p:bldP spid="24" grpId="0"/>
      <p:bldP spid="26" grpId="0"/>
      <p:bldP spid="31" grpId="0"/>
      <p:bldP spid="32" grpId="0"/>
      <p:bldP spid="37" grpId="0"/>
      <p:bldP spid="38" grpId="0"/>
      <p:bldP spid="39" grpId="0"/>
      <p:bldP spid="40" grpId="0"/>
      <p:bldP spid="45" grpId="0"/>
      <p:bldP spid="46" grpId="0"/>
      <p:bldP spid="51" grpId="0"/>
      <p:bldP spid="56" grpId="0"/>
      <p:bldP spid="6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93" grpId="0"/>
      <p:bldP spid="122" grpId="0"/>
      <p:bldP spid="128" grpId="0"/>
      <p:bldP spid="119" grpId="0" animBg="1"/>
      <p:bldP spid="119" grpId="1" animBg="1"/>
      <p:bldP spid="121" grpId="0" animBg="1"/>
      <p:bldP spid="121" grpId="1" animBg="1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389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4139952" y="4047914"/>
            <a:ext cx="1260140" cy="2831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75556" y="2037786"/>
            <a:ext cx="3924436" cy="2831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75556" y="1743658"/>
            <a:ext cx="4140460" cy="2831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267744" y="4052810"/>
            <a:ext cx="1728192" cy="2831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5516" y="2413428"/>
            <a:ext cx="4898206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554102" y="2413445"/>
            <a:ext cx="1558316" cy="7343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75407" y="637059"/>
            <a:ext cx="2002668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922864" y="384262"/>
            <a:ext cx="1014219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0159" y="163439"/>
            <a:ext cx="3231721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55764" y="414474"/>
            <a:ext cx="3214886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448" y="397622"/>
            <a:ext cx="2047302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 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48026" y="160500"/>
            <a:ext cx="2286274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75756" y="150150"/>
            <a:ext cx="241674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508" y="123478"/>
            <a:ext cx="8064897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Find the weight of a lead pipe 3.5m long, if the external diameter of the pipe is 2.4 cm and the thickness of the lead is 2 mm and 1 cm</a:t>
            </a:r>
            <a:r>
              <a:rPr lang="en-US" altLang="en-US" sz="1600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of lead weighs 11 gm.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97" y="897910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009060"/>
            <a:ext cx="4488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h = length of the pipe = 3.5m = 350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574" y="1690700"/>
            <a:ext cx="4344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R = external radius of the pipe = 1.2cm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1995686"/>
            <a:ext cx="4068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Thickness of the lead = 2mm = 0.2cm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3979347"/>
            <a:ext cx="4488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 = internal radius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6700" y="4004360"/>
            <a:ext cx="3373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(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external  radius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 thickness)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2545" y="4335946"/>
            <a:ext cx="1905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1720" y="4659982"/>
            <a:ext cx="9525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12" y="248823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Weight of a lead pipe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1660" y="261134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1680" y="248823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Weight of 1cm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of lead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02859" y="261134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×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1880" y="2611344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Volume of lead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07998" y="1319020"/>
            <a:ext cx="3633835" cy="2743200"/>
            <a:chOff x="5040180" y="1671990"/>
            <a:chExt cx="3633835" cy="2743200"/>
          </a:xfrm>
        </p:grpSpPr>
        <p:sp>
          <p:nvSpPr>
            <p:cNvPr id="23" name="Flowchart: Stored Data 15"/>
            <p:cNvSpPr/>
            <p:nvPr/>
          </p:nvSpPr>
          <p:spPr>
            <a:xfrm flipH="1">
              <a:off x="5466295" y="1671990"/>
              <a:ext cx="3200720" cy="27432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72 w 10005"/>
                <a:gd name="connsiteY0" fmla="*/ 0 h 10000"/>
                <a:gd name="connsiteX1" fmla="*/ 10005 w 10005"/>
                <a:gd name="connsiteY1" fmla="*/ 0 h 10000"/>
                <a:gd name="connsiteX2" fmla="*/ 8536 w 10005"/>
                <a:gd name="connsiteY2" fmla="*/ 5000 h 10000"/>
                <a:gd name="connsiteX3" fmla="*/ 10005 w 10005"/>
                <a:gd name="connsiteY3" fmla="*/ 10000 h 10000"/>
                <a:gd name="connsiteX4" fmla="*/ 1672 w 10005"/>
                <a:gd name="connsiteY4" fmla="*/ 10000 h 10000"/>
                <a:gd name="connsiteX5" fmla="*/ 5 w 10005"/>
                <a:gd name="connsiteY5" fmla="*/ 5000 h 10000"/>
                <a:gd name="connsiteX6" fmla="*/ 1672 w 10005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718 w 10051"/>
                <a:gd name="connsiteY0" fmla="*/ 0 h 10000"/>
                <a:gd name="connsiteX1" fmla="*/ 10051 w 10051"/>
                <a:gd name="connsiteY1" fmla="*/ 0 h 10000"/>
                <a:gd name="connsiteX2" fmla="*/ 8582 w 10051"/>
                <a:gd name="connsiteY2" fmla="*/ 5000 h 10000"/>
                <a:gd name="connsiteX3" fmla="*/ 10051 w 10051"/>
                <a:gd name="connsiteY3" fmla="*/ 10000 h 10000"/>
                <a:gd name="connsiteX4" fmla="*/ 1718 w 10051"/>
                <a:gd name="connsiteY4" fmla="*/ 10000 h 10000"/>
                <a:gd name="connsiteX5" fmla="*/ 51 w 10051"/>
                <a:gd name="connsiteY5" fmla="*/ 5000 h 10000"/>
                <a:gd name="connsiteX6" fmla="*/ 1718 w 10051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0">
                  <a:moveTo>
                    <a:pt x="1668" y="0"/>
                  </a:moveTo>
                  <a:lnTo>
                    <a:pt x="10001" y="0"/>
                  </a:lnTo>
                  <a:cubicBezTo>
                    <a:pt x="9080" y="0"/>
                    <a:pt x="8532" y="2239"/>
                    <a:pt x="8532" y="5000"/>
                  </a:cubicBezTo>
                  <a:cubicBezTo>
                    <a:pt x="8532" y="7761"/>
                    <a:pt x="9080" y="10000"/>
                    <a:pt x="10001" y="10000"/>
                  </a:cubicBezTo>
                  <a:lnTo>
                    <a:pt x="1668" y="10000"/>
                  </a:lnTo>
                  <a:cubicBezTo>
                    <a:pt x="747" y="10000"/>
                    <a:pt x="20" y="8085"/>
                    <a:pt x="1" y="5000"/>
                  </a:cubicBezTo>
                  <a:cubicBezTo>
                    <a:pt x="-18" y="1915"/>
                    <a:pt x="747" y="0"/>
                    <a:pt x="1668" y="0"/>
                  </a:cubicBezTo>
                  <a:close/>
                </a:path>
              </a:pathLst>
            </a:custGeom>
            <a:solidFill>
              <a:srgbClr val="E46C0A">
                <a:alpha val="6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40180" y="1671990"/>
              <a:ext cx="3633835" cy="2743200"/>
              <a:chOff x="5040180" y="1671990"/>
              <a:chExt cx="3633835" cy="27432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040180" y="1671990"/>
                <a:ext cx="3633835" cy="2743200"/>
                <a:chOff x="5040180" y="1671990"/>
                <a:chExt cx="3633835" cy="2743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7759615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9" idx="0"/>
                  <a:endCxn id="27" idx="0"/>
                </p:cNvCxnSpPr>
                <p:nvPr/>
              </p:nvCxnSpPr>
              <p:spPr>
                <a:xfrm>
                  <a:off x="5497380" y="1671990"/>
                  <a:ext cx="2719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040180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5493720" y="441519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5642088" y="1818285"/>
            <a:ext cx="3183955" cy="1828800"/>
            <a:chOff x="5266950" y="2149295"/>
            <a:chExt cx="3183955" cy="1828800"/>
          </a:xfrm>
        </p:grpSpPr>
        <p:sp>
          <p:nvSpPr>
            <p:cNvPr id="33" name="Oval 32"/>
            <p:cNvSpPr/>
            <p:nvPr/>
          </p:nvSpPr>
          <p:spPr>
            <a:xfrm>
              <a:off x="7993705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66950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486400" y="2149295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86400" y="3977640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625643" y="1817830"/>
            <a:ext cx="3200400" cy="1830117"/>
            <a:chOff x="1486816" y="2148840"/>
            <a:chExt cx="3200400" cy="1830117"/>
          </a:xfrm>
        </p:grpSpPr>
        <p:grpSp>
          <p:nvGrpSpPr>
            <p:cNvPr id="38" name="Group 37"/>
            <p:cNvGrpSpPr/>
            <p:nvPr/>
          </p:nvGrpSpPr>
          <p:grpSpPr>
            <a:xfrm>
              <a:off x="1486816" y="2148841"/>
              <a:ext cx="3200400" cy="1830116"/>
              <a:chOff x="5237721" y="2149295"/>
              <a:chExt cx="3200400" cy="183011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486400" y="397764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5237721" y="2149295"/>
                <a:ext cx="3200400" cy="1830116"/>
                <a:chOff x="5250506" y="2149295"/>
                <a:chExt cx="3200400" cy="18301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5501040" y="2149295"/>
                  <a:ext cx="2949865" cy="1828800"/>
                  <a:chOff x="5501040" y="2149295"/>
                  <a:chExt cx="2949865" cy="182880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7993705" y="2149295"/>
                    <a:ext cx="457200" cy="18288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501040" y="2149295"/>
                    <a:ext cx="271943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Can 42"/>
                <p:cNvSpPr/>
                <p:nvPr/>
              </p:nvSpPr>
              <p:spPr>
                <a:xfrm rot="16200000">
                  <a:off x="5936306" y="1464811"/>
                  <a:ext cx="1828800" cy="3200400"/>
                </a:xfrm>
                <a:prstGeom prst="can">
                  <a:avLst/>
                </a:prstGeom>
                <a:solidFill>
                  <a:srgbClr val="E46C0A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9" name="Oval 38"/>
            <p:cNvSpPr/>
            <p:nvPr/>
          </p:nvSpPr>
          <p:spPr>
            <a:xfrm>
              <a:off x="1503261" y="2148840"/>
              <a:ext cx="457200" cy="182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5845732" y="1239043"/>
            <a:ext cx="27432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32063" y="8965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3.5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415318" y="1319020"/>
            <a:ext cx="914400" cy="2743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15318" y="1319020"/>
            <a:ext cx="226770" cy="1536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859332" y="1342033"/>
            <a:ext cx="0" cy="45720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44955" y="1395830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mm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53643" y="1376255"/>
            <a:ext cx="0" cy="264507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4760" y="18950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2.4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9552" y="1365419"/>
            <a:ext cx="4572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D = external diameter of the pipe = 2.4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92127" y="3238353"/>
            <a:ext cx="5194248" cy="6954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796" y="3227591"/>
            <a:ext cx="16904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Volume of lead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355" y="3572773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 –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Volume </a:t>
            </a:r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(Internal </a:t>
            </a:r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cylinder)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071" y="3572773"/>
            <a:ext cx="2685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Bookman Old Style" pitchFamily="18" charset="0"/>
              </a:rPr>
              <a:t>= Volume (External cylinder)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07804" y="4335946"/>
            <a:ext cx="432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1840" y="4335946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0.2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53609E-6 L -0.45225 -1.5360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6" grpId="0" animBg="1"/>
      <p:bldP spid="66" grpId="1" animBg="1"/>
      <p:bldP spid="65" grpId="0" animBg="1"/>
      <p:bldP spid="65" grpId="1" animBg="1"/>
      <p:bldP spid="16" grpId="0" animBg="1"/>
      <p:bldP spid="60" grpId="0" animBg="1"/>
      <p:bldP spid="60" grpId="1" animBg="1"/>
      <p:bldP spid="57" grpId="0" animBg="1"/>
      <p:bldP spid="55" grpId="0" animBg="1"/>
      <p:bldP spid="15" grpId="0" animBg="1"/>
      <p:bldP spid="9" grpId="0" animBg="1"/>
      <p:bldP spid="9" grpId="1" animBg="1"/>
      <p:bldP spid="6" grpId="0" animBg="1"/>
      <p:bldP spid="6" grpId="1" animBg="1"/>
      <p:bldP spid="7" grpId="0" animBg="1"/>
      <p:bldP spid="7" grpId="1" animBg="1"/>
      <p:bldP spid="2" grpId="0" animBg="1"/>
      <p:bldP spid="2" grpId="1" animBg="1"/>
      <p:bldP spid="3" grpId="0"/>
      <p:bldP spid="4" grpId="0"/>
      <p:bldP spid="5" grpId="0"/>
      <p:bldP spid="8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47" grpId="0"/>
      <p:bldP spid="48" grpId="0" animBg="1"/>
      <p:bldP spid="51" grpId="0"/>
      <p:bldP spid="53" grpId="0"/>
      <p:bldP spid="56" grpId="0"/>
      <p:bldP spid="58" grpId="0" animBg="1"/>
      <p:bldP spid="59" grpId="0"/>
      <p:bldP spid="61" grpId="0"/>
      <p:bldP spid="63" grpId="0"/>
      <p:bldP spid="62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3131840" y="2629220"/>
            <a:ext cx="258572" cy="2335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771800" y="2629220"/>
            <a:ext cx="258572" cy="2335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464295" y="2629220"/>
            <a:ext cx="258572" cy="2335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0159" y="163439"/>
            <a:ext cx="3231721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508" y="123478"/>
            <a:ext cx="8064897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Find the weight of a lead pipe 3.5m long, if the external diameter of the pipe is 2.4 cm and the thickness of the lead is 2 mm and 1 cm</a:t>
            </a:r>
            <a:r>
              <a:rPr lang="en-US" altLang="en-US" sz="1600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of lead weighs 11gm.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97" y="843558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823" y="1995686"/>
            <a:ext cx="3314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Volume of lead 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600" i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3052" y="2303769"/>
            <a:ext cx="1489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(R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052" y="2569334"/>
            <a:ext cx="3059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(R +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(R –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052" y="2947179"/>
            <a:ext cx="29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79503" y="2858220"/>
            <a:ext cx="405880" cy="548879"/>
            <a:chOff x="6742378" y="1743658"/>
            <a:chExt cx="405880" cy="5488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42378" y="174365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7112" y="198476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696321" y="293179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8439" y="2947179"/>
            <a:ext cx="631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350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0626" y="2947179"/>
            <a:ext cx="369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3287" y="3405265"/>
            <a:ext cx="29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380798" y="3292491"/>
            <a:ext cx="405880" cy="548879"/>
            <a:chOff x="6742378" y="1743658"/>
            <a:chExt cx="405880" cy="54887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42378" y="174365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07112" y="1984760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697616" y="33898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09734" y="3405265"/>
            <a:ext cx="631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350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59528" y="3405265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2.2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33231" y="3405265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0.2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53287" y="3784064"/>
            <a:ext cx="29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78348" y="3784064"/>
            <a:ext cx="631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74392" y="3784064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2.2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10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3287" y="4501448"/>
            <a:ext cx="29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79162" y="4501448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484 cm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Cloud 49"/>
          <p:cNvSpPr/>
          <p:nvPr/>
        </p:nvSpPr>
        <p:spPr>
          <a:xfrm>
            <a:off x="719572" y="3579862"/>
            <a:ext cx="4779755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volume of cylinder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69362" y="4022653"/>
            <a:ext cx="680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h</a:t>
            </a:r>
            <a:endParaRPr lang="en-US" sz="1600" b="1" i="1" baseline="-25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445532" y="3628953"/>
            <a:ext cx="300126" cy="69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93290" y="326737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</a:rPr>
              <a:t>50</a:t>
            </a:r>
            <a:endParaRPr lang="en-US" sz="9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23828" y="3537207"/>
            <a:ext cx="338188" cy="7908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49848" y="3643792"/>
            <a:ext cx="237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endParaRPr lang="en-US" sz="9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512" y="1239602"/>
            <a:ext cx="5230414" cy="706234"/>
            <a:chOff x="601726" y="1073428"/>
            <a:chExt cx="5230414" cy="706234"/>
          </a:xfrm>
        </p:grpSpPr>
        <p:sp>
          <p:nvSpPr>
            <p:cNvPr id="47" name="Rounded Rectangle 46"/>
            <p:cNvSpPr/>
            <p:nvPr/>
          </p:nvSpPr>
          <p:spPr>
            <a:xfrm>
              <a:off x="629782" y="1084190"/>
              <a:ext cx="5194248" cy="69547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451" y="1073428"/>
              <a:ext cx="1690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Volume of lead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58010" y="1418610"/>
              <a:ext cx="26741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 – </a:t>
              </a:r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Volume </a:t>
              </a:r>
              <a:r>
                <a:rPr lang="en-US" sz="1400" dirty="0" smtClean="0">
                  <a:solidFill>
                    <a:prstClr val="black"/>
                  </a:solidFill>
                  <a:latin typeface="Bookman Old Style" pitchFamily="18" charset="0"/>
                </a:rPr>
                <a:t>(Internal </a:t>
              </a:r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cylinder)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1726" y="1418610"/>
              <a:ext cx="2685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= Volume (External cylinder)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07998" y="1319020"/>
            <a:ext cx="3633835" cy="2743200"/>
            <a:chOff x="5040180" y="1671990"/>
            <a:chExt cx="3633835" cy="2743200"/>
          </a:xfrm>
        </p:grpSpPr>
        <p:sp>
          <p:nvSpPr>
            <p:cNvPr id="61" name="Flowchart: Stored Data 15"/>
            <p:cNvSpPr/>
            <p:nvPr/>
          </p:nvSpPr>
          <p:spPr>
            <a:xfrm flipH="1">
              <a:off x="5466295" y="1671990"/>
              <a:ext cx="3200720" cy="27432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72 w 10005"/>
                <a:gd name="connsiteY0" fmla="*/ 0 h 10000"/>
                <a:gd name="connsiteX1" fmla="*/ 10005 w 10005"/>
                <a:gd name="connsiteY1" fmla="*/ 0 h 10000"/>
                <a:gd name="connsiteX2" fmla="*/ 8536 w 10005"/>
                <a:gd name="connsiteY2" fmla="*/ 5000 h 10000"/>
                <a:gd name="connsiteX3" fmla="*/ 10005 w 10005"/>
                <a:gd name="connsiteY3" fmla="*/ 10000 h 10000"/>
                <a:gd name="connsiteX4" fmla="*/ 1672 w 10005"/>
                <a:gd name="connsiteY4" fmla="*/ 10000 h 10000"/>
                <a:gd name="connsiteX5" fmla="*/ 5 w 10005"/>
                <a:gd name="connsiteY5" fmla="*/ 5000 h 10000"/>
                <a:gd name="connsiteX6" fmla="*/ 1672 w 10005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718 w 10051"/>
                <a:gd name="connsiteY0" fmla="*/ 0 h 10000"/>
                <a:gd name="connsiteX1" fmla="*/ 10051 w 10051"/>
                <a:gd name="connsiteY1" fmla="*/ 0 h 10000"/>
                <a:gd name="connsiteX2" fmla="*/ 8582 w 10051"/>
                <a:gd name="connsiteY2" fmla="*/ 5000 h 10000"/>
                <a:gd name="connsiteX3" fmla="*/ 10051 w 10051"/>
                <a:gd name="connsiteY3" fmla="*/ 10000 h 10000"/>
                <a:gd name="connsiteX4" fmla="*/ 1718 w 10051"/>
                <a:gd name="connsiteY4" fmla="*/ 10000 h 10000"/>
                <a:gd name="connsiteX5" fmla="*/ 51 w 10051"/>
                <a:gd name="connsiteY5" fmla="*/ 5000 h 10000"/>
                <a:gd name="connsiteX6" fmla="*/ 1718 w 10051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0">
                  <a:moveTo>
                    <a:pt x="1668" y="0"/>
                  </a:moveTo>
                  <a:lnTo>
                    <a:pt x="10001" y="0"/>
                  </a:lnTo>
                  <a:cubicBezTo>
                    <a:pt x="9080" y="0"/>
                    <a:pt x="8532" y="2239"/>
                    <a:pt x="8532" y="5000"/>
                  </a:cubicBezTo>
                  <a:cubicBezTo>
                    <a:pt x="8532" y="7761"/>
                    <a:pt x="9080" y="10000"/>
                    <a:pt x="10001" y="10000"/>
                  </a:cubicBezTo>
                  <a:lnTo>
                    <a:pt x="1668" y="10000"/>
                  </a:lnTo>
                  <a:cubicBezTo>
                    <a:pt x="747" y="10000"/>
                    <a:pt x="20" y="8085"/>
                    <a:pt x="1" y="5000"/>
                  </a:cubicBezTo>
                  <a:cubicBezTo>
                    <a:pt x="-18" y="1915"/>
                    <a:pt x="747" y="0"/>
                    <a:pt x="1668" y="0"/>
                  </a:cubicBezTo>
                  <a:close/>
                </a:path>
              </a:pathLst>
            </a:custGeom>
            <a:solidFill>
              <a:srgbClr val="E46C0A">
                <a:alpha val="6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040180" y="1671990"/>
              <a:ext cx="3633835" cy="2743200"/>
              <a:chOff x="5040180" y="1671990"/>
              <a:chExt cx="3633835" cy="27432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40180" y="1671990"/>
                <a:ext cx="3633835" cy="2743200"/>
                <a:chOff x="5040180" y="1671990"/>
                <a:chExt cx="3633835" cy="274320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7759615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7" idx="0"/>
                  <a:endCxn id="65" idx="0"/>
                </p:cNvCxnSpPr>
                <p:nvPr/>
              </p:nvCxnSpPr>
              <p:spPr>
                <a:xfrm>
                  <a:off x="5497380" y="1671990"/>
                  <a:ext cx="2719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5040180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5493720" y="441519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5642088" y="1818285"/>
            <a:ext cx="3183955" cy="1828800"/>
            <a:chOff x="5266950" y="2149295"/>
            <a:chExt cx="3183955" cy="1828800"/>
          </a:xfrm>
        </p:grpSpPr>
        <p:sp>
          <p:nvSpPr>
            <p:cNvPr id="69" name="Oval 68"/>
            <p:cNvSpPr/>
            <p:nvPr/>
          </p:nvSpPr>
          <p:spPr>
            <a:xfrm>
              <a:off x="7993705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266950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486400" y="2149295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86400" y="3977640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625643" y="1817830"/>
            <a:ext cx="3200400" cy="1830117"/>
            <a:chOff x="1486816" y="2148840"/>
            <a:chExt cx="3200400" cy="1830117"/>
          </a:xfrm>
        </p:grpSpPr>
        <p:grpSp>
          <p:nvGrpSpPr>
            <p:cNvPr id="74" name="Group 73"/>
            <p:cNvGrpSpPr/>
            <p:nvPr/>
          </p:nvGrpSpPr>
          <p:grpSpPr>
            <a:xfrm>
              <a:off x="1486816" y="2148841"/>
              <a:ext cx="3200400" cy="1830116"/>
              <a:chOff x="5237721" y="2149295"/>
              <a:chExt cx="3200400" cy="18301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486400" y="397764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5237721" y="2149295"/>
                <a:ext cx="3200400" cy="1830116"/>
                <a:chOff x="5250506" y="2149295"/>
                <a:chExt cx="3200400" cy="1830116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5501040" y="2149295"/>
                  <a:ext cx="2949865" cy="1828800"/>
                  <a:chOff x="5501040" y="2149295"/>
                  <a:chExt cx="2949865" cy="1828800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7993705" y="2149295"/>
                    <a:ext cx="457200" cy="18288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5501040" y="2149295"/>
                    <a:ext cx="271943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Can 78"/>
                <p:cNvSpPr/>
                <p:nvPr/>
              </p:nvSpPr>
              <p:spPr>
                <a:xfrm rot="16200000">
                  <a:off x="5936306" y="1464811"/>
                  <a:ext cx="1828800" cy="3200400"/>
                </a:xfrm>
                <a:prstGeom prst="can">
                  <a:avLst/>
                </a:prstGeom>
                <a:solidFill>
                  <a:srgbClr val="E46C0A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75" name="Oval 74"/>
            <p:cNvSpPr/>
            <p:nvPr/>
          </p:nvSpPr>
          <p:spPr>
            <a:xfrm>
              <a:off x="1503261" y="2148840"/>
              <a:ext cx="457200" cy="182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5845732" y="1239043"/>
            <a:ext cx="27432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32063" y="8965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3.5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415318" y="1319020"/>
            <a:ext cx="914400" cy="2743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859332" y="1342033"/>
            <a:ext cx="0" cy="45720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44955" y="1395830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mm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753643" y="1376255"/>
            <a:ext cx="0" cy="264507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14760" y="18950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2.4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951820" y="696786"/>
            <a:ext cx="1064351" cy="60693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35896" y="2947179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03948" y="29471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83968" y="2947179"/>
            <a:ext cx="372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63988" y="2947179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(1.2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932040" y="2947179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76056" y="2947179"/>
            <a:ext cx="372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951820" y="705638"/>
            <a:ext cx="1044116" cy="193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987824" y="1088623"/>
            <a:ext cx="792088" cy="17547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987824" y="899829"/>
            <a:ext cx="936104" cy="1930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9440" y="66353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</a:t>
            </a:r>
            <a:r>
              <a:rPr lang="en-IN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350 cm</a:t>
            </a:r>
          </a:p>
          <a:p>
            <a:r>
              <a:rPr lang="en-IN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 = 1.2cm</a:t>
            </a:r>
          </a:p>
          <a:p>
            <a:r>
              <a:rPr lang="en-IN" sz="12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IN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1cm</a:t>
            </a:r>
            <a:endParaRPr lang="en-IN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53287" y="4119922"/>
            <a:ext cx="29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03748" y="4119922"/>
            <a:ext cx="1908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22 </a:t>
            </a:r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Cloud 89"/>
          <p:cNvSpPr/>
          <p:nvPr/>
        </p:nvSpPr>
        <p:spPr bwMode="auto">
          <a:xfrm>
            <a:off x="179512" y="2895786"/>
            <a:ext cx="2453513" cy="68820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50 </a:t>
            </a:r>
            <a:r>
              <a:rPr lang="en-US" altLang="en-US" sz="16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IN" sz="1600" b="1" kern="0" dirty="0" smtClean="0">
                <a:solidFill>
                  <a:prstClr val="white"/>
                </a:solidFill>
                <a:latin typeface="Bookman Old Style" pitchFamily="18" charset="0"/>
              </a:rPr>
              <a:t> 0.2 = 10</a:t>
            </a:r>
            <a:endParaRPr lang="en-IN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99" grpId="0" animBg="1"/>
      <p:bldP spid="99" grpId="1" animBg="1"/>
      <p:bldP spid="98" grpId="0" animBg="1"/>
      <p:bldP spid="98" grpId="1" animBg="1"/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50" grpId="0" animBg="1"/>
      <p:bldP spid="50" grpId="1" build="allAtOnce" animBg="1"/>
      <p:bldP spid="51" grpId="0"/>
      <p:bldP spid="51" grpId="1"/>
      <p:bldP spid="43" grpId="0"/>
      <p:bldP spid="46" grpId="0"/>
      <p:bldP spid="91" grpId="0"/>
      <p:bldP spid="93" grpId="0"/>
      <p:bldP spid="94" grpId="0"/>
      <p:bldP spid="95" grpId="0"/>
      <p:bldP spid="96" grpId="0"/>
      <p:bldP spid="97" grpId="0"/>
      <p:bldP spid="101" grpId="0" animBg="1"/>
      <p:bldP spid="101" grpId="1" animBg="1"/>
      <p:bldP spid="103" grpId="0" animBg="1"/>
      <p:bldP spid="103" grpId="1" animBg="1"/>
      <p:bldP spid="104" grpId="0" animBg="1"/>
      <p:bldP spid="104" grpId="1" animBg="1"/>
      <p:bldP spid="105" grpId="0"/>
      <p:bldP spid="106" grpId="0"/>
      <p:bldP spid="90" grpId="0" animBg="1"/>
      <p:bldP spid="9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2080210" y="4487239"/>
            <a:ext cx="1049921" cy="273561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0159" y="163439"/>
            <a:ext cx="3231721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508" y="123478"/>
            <a:ext cx="8064897" cy="81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Find the weight of a lead pipe 3.5m long, if the external diameter of the pipe is 2.4 am and the thickness of the lead is 2 mm and 1 cm</a:t>
            </a:r>
            <a:r>
              <a:rPr lang="en-US" altLang="en-US" sz="1600" baseline="300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of lead weighs 11gm.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497" y="897910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995686"/>
            <a:ext cx="4284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Weight of 1cm</a:t>
            </a:r>
            <a:r>
              <a:rPr lang="en-US" sz="1600" baseline="4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of lead = 11gm.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7684" y="3075806"/>
            <a:ext cx="360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0413" y="3075806"/>
            <a:ext cx="133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11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484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6417" y="3867894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5324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7684" y="4007656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76437" y="4177703"/>
            <a:ext cx="696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46417" y="4134440"/>
            <a:ext cx="756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1000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493" y="4011292"/>
            <a:ext cx="50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kg.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2421" y="4458476"/>
            <a:ext cx="1116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5.324 kg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7684" y="4458476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3568" y="1023578"/>
            <a:ext cx="4898206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564" y="109838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Weight of a lead pipe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79712" y="122149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59732" y="109838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Weight of 1cm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of lead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70911" y="122149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×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59932" y="1221494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Volume of lead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47564" y="1095586"/>
            <a:ext cx="5076564" cy="584775"/>
            <a:chOff x="799964" y="1250784"/>
            <a:chExt cx="5076564" cy="584775"/>
          </a:xfrm>
        </p:grpSpPr>
        <p:sp>
          <p:nvSpPr>
            <p:cNvPr id="32" name="Rectangle 31"/>
            <p:cNvSpPr/>
            <p:nvPr/>
          </p:nvSpPr>
          <p:spPr>
            <a:xfrm>
              <a:off x="799964" y="1250784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Weight of a lead pipe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2112" y="1373894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12132" y="1250784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Weight of 1cm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 of lead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23311" y="1373894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/>
                  <a:ea typeface="Cambria Math"/>
                </a:rPr>
                <a:t>×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12332" y="1373894"/>
              <a:ext cx="176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Volume of lead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07998" y="1319020"/>
            <a:ext cx="3633835" cy="2743200"/>
            <a:chOff x="5040180" y="1671990"/>
            <a:chExt cx="3633835" cy="2743200"/>
          </a:xfrm>
        </p:grpSpPr>
        <p:sp>
          <p:nvSpPr>
            <p:cNvPr id="40" name="Flowchart: Stored Data 15"/>
            <p:cNvSpPr/>
            <p:nvPr/>
          </p:nvSpPr>
          <p:spPr>
            <a:xfrm flipH="1">
              <a:off x="5466295" y="1671990"/>
              <a:ext cx="3200720" cy="27432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531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72 w 10005"/>
                <a:gd name="connsiteY0" fmla="*/ 0 h 10000"/>
                <a:gd name="connsiteX1" fmla="*/ 10005 w 10005"/>
                <a:gd name="connsiteY1" fmla="*/ 0 h 10000"/>
                <a:gd name="connsiteX2" fmla="*/ 8536 w 10005"/>
                <a:gd name="connsiteY2" fmla="*/ 5000 h 10000"/>
                <a:gd name="connsiteX3" fmla="*/ 10005 w 10005"/>
                <a:gd name="connsiteY3" fmla="*/ 10000 h 10000"/>
                <a:gd name="connsiteX4" fmla="*/ 1672 w 10005"/>
                <a:gd name="connsiteY4" fmla="*/ 10000 h 10000"/>
                <a:gd name="connsiteX5" fmla="*/ 5 w 10005"/>
                <a:gd name="connsiteY5" fmla="*/ 5000 h 10000"/>
                <a:gd name="connsiteX6" fmla="*/ 1672 w 10005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718 w 10051"/>
                <a:gd name="connsiteY0" fmla="*/ 0 h 10000"/>
                <a:gd name="connsiteX1" fmla="*/ 10051 w 10051"/>
                <a:gd name="connsiteY1" fmla="*/ 0 h 10000"/>
                <a:gd name="connsiteX2" fmla="*/ 8582 w 10051"/>
                <a:gd name="connsiteY2" fmla="*/ 5000 h 10000"/>
                <a:gd name="connsiteX3" fmla="*/ 10051 w 10051"/>
                <a:gd name="connsiteY3" fmla="*/ 10000 h 10000"/>
                <a:gd name="connsiteX4" fmla="*/ 1718 w 10051"/>
                <a:gd name="connsiteY4" fmla="*/ 10000 h 10000"/>
                <a:gd name="connsiteX5" fmla="*/ 51 w 10051"/>
                <a:gd name="connsiteY5" fmla="*/ 5000 h 10000"/>
                <a:gd name="connsiteX6" fmla="*/ 1718 w 10051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69 w 10002"/>
                <a:gd name="connsiteY0" fmla="*/ 0 h 10000"/>
                <a:gd name="connsiteX1" fmla="*/ 10002 w 10002"/>
                <a:gd name="connsiteY1" fmla="*/ 0 h 10000"/>
                <a:gd name="connsiteX2" fmla="*/ 8533 w 10002"/>
                <a:gd name="connsiteY2" fmla="*/ 5000 h 10000"/>
                <a:gd name="connsiteX3" fmla="*/ 10002 w 10002"/>
                <a:gd name="connsiteY3" fmla="*/ 10000 h 10000"/>
                <a:gd name="connsiteX4" fmla="*/ 1669 w 10002"/>
                <a:gd name="connsiteY4" fmla="*/ 10000 h 10000"/>
                <a:gd name="connsiteX5" fmla="*/ 2 w 10002"/>
                <a:gd name="connsiteY5" fmla="*/ 5000 h 10000"/>
                <a:gd name="connsiteX6" fmla="*/ 1669 w 10002"/>
                <a:gd name="connsiteY6" fmla="*/ 0 h 10000"/>
                <a:gd name="connsiteX0" fmla="*/ 1670 w 10003"/>
                <a:gd name="connsiteY0" fmla="*/ 0 h 10000"/>
                <a:gd name="connsiteX1" fmla="*/ 10003 w 10003"/>
                <a:gd name="connsiteY1" fmla="*/ 0 h 10000"/>
                <a:gd name="connsiteX2" fmla="*/ 8534 w 10003"/>
                <a:gd name="connsiteY2" fmla="*/ 5000 h 10000"/>
                <a:gd name="connsiteX3" fmla="*/ 10003 w 10003"/>
                <a:gd name="connsiteY3" fmla="*/ 10000 h 10000"/>
                <a:gd name="connsiteX4" fmla="*/ 1670 w 10003"/>
                <a:gd name="connsiteY4" fmla="*/ 10000 h 10000"/>
                <a:gd name="connsiteX5" fmla="*/ 3 w 10003"/>
                <a:gd name="connsiteY5" fmla="*/ 5000 h 10000"/>
                <a:gd name="connsiteX6" fmla="*/ 1670 w 10003"/>
                <a:gd name="connsiteY6" fmla="*/ 0 h 10000"/>
                <a:gd name="connsiteX0" fmla="*/ 1668 w 10001"/>
                <a:gd name="connsiteY0" fmla="*/ 0 h 10000"/>
                <a:gd name="connsiteX1" fmla="*/ 10001 w 10001"/>
                <a:gd name="connsiteY1" fmla="*/ 0 h 10000"/>
                <a:gd name="connsiteX2" fmla="*/ 8532 w 10001"/>
                <a:gd name="connsiteY2" fmla="*/ 5000 h 10000"/>
                <a:gd name="connsiteX3" fmla="*/ 10001 w 10001"/>
                <a:gd name="connsiteY3" fmla="*/ 10000 h 10000"/>
                <a:gd name="connsiteX4" fmla="*/ 1668 w 10001"/>
                <a:gd name="connsiteY4" fmla="*/ 10000 h 10000"/>
                <a:gd name="connsiteX5" fmla="*/ 1 w 10001"/>
                <a:gd name="connsiteY5" fmla="*/ 5000 h 10000"/>
                <a:gd name="connsiteX6" fmla="*/ 1668 w 10001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10000">
                  <a:moveTo>
                    <a:pt x="1668" y="0"/>
                  </a:moveTo>
                  <a:lnTo>
                    <a:pt x="10001" y="0"/>
                  </a:lnTo>
                  <a:cubicBezTo>
                    <a:pt x="9080" y="0"/>
                    <a:pt x="8532" y="2239"/>
                    <a:pt x="8532" y="5000"/>
                  </a:cubicBezTo>
                  <a:cubicBezTo>
                    <a:pt x="8532" y="7761"/>
                    <a:pt x="9080" y="10000"/>
                    <a:pt x="10001" y="10000"/>
                  </a:cubicBezTo>
                  <a:lnTo>
                    <a:pt x="1668" y="10000"/>
                  </a:lnTo>
                  <a:cubicBezTo>
                    <a:pt x="747" y="10000"/>
                    <a:pt x="20" y="8085"/>
                    <a:pt x="1" y="5000"/>
                  </a:cubicBezTo>
                  <a:cubicBezTo>
                    <a:pt x="-18" y="1915"/>
                    <a:pt x="747" y="0"/>
                    <a:pt x="1668" y="0"/>
                  </a:cubicBezTo>
                  <a:close/>
                </a:path>
              </a:pathLst>
            </a:custGeom>
            <a:solidFill>
              <a:srgbClr val="E46C0A">
                <a:alpha val="6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040180" y="1671990"/>
              <a:ext cx="3633835" cy="2743200"/>
              <a:chOff x="5040180" y="1671990"/>
              <a:chExt cx="3633835" cy="27432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040180" y="1671990"/>
                <a:ext cx="3633835" cy="2743200"/>
                <a:chOff x="5040180" y="1671990"/>
                <a:chExt cx="3633835" cy="2743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7759615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5" name="Straight Connector 44"/>
                <p:cNvCxnSpPr>
                  <a:stCxn id="46" idx="0"/>
                  <a:endCxn id="44" idx="0"/>
                </p:cNvCxnSpPr>
                <p:nvPr/>
              </p:nvCxnSpPr>
              <p:spPr>
                <a:xfrm>
                  <a:off x="5497380" y="1671990"/>
                  <a:ext cx="2719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5040180" y="1671990"/>
                  <a:ext cx="914400" cy="27432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>
                <a:off x="5493720" y="441519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5642088" y="1818285"/>
            <a:ext cx="3183955" cy="1828800"/>
            <a:chOff x="5266950" y="2149295"/>
            <a:chExt cx="3183955" cy="1828800"/>
          </a:xfrm>
        </p:grpSpPr>
        <p:sp>
          <p:nvSpPr>
            <p:cNvPr id="48" name="Oval 47"/>
            <p:cNvSpPr/>
            <p:nvPr/>
          </p:nvSpPr>
          <p:spPr>
            <a:xfrm>
              <a:off x="7993705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266950" y="2149295"/>
              <a:ext cx="4572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486400" y="2149295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977640"/>
              <a:ext cx="271943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25643" y="1817830"/>
            <a:ext cx="3200400" cy="1830117"/>
            <a:chOff x="1486816" y="2148840"/>
            <a:chExt cx="3200400" cy="1830117"/>
          </a:xfrm>
        </p:grpSpPr>
        <p:grpSp>
          <p:nvGrpSpPr>
            <p:cNvPr id="53" name="Group 52"/>
            <p:cNvGrpSpPr/>
            <p:nvPr/>
          </p:nvGrpSpPr>
          <p:grpSpPr>
            <a:xfrm>
              <a:off x="1486816" y="2148841"/>
              <a:ext cx="3200400" cy="1830116"/>
              <a:chOff x="5237721" y="2149295"/>
              <a:chExt cx="3200400" cy="183011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5486400" y="3977640"/>
                <a:ext cx="2719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5237721" y="2149295"/>
                <a:ext cx="3200400" cy="1830116"/>
                <a:chOff x="5250506" y="2149295"/>
                <a:chExt cx="3200400" cy="1830116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501040" y="2149295"/>
                  <a:ext cx="2949865" cy="1828800"/>
                  <a:chOff x="5501040" y="2149295"/>
                  <a:chExt cx="2949865" cy="182880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7993705" y="2149295"/>
                    <a:ext cx="457200" cy="18288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5501040" y="2149295"/>
                    <a:ext cx="271943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Can 57"/>
                <p:cNvSpPr/>
                <p:nvPr/>
              </p:nvSpPr>
              <p:spPr>
                <a:xfrm rot="16200000">
                  <a:off x="5936306" y="1464811"/>
                  <a:ext cx="1828800" cy="3200400"/>
                </a:xfrm>
                <a:prstGeom prst="can">
                  <a:avLst/>
                </a:prstGeom>
                <a:solidFill>
                  <a:srgbClr val="E46C0A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54" name="Oval 53"/>
            <p:cNvSpPr/>
            <p:nvPr/>
          </p:nvSpPr>
          <p:spPr>
            <a:xfrm>
              <a:off x="1503261" y="2148840"/>
              <a:ext cx="457200" cy="1828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5845732" y="1239043"/>
            <a:ext cx="274320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32063" y="89656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3.5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415318" y="1319020"/>
            <a:ext cx="914400" cy="2743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59332" y="1342033"/>
            <a:ext cx="0" cy="45720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44955" y="1395830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 mm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753643" y="1376255"/>
            <a:ext cx="0" cy="264507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14760" y="189509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2.4 cm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27684" y="3457332"/>
            <a:ext cx="360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15716" y="3457332"/>
            <a:ext cx="133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5324 gm.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08642E-6 L -0.0257 0.265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1" grpId="0" animBg="1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43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60587" y="621184"/>
            <a:ext cx="3539913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09735" y="357506"/>
            <a:ext cx="192013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2617" y="1092966"/>
            <a:ext cx="1398413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91274" y="845654"/>
            <a:ext cx="1845207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65458" y="126086"/>
            <a:ext cx="4754592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43480" y="377194"/>
            <a:ext cx="4241924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6770" y="116877"/>
            <a:ext cx="504283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500" y="87474"/>
            <a:ext cx="9072500" cy="13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tent is of the shape of a right circular cylinder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upto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 height of  3 m 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and then becomes a right circular cone with maximum height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13.5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above the ground calculate the cost of painting the inner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side of the tent all the rate of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. 2 per square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if the radius of the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base is 14 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769" y="1311888"/>
            <a:ext cx="1391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 cylinder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5" y="1318345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8895" y="1311610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14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3708" y="1307140"/>
            <a:ext cx="1391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3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3853" y="1746032"/>
            <a:ext cx="10748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For cone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93189" y="1743658"/>
            <a:ext cx="1391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14 m,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87869" y="2084586"/>
            <a:ext cx="1800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total height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62619" y="2093822"/>
            <a:ext cx="215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height of cylinder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93641" y="2376572"/>
            <a:ext cx="1199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13.5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9172" y="2376572"/>
            <a:ext cx="579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93188" y="2664604"/>
            <a:ext cx="1499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 10.5 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71727" y="1203598"/>
            <a:ext cx="1434238" cy="2547673"/>
            <a:chOff x="6471727" y="2124214"/>
            <a:chExt cx="1434238" cy="2547673"/>
          </a:xfrm>
        </p:grpSpPr>
        <p:sp>
          <p:nvSpPr>
            <p:cNvPr id="35" name="Isosceles Triangle 34"/>
            <p:cNvSpPr/>
            <p:nvPr/>
          </p:nvSpPr>
          <p:spPr>
            <a:xfrm>
              <a:off x="6471727" y="2124214"/>
              <a:ext cx="1434238" cy="163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473664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905828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471805" y="4329541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71805" y="3584116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6372200" y="2813308"/>
            <a:ext cx="0" cy="80486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76156" y="310222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515101" y="2751770"/>
            <a:ext cx="673893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24228" y="247008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Cloud 63"/>
          <p:cNvSpPr/>
          <p:nvPr/>
        </p:nvSpPr>
        <p:spPr>
          <a:xfrm>
            <a:off x="1007604" y="3219822"/>
            <a:ext cx="3445583" cy="1792259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 radius of  the cone is same as the radius of the cylinder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8028384" y="1100349"/>
            <a:ext cx="0" cy="2517391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992380" y="2211710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13.5m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Cloud 70"/>
          <p:cNvSpPr/>
          <p:nvPr/>
        </p:nvSpPr>
        <p:spPr>
          <a:xfrm>
            <a:off x="863588" y="3507854"/>
            <a:ext cx="4779755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Height of the cone =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total height of the tent -  height of the cylinder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193429" y="1208361"/>
            <a:ext cx="0" cy="1541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94438" y="2175706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197621" y="2757959"/>
            <a:ext cx="0" cy="8210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70638" y="3147814"/>
            <a:ext cx="425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482959" y="3579862"/>
            <a:ext cx="72052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642297" y="3373304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52" grpId="0" animBg="1"/>
      <p:bldP spid="52" grpId="1" animBg="1"/>
      <p:bldP spid="53" grpId="0" animBg="1"/>
      <p:bldP spid="53" grpId="1" animBg="1"/>
      <p:bldP spid="48" grpId="0" animBg="1"/>
      <p:bldP spid="48" grpId="1" animBg="1"/>
      <p:bldP spid="46" grpId="0" animBg="1"/>
      <p:bldP spid="46" grpId="1" animBg="1"/>
      <p:bldP spid="45" grpId="0" animBg="1"/>
      <p:bldP spid="45" grpId="1" animBg="1"/>
      <p:bldP spid="2" grpId="0"/>
      <p:bldP spid="3" grpId="0"/>
      <p:bldP spid="4" grpId="0"/>
      <p:bldP spid="5" grpId="0"/>
      <p:bldP spid="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7" grpId="0"/>
      <p:bldP spid="64" grpId="0" animBg="1"/>
      <p:bldP spid="64" grpId="1" animBg="1"/>
      <p:bldP spid="68" grpId="0"/>
      <p:bldP spid="71" grpId="0" animBg="1"/>
      <p:bldP spid="71" grpId="1" animBg="1"/>
      <p:bldP spid="41" grpId="0"/>
      <p:bldP spid="47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60083" y="2787774"/>
            <a:ext cx="1440160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68306" y="2657368"/>
            <a:ext cx="1431564" cy="342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77831" y="3409843"/>
            <a:ext cx="1431564" cy="342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27584" y="1294681"/>
            <a:ext cx="5293816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499810" y="1294681"/>
            <a:ext cx="1621589" cy="7343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22015" y="807183"/>
            <a:ext cx="1711585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960858" y="569258"/>
            <a:ext cx="4240167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925" y="41217"/>
            <a:ext cx="9072500" cy="13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tent is of the shape of a right circular cylinder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upto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 height of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3 m and then becomes a right circular cone with maximum height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13.5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above the ground calculate the cost of painting the inner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side of the tent all the rate of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. 2 per square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if the radius of the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base is 14 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930" y="1272088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471727" y="1203598"/>
            <a:ext cx="1434238" cy="2547673"/>
            <a:chOff x="6471727" y="2124214"/>
            <a:chExt cx="1434238" cy="2547673"/>
          </a:xfrm>
        </p:grpSpPr>
        <p:sp>
          <p:nvSpPr>
            <p:cNvPr id="81" name="Isosceles Triangle 80"/>
            <p:cNvSpPr/>
            <p:nvPr/>
          </p:nvSpPr>
          <p:spPr>
            <a:xfrm>
              <a:off x="6471727" y="2124214"/>
              <a:ext cx="1434238" cy="163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473664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905828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471805" y="4329541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6471805" y="3584116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72200" y="2813308"/>
            <a:ext cx="0" cy="80486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76156" y="310222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515101" y="2751770"/>
            <a:ext cx="679449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624228" y="247008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8028384" y="1100349"/>
            <a:ext cx="0" cy="2517391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992380" y="2211710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13.5m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91580" y="1492597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Cost of painting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483768" y="1492597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63788" y="1492597"/>
            <a:ext cx="1764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Rate of painting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74967" y="1492597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×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63988" y="1369487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Area of inner side of the tent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11559" y="2103698"/>
            <a:ext cx="5596735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83568" y="217850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Area of inner side of the tent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610998" y="2097990"/>
            <a:ext cx="1654183" cy="7343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339752" y="230161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91780" y="217850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cylinder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247964" y="230161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99992" y="217850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cone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Cloud 142"/>
          <p:cNvSpPr/>
          <p:nvPr/>
        </p:nvSpPr>
        <p:spPr>
          <a:xfrm>
            <a:off x="611560" y="3795886"/>
            <a:ext cx="4779755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curved surface area of the cylinder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661350" y="4238677"/>
            <a:ext cx="680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</a:rPr>
              <a:t>rh</a:t>
            </a:r>
            <a:endParaRPr lang="en-US" sz="1600" b="1" baseline="-25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16908" y="2921186"/>
            <a:ext cx="352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 cylinder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7544" y="3207400"/>
            <a:ext cx="13083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28172" y="3207122"/>
            <a:ext cx="70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rh</a:t>
            </a:r>
            <a:endParaRPr lang="en-US" sz="16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473561" y="3566562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730815" y="3567440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895005" y="3564426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129501" y="3446655"/>
            <a:ext cx="437940" cy="579656"/>
            <a:chOff x="6742378" y="1743658"/>
            <a:chExt cx="437940" cy="579656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7112" y="19847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46319" y="354404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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608735" y="3559429"/>
            <a:ext cx="449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925423" y="3559429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2255045" y="3819745"/>
            <a:ext cx="204549" cy="6520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679951" y="3693960"/>
            <a:ext cx="300126" cy="69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759101" y="3459138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9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469307" y="3924506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726560" y="3925384"/>
            <a:ext cx="953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12 × 22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470099" y="4176534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727352" y="4177412"/>
            <a:ext cx="953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264 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193429" y="1208361"/>
            <a:ext cx="0" cy="1541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094438" y="2175706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7197621" y="2757959"/>
            <a:ext cx="0" cy="8210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170638" y="3147814"/>
            <a:ext cx="425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82959" y="3579862"/>
            <a:ext cx="72052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42297" y="3373304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9" grpId="0" animBg="1"/>
      <p:bldP spid="69" grpId="1" animBg="1"/>
      <p:bldP spid="68" grpId="0" animBg="1"/>
      <p:bldP spid="68" grpId="1" animBg="1"/>
      <p:bldP spid="92" grpId="0" animBg="1"/>
      <p:bldP spid="98" grpId="0" animBg="1"/>
      <p:bldP spid="98" grpId="1" animBg="1"/>
      <p:bldP spid="78" grpId="0" animBg="1"/>
      <p:bldP spid="78" grpId="1" animBg="1"/>
      <p:bldP spid="79" grpId="0" animBg="1"/>
      <p:bldP spid="79" grpId="1" animBg="1"/>
      <p:bldP spid="93" grpId="0"/>
      <p:bldP spid="94" grpId="0"/>
      <p:bldP spid="95" grpId="0"/>
      <p:bldP spid="96" grpId="0"/>
      <p:bldP spid="97" grpId="0"/>
      <p:bldP spid="136" grpId="0" animBg="1"/>
      <p:bldP spid="137" grpId="0"/>
      <p:bldP spid="142" grpId="0" animBg="1"/>
      <p:bldP spid="142" grpId="1" animBg="1"/>
      <p:bldP spid="138" grpId="0"/>
      <p:bldP spid="139" grpId="0"/>
      <p:bldP spid="140" grpId="0"/>
      <p:bldP spid="141" grpId="0"/>
      <p:bldP spid="143" grpId="0" animBg="1"/>
      <p:bldP spid="143" grpId="1" build="allAtOnce" animBg="1"/>
      <p:bldP spid="144" grpId="0"/>
      <p:bldP spid="144" grpId="1"/>
      <p:bldP spid="146" grpId="0"/>
      <p:bldP spid="147" grpId="0"/>
      <p:bldP spid="148" grpId="0"/>
      <p:bldP spid="149" grpId="0"/>
      <p:bldP spid="150" grpId="0"/>
      <p:bldP spid="151" grpId="0"/>
      <p:bldP spid="156" grpId="0"/>
      <p:bldP spid="157" grpId="0"/>
      <p:bldP spid="158" grpId="0"/>
      <p:bldP spid="161" grpId="0"/>
      <p:bldP spid="162" grpId="0"/>
      <p:bldP spid="163" grpId="0"/>
      <p:bldP spid="164" grpId="0"/>
      <p:bldP spid="1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/>
          <p:cNvSpPr/>
          <p:nvPr/>
        </p:nvSpPr>
        <p:spPr>
          <a:xfrm>
            <a:off x="6495865" y="1203783"/>
            <a:ext cx="1397059" cy="160132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6468306" y="2657368"/>
            <a:ext cx="1431564" cy="342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925" y="41217"/>
            <a:ext cx="9072500" cy="13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tent is of the shape of a right circular cylinder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upto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 height of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3 m and then becomes a right circular cone with maximum height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13.5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above the ground calculate the cost of painting the inner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side of the tent all the rate of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. 2 per square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if the radius of the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base is 14 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930" y="1272088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281" y="1517659"/>
            <a:ext cx="3364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Let slant height for cone be 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05" y="1835175"/>
            <a:ext cx="42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041" y="1835175"/>
            <a:ext cx="70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572" y="1835175"/>
            <a:ext cx="70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305" y="2170424"/>
            <a:ext cx="423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041" y="2170424"/>
            <a:ext cx="10431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(10.5)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7388" y="2170424"/>
            <a:ext cx="8869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(14)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8886" y="2382494"/>
                <a:ext cx="2030619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            </m:t>
                          </m:r>
                        </m:e>
                      </m:ra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6" y="2382494"/>
                <a:ext cx="2030619" cy="407869"/>
              </a:xfrm>
              <a:prstGeom prst="rect">
                <a:avLst/>
              </a:prstGeom>
              <a:blipFill rotWithShape="1">
                <a:blip r:embed="rId2"/>
                <a:stretch>
                  <a:fillRect t="-5970" r="-3604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03300" y="2483150"/>
            <a:ext cx="565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1957" y="2476217"/>
            <a:ext cx="898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110.25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21896" y="2476217"/>
            <a:ext cx="7834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+ 196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7333" y="2725846"/>
                <a:ext cx="1466363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   </m:t>
                          </m:r>
                        </m:e>
                      </m:ra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3" y="2725846"/>
                <a:ext cx="1466363" cy="407869"/>
              </a:xfrm>
              <a:prstGeom prst="rect">
                <a:avLst/>
              </a:prstGeom>
              <a:blipFill rotWithShape="1">
                <a:blip r:embed="rId3"/>
                <a:stretch>
                  <a:fillRect t="-5970" r="-333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07603" y="2826502"/>
            <a:ext cx="565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6260" y="2819569"/>
            <a:ext cx="898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306.25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7603" y="3102345"/>
            <a:ext cx="565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6260" y="3095412"/>
            <a:ext cx="898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17.5 m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4880" y="3498618"/>
            <a:ext cx="2987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cone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428" y="3729416"/>
            <a:ext cx="902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2153" y="3729138"/>
            <a:ext cx="70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i="1" dirty="0" err="1" smtClean="0">
                <a:solidFill>
                  <a:prstClr val="black"/>
                </a:solidFill>
                <a:latin typeface="Bookman Old Style" pitchFamily="18" charset="0"/>
              </a:rPr>
              <a:t>rl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2107" y="4091957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18157" y="3972050"/>
            <a:ext cx="437940" cy="579656"/>
            <a:chOff x="6742378" y="1743658"/>
            <a:chExt cx="437940" cy="5796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776762" y="2027918"/>
              <a:ext cx="319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742378" y="1743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07112" y="19847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34975" y="406943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  <a:sym typeface="Symbol"/>
              </a:rPr>
              <a:t>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97391" y="4084824"/>
            <a:ext cx="449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14079" y="4084824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17.5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243701" y="4345140"/>
            <a:ext cx="204549" cy="6520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668607" y="4219355"/>
            <a:ext cx="300126" cy="69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47757" y="3958803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9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3661" y="4428562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40914" y="4429440"/>
            <a:ext cx="953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22 × 35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99785" y="4425486"/>
            <a:ext cx="353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7038" y="4426364"/>
            <a:ext cx="953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770 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19872" y="4333948"/>
            <a:ext cx="5596735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91881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Area of inner side of the tent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48065" y="453186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00093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cylinder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56277" y="453186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62424" y="4328240"/>
            <a:ext cx="1654183" cy="7343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08305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cone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Cloud 45"/>
          <p:cNvSpPr/>
          <p:nvPr/>
        </p:nvSpPr>
        <p:spPr>
          <a:xfrm>
            <a:off x="1613703" y="2103698"/>
            <a:ext cx="4779755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curved surface area of the cone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63493" y="2546489"/>
            <a:ext cx="680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sz="1600" b="1" i="1" dirty="0" err="1" smtClean="0">
                <a:solidFill>
                  <a:srgbClr val="FFFF00"/>
                </a:solidFill>
                <a:latin typeface="Bookman Old Style" pitchFamily="18" charset="0"/>
              </a:rPr>
              <a:t>rl</a:t>
            </a:r>
            <a:endParaRPr lang="en-US" sz="1600" b="1" i="1" baseline="-25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71727" y="1203598"/>
            <a:ext cx="1434238" cy="2547673"/>
            <a:chOff x="6471727" y="2124214"/>
            <a:chExt cx="1434238" cy="2547673"/>
          </a:xfrm>
        </p:grpSpPr>
        <p:sp>
          <p:nvSpPr>
            <p:cNvPr id="61" name="Isosceles Triangle 60"/>
            <p:cNvSpPr/>
            <p:nvPr/>
          </p:nvSpPr>
          <p:spPr>
            <a:xfrm>
              <a:off x="6471727" y="2124214"/>
              <a:ext cx="1434238" cy="163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473664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905828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471805" y="4329541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71805" y="3584116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6372200" y="2813308"/>
            <a:ext cx="0" cy="80486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976156" y="310222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6515101" y="2747963"/>
            <a:ext cx="681037" cy="3807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4228" y="247008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028384" y="1100349"/>
            <a:ext cx="0" cy="2517391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992380" y="2211710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13.5m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815916" y="1203598"/>
            <a:ext cx="2599928" cy="734386"/>
            <a:chOff x="3572273" y="5257744"/>
            <a:chExt cx="2599928" cy="734386"/>
          </a:xfrm>
        </p:grpSpPr>
        <p:sp>
          <p:nvSpPr>
            <p:cNvPr id="72" name="Rounded Rectangle 71"/>
            <p:cNvSpPr/>
            <p:nvPr/>
          </p:nvSpPr>
          <p:spPr>
            <a:xfrm>
              <a:off x="3572273" y="5257744"/>
              <a:ext cx="2599928" cy="7343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44281" y="5332550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Curved surface area of cone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00465" y="5455660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52493" y="5455660"/>
              <a:ext cx="5316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r>
                <a:rPr lang="en-US" sz="1600" i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rl</a:t>
              </a:r>
              <a:endParaRPr lang="en-US" sz="1600" i="1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7" name="Cloud 76"/>
          <p:cNvSpPr/>
          <p:nvPr/>
        </p:nvSpPr>
        <p:spPr>
          <a:xfrm>
            <a:off x="1565666" y="2103698"/>
            <a:ext cx="4875829" cy="1224136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How can we find the value of </a:t>
            </a:r>
            <a:r>
              <a:rPr lang="en-US" b="1" i="1" dirty="0" smtClean="0">
                <a:solidFill>
                  <a:prstClr val="white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 for the cone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29494" y="2546489"/>
            <a:ext cx="1548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= 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+ 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193429" y="1208361"/>
            <a:ext cx="0" cy="1541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094438" y="2175706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197621" y="2757959"/>
            <a:ext cx="0" cy="8210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170638" y="3147814"/>
            <a:ext cx="425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6482959" y="3579862"/>
            <a:ext cx="72052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642297" y="3373304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85" grpId="0" animBg="1"/>
      <p:bldP spid="85" grpId="1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44" grpId="0" animBg="1"/>
      <p:bldP spid="44" grpId="1" animBg="1"/>
      <p:bldP spid="46" grpId="0" animBg="1"/>
      <p:bldP spid="46" grpId="1" build="allAtOnce" animBg="1"/>
      <p:bldP spid="47" grpId="0"/>
      <p:bldP spid="47" grpId="1"/>
      <p:bldP spid="77" grpId="0" animBg="1"/>
      <p:bldP spid="77" grpId="1" build="allAtOnce" animBg="1"/>
      <p:bldP spid="78" grpId="0"/>
      <p:bldP spid="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460083" y="2787774"/>
            <a:ext cx="1440160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477831" y="3409843"/>
            <a:ext cx="1431564" cy="342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60849" y="793979"/>
            <a:ext cx="3663725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972051" y="553430"/>
            <a:ext cx="2184400" cy="2831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5" y="2287672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264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2283718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+ 770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7744" y="2614382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1034 m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76980" y="3543858"/>
            <a:ext cx="1281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2 × 1034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2213" y="3874522"/>
            <a:ext cx="21457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Rs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. 2068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925" y="41217"/>
            <a:ext cx="9072500" cy="13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FontTx/>
              <a:buAutoNum type="alphaUcPeriod" startAt="17"/>
            </a:pP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 tent is of the shape of a right circular cylinder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upto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 height of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3 m and then becomes a right circular cone with maximum height 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of 13.5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above the ground calculate the cost of painting the inner</a:t>
            </a:r>
          </a:p>
          <a:p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side of the tent all the rate of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Rs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. 2 per square </a:t>
            </a:r>
            <a:r>
              <a:rPr lang="en-US" altLang="en-US" sz="1600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metre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if the radius of the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base is 14 m.</a:t>
            </a:r>
            <a:endParaRPr lang="en-US" altLang="en-US" sz="1600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8930" y="1272088"/>
            <a:ext cx="635932" cy="32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53" tIns="38976" rIns="77953" bIns="38976">
            <a:spAutoFit/>
          </a:bodyPr>
          <a:lstStyle>
            <a:lvl1pPr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779463">
              <a:defRPr sz="1500"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defTabSz="779463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0" dirty="0" smtClean="0">
                <a:solidFill>
                  <a:srgbClr val="C00000"/>
                </a:solidFill>
                <a:latin typeface="Bookman Old Style" pitchFamily="18" charset="0"/>
              </a:rPr>
              <a:t>Sol .</a:t>
            </a:r>
            <a:endParaRPr lang="en-US" altLang="en-US" sz="1600" b="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19872" y="4333948"/>
            <a:ext cx="5596735" cy="73438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1881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Area of inner side of the tent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5" y="453186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0093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cylinder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6277" y="4531864"/>
            <a:ext cx="324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08305" y="4408754"/>
            <a:ext cx="176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Curved surface area of cone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491880" y="4413478"/>
            <a:ext cx="5580620" cy="584775"/>
            <a:chOff x="3644281" y="4561154"/>
            <a:chExt cx="5580620" cy="584775"/>
          </a:xfrm>
        </p:grpSpPr>
        <p:sp>
          <p:nvSpPr>
            <p:cNvPr id="35" name="Rectangle 34"/>
            <p:cNvSpPr/>
            <p:nvPr/>
          </p:nvSpPr>
          <p:spPr>
            <a:xfrm>
              <a:off x="3644281" y="4561154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Area of inner side of the tent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00465" y="4684264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52493" y="4561154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Curved surface area of cylinder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08677" y="4684264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60705" y="4561154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Curved surface area of cone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91880" y="4335946"/>
            <a:ext cx="5436604" cy="734386"/>
            <a:chOff x="3240034" y="5596086"/>
            <a:chExt cx="5436604" cy="734386"/>
          </a:xfrm>
        </p:grpSpPr>
        <p:sp>
          <p:nvSpPr>
            <p:cNvPr id="41" name="Rounded Rectangle 40"/>
            <p:cNvSpPr/>
            <p:nvPr/>
          </p:nvSpPr>
          <p:spPr>
            <a:xfrm>
              <a:off x="3276038" y="5596086"/>
              <a:ext cx="5293816" cy="7343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0034" y="5794002"/>
              <a:ext cx="176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Cost of painting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32222" y="5794002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12242" y="5794002"/>
              <a:ext cx="176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Rate of painting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23421" y="5794002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/>
                  <a:ea typeface="Cambria Math"/>
                </a:rPr>
                <a:t>×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12442" y="5670892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Area of inner side of the tent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91880" y="4420654"/>
            <a:ext cx="5436604" cy="584775"/>
            <a:chOff x="3644280" y="4563152"/>
            <a:chExt cx="5436604" cy="584775"/>
          </a:xfrm>
        </p:grpSpPr>
        <p:sp>
          <p:nvSpPr>
            <p:cNvPr id="49" name="Rectangle 48"/>
            <p:cNvSpPr/>
            <p:nvPr/>
          </p:nvSpPr>
          <p:spPr>
            <a:xfrm>
              <a:off x="3644280" y="4686262"/>
              <a:ext cx="176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Cost of painting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36468" y="4686262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6488" y="4686262"/>
              <a:ext cx="176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Rate of painting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7667" y="4686262"/>
              <a:ext cx="3240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Cambria Math"/>
                  <a:ea typeface="Cambria Math"/>
                </a:rPr>
                <a:t>×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16688" y="4563152"/>
              <a:ext cx="1764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Bookman Old Style" pitchFamily="18" charset="0"/>
                </a:rPr>
                <a:t>Area of inner side of the tent</a:t>
              </a:r>
              <a:endParaRPr lang="en-US" sz="1600" baseline="-25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23528" y="4263938"/>
            <a:ext cx="6114231" cy="29039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8714" y="4244366"/>
            <a:ext cx="6335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Cost of the painting the inner side of the tent = Rs.2068</a:t>
            </a:r>
            <a:endParaRPr lang="en-US" sz="16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6495865" y="1203783"/>
            <a:ext cx="1397059" cy="160132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68306" y="2657368"/>
            <a:ext cx="1431564" cy="342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71727" y="1203598"/>
            <a:ext cx="1434238" cy="2547673"/>
            <a:chOff x="6471727" y="2124214"/>
            <a:chExt cx="1434238" cy="2547673"/>
          </a:xfrm>
        </p:grpSpPr>
        <p:sp>
          <p:nvSpPr>
            <p:cNvPr id="70" name="Isosceles Triangle 69"/>
            <p:cNvSpPr/>
            <p:nvPr/>
          </p:nvSpPr>
          <p:spPr>
            <a:xfrm>
              <a:off x="6471727" y="2124214"/>
              <a:ext cx="1434238" cy="16356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473664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905828" y="3765108"/>
              <a:ext cx="0" cy="7315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471805" y="4329541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471805" y="3584116"/>
              <a:ext cx="1431564" cy="3423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6372200" y="2813308"/>
            <a:ext cx="0" cy="804863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976156" y="310222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3m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15101" y="2747963"/>
            <a:ext cx="681037" cy="3807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624228" y="2470088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8028384" y="1100349"/>
            <a:ext cx="0" cy="2517391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992380" y="2211710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13.5m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7193429" y="1208361"/>
            <a:ext cx="0" cy="1541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94438" y="2175706"/>
            <a:ext cx="700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10.5m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197621" y="2757959"/>
            <a:ext cx="0" cy="8210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170638" y="3147814"/>
            <a:ext cx="425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6482959" y="3579862"/>
            <a:ext cx="720529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642297" y="3373304"/>
            <a:ext cx="5574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14m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35996" y="1167594"/>
            <a:ext cx="2412268" cy="646331"/>
            <a:chOff x="4535996" y="1167594"/>
            <a:chExt cx="2412268" cy="646331"/>
          </a:xfrm>
        </p:grpSpPr>
        <p:sp>
          <p:nvSpPr>
            <p:cNvPr id="60" name="Rounded Rectangle 59"/>
            <p:cNvSpPr/>
            <p:nvPr/>
          </p:nvSpPr>
          <p:spPr>
            <a:xfrm>
              <a:off x="4535996" y="1167594"/>
              <a:ext cx="2134436" cy="45599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116759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CSA</a:t>
              </a:r>
              <a:r>
                <a:rPr lang="en-IN" sz="12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IN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(cylinder) = 264 m</a:t>
              </a:r>
              <a:r>
                <a:rPr lang="en-IN" sz="1200" b="1" baseline="34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  <a:p>
              <a:r>
                <a:rPr lang="en-IN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CSA</a:t>
              </a:r>
              <a:r>
                <a:rPr lang="en-IN" sz="1200" b="1" i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IN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(</a:t>
              </a:r>
              <a:r>
                <a:rPr lang="en-IN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cone) </a:t>
              </a:r>
              <a:r>
                <a:rPr lang="en-IN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 </a:t>
              </a:r>
              <a:r>
                <a:rPr lang="en-IN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770 </a:t>
              </a:r>
              <a:r>
                <a:rPr lang="en-IN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r>
                <a:rPr lang="en-IN" sz="1200" b="1" baseline="340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  <a:p>
              <a:endParaRPr lang="en-IN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03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6506E-6 L -0.31545 -0.5378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26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093E-6 L -0.31598 -0.2854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14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5" grpId="0" animBg="1"/>
      <p:bldP spid="55" grpId="1" animBg="1"/>
      <p:bldP spid="6" grpId="0"/>
      <p:bldP spid="7" grpId="0"/>
      <p:bldP spid="8" grpId="0"/>
      <p:bldP spid="11" grpId="0"/>
      <p:bldP spid="12" grpId="0"/>
      <p:bldP spid="16" grpId="0" animBg="1"/>
      <p:bldP spid="17" grpId="0"/>
      <p:bldP spid="18" grpId="0"/>
      <p:bldP spid="19" grpId="0"/>
      <p:bldP spid="20" grpId="0"/>
      <p:bldP spid="22" grpId="0"/>
      <p:bldP spid="58" grpId="0" animBg="1"/>
      <p:bldP spid="57" grpId="0"/>
    </p:bld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1451</Words>
  <Application>Microsoft Office PowerPoint</Application>
  <PresentationFormat>On-screen Show (16:9)</PresentationFormat>
  <Paragraphs>373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Comic Sans MS</vt:lpstr>
      <vt:lpstr>Symbol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2022-04-23T04:16:42Z</dcterms:modified>
</cp:coreProperties>
</file>